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1" r:id="rId2"/>
  </p:sldMasterIdLst>
  <p:notesMasterIdLst>
    <p:notesMasterId r:id="rId52"/>
  </p:notesMasterIdLst>
  <p:sldIdLst>
    <p:sldId id="276" r:id="rId3"/>
    <p:sldId id="279" r:id="rId4"/>
    <p:sldId id="278" r:id="rId5"/>
    <p:sldId id="277" r:id="rId6"/>
    <p:sldId id="265" r:id="rId7"/>
    <p:sldId id="306" r:id="rId8"/>
    <p:sldId id="308" r:id="rId9"/>
    <p:sldId id="293" r:id="rId10"/>
    <p:sldId id="281" r:id="rId11"/>
    <p:sldId id="303" r:id="rId12"/>
    <p:sldId id="302" r:id="rId13"/>
    <p:sldId id="304" r:id="rId14"/>
    <p:sldId id="294" r:id="rId15"/>
    <p:sldId id="299" r:id="rId16"/>
    <p:sldId id="300" r:id="rId17"/>
    <p:sldId id="301" r:id="rId18"/>
    <p:sldId id="257" r:id="rId19"/>
    <p:sldId id="307" r:id="rId20"/>
    <p:sldId id="317" r:id="rId21"/>
    <p:sldId id="318" r:id="rId22"/>
    <p:sldId id="288" r:id="rId23"/>
    <p:sldId id="289" r:id="rId24"/>
    <p:sldId id="319" r:id="rId25"/>
    <p:sldId id="292" r:id="rId26"/>
    <p:sldId id="320" r:id="rId27"/>
    <p:sldId id="287" r:id="rId28"/>
    <p:sldId id="284" r:id="rId29"/>
    <p:sldId id="286" r:id="rId30"/>
    <p:sldId id="321" r:id="rId31"/>
    <p:sldId id="283" r:id="rId32"/>
    <p:sldId id="312" r:id="rId33"/>
    <p:sldId id="296" r:id="rId34"/>
    <p:sldId id="295" r:id="rId35"/>
    <p:sldId id="297" r:id="rId36"/>
    <p:sldId id="298" r:id="rId37"/>
    <p:sldId id="313" r:id="rId38"/>
    <p:sldId id="314" r:id="rId39"/>
    <p:sldId id="315" r:id="rId40"/>
    <p:sldId id="316" r:id="rId41"/>
    <p:sldId id="269" r:id="rId42"/>
    <p:sldId id="270" r:id="rId43"/>
    <p:sldId id="271" r:id="rId44"/>
    <p:sldId id="272" r:id="rId45"/>
    <p:sldId id="329" r:id="rId46"/>
    <p:sldId id="290" r:id="rId47"/>
    <p:sldId id="305" r:id="rId48"/>
    <p:sldId id="309" r:id="rId49"/>
    <p:sldId id="310" r:id="rId50"/>
    <p:sldId id="263" r:id="rId51"/>
  </p:sldIdLst>
  <p:sldSz cx="12192000" cy="6858000"/>
  <p:notesSz cx="6858000" cy="9144000"/>
  <p:embeddedFontLst>
    <p:embeddedFont>
      <p:font typeface="PMingLiU" panose="02020500000000000000" pitchFamily="18" charset="-120"/>
      <p:regular r:id="rId53"/>
    </p:embeddedFont>
    <p:embeddedFont>
      <p:font typeface="PMingLiU" panose="02020500000000000000" pitchFamily="18" charset="-120"/>
      <p:regular r:id="rId53"/>
    </p:embeddedFont>
    <p:embeddedFont>
      <p:font typeface="SimSun" panose="02010600030101010101" pitchFamily="2" charset="-122"/>
      <p:regular r:id="rId54"/>
    </p:embeddedFont>
    <p:embeddedFont>
      <p:font typeface="Angsana New" panose="02020603050405020304" pitchFamily="18" charset="-34"/>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Cambria" panose="02040503050406030204" pitchFamily="18"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3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00FF"/>
    <a:srgbClr val="EAA821"/>
    <a:srgbClr val="211E1F"/>
    <a:srgbClr val="F27121"/>
    <a:srgbClr val="0E2D3D"/>
    <a:srgbClr val="1E4A64"/>
    <a:srgbClr val="006937"/>
    <a:srgbClr val="2D2E2D"/>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94676" autoAdjust="0"/>
  </p:normalViewPr>
  <p:slideViewPr>
    <p:cSldViewPr snapToGrid="0" snapToObjects="1">
      <p:cViewPr varScale="1">
        <p:scale>
          <a:sx n="63" d="100"/>
          <a:sy n="63" d="100"/>
        </p:scale>
        <p:origin x="872" y="60"/>
      </p:cViewPr>
      <p:guideLst>
        <p:guide orient="horz" pos="2160"/>
        <p:guide pos="3840"/>
        <p:guide orient="horz" pos="2334"/>
      </p:guideLst>
    </p:cSldViewPr>
  </p:slideViewPr>
  <p:notesTextViewPr>
    <p:cViewPr>
      <p:scale>
        <a:sx n="1" d="1"/>
        <a:sy n="1" d="1"/>
      </p:scale>
      <p:origin x="0" y="0"/>
    </p:cViewPr>
  </p:notesTextViewPr>
  <p:sorterViewPr>
    <p:cViewPr>
      <p:scale>
        <a:sx n="100" d="100"/>
        <a:sy n="100" d="100"/>
      </p:scale>
      <p:origin x="0" y="-117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Number Attended</a:t>
            </a:r>
          </a:p>
        </c:rich>
      </c:tx>
      <c:layout>
        <c:manualLayout>
          <c:xMode val="edge"/>
          <c:yMode val="edge"/>
          <c:x val="0.30437489063867018"/>
          <c:y val="1.3913046018586514E-2"/>
        </c:manualLayout>
      </c:layout>
      <c:overlay val="1"/>
      <c:spPr>
        <a:solidFill>
          <a:schemeClr val="bg1"/>
        </a:solidFill>
      </c:spPr>
    </c:title>
    <c:autoTitleDeleted val="0"/>
    <c:plotArea>
      <c:layout>
        <c:manualLayout>
          <c:layoutTarget val="inner"/>
          <c:xMode val="edge"/>
          <c:yMode val="edge"/>
          <c:x val="7.2182852143482065E-2"/>
          <c:y val="6.0765319779129481E-2"/>
          <c:w val="0.85282742782152232"/>
          <c:h val="0.83232844137002238"/>
        </c:manualLayout>
      </c:layout>
      <c:barChart>
        <c:barDir val="col"/>
        <c:grouping val="clustered"/>
        <c:varyColors val="0"/>
        <c:ser>
          <c:idx val="0"/>
          <c:order val="0"/>
          <c:tx>
            <c:strRef>
              <c:f>Sheet1!$B$3</c:f>
              <c:strCache>
                <c:ptCount val="1"/>
                <c:pt idx="0">
                  <c:v>System on Package (77)</c:v>
                </c:pt>
              </c:strCache>
            </c:strRef>
          </c:tx>
          <c:invertIfNegative val="0"/>
          <c:dLbls>
            <c:dLbl>
              <c:idx val="0"/>
              <c:spPr>
                <a:solidFill>
                  <a:schemeClr val="bg1"/>
                </a:solidFill>
              </c:spPr>
              <c:txPr>
                <a:bodyPr rot="5400000" vert="horz"/>
                <a:lstStyle/>
                <a:p>
                  <a:pPr>
                    <a:defRPr sz="1100" b="1"/>
                  </a:pPr>
                  <a:endParaRPr lang="en-US"/>
                </a:p>
              </c:txPr>
              <c:dLblPos val="ctr"/>
              <c:showLegendKey val="0"/>
              <c:showVal val="0"/>
              <c:showCatName val="0"/>
              <c:showSerName val="1"/>
              <c:showPercent val="0"/>
              <c:showBubbleSize val="0"/>
              <c:extLst>
                <c:ext xmlns:c16="http://schemas.microsoft.com/office/drawing/2014/chart" uri="{C3380CC4-5D6E-409C-BE32-E72D297353CC}">
                  <c16:uniqueId val="{00000000-DAAE-4535-8473-BA2580985B15}"/>
                </c:ext>
              </c:extLst>
            </c:dLbl>
            <c:spPr>
              <a:solidFill>
                <a:schemeClr val="bg1"/>
              </a:solidFill>
            </c:spPr>
            <c:txPr>
              <a:bodyPr/>
              <a:lstStyle/>
              <a:p>
                <a:pPr>
                  <a:defRPr sz="1100" b="1"/>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Sheet1!$A$1</c:f>
              <c:strCache>
                <c:ptCount val="1"/>
                <c:pt idx="0">
                  <c:v>Number attended</c:v>
                </c:pt>
              </c:strCache>
            </c:strRef>
          </c:cat>
          <c:val>
            <c:numRef>
              <c:f>Sheet1!$A$3</c:f>
              <c:numCache>
                <c:formatCode>General</c:formatCode>
                <c:ptCount val="1"/>
                <c:pt idx="0">
                  <c:v>77</c:v>
                </c:pt>
              </c:numCache>
            </c:numRef>
          </c:val>
          <c:extLst>
            <c:ext xmlns:c16="http://schemas.microsoft.com/office/drawing/2014/chart" uri="{C3380CC4-5D6E-409C-BE32-E72D297353CC}">
              <c16:uniqueId val="{00000001-DAAE-4535-8473-BA2580985B15}"/>
            </c:ext>
          </c:extLst>
        </c:ser>
        <c:ser>
          <c:idx val="1"/>
          <c:order val="1"/>
          <c:tx>
            <c:strRef>
              <c:f>Sheet1!$B$4</c:f>
              <c:strCache>
                <c:ptCount val="1"/>
                <c:pt idx="0">
                  <c:v>Sample Preparation (165)</c:v>
                </c:pt>
              </c:strCache>
            </c:strRef>
          </c:tx>
          <c:invertIfNegative val="0"/>
          <c:dLbls>
            <c:spPr>
              <a:solidFill>
                <a:schemeClr val="bg1"/>
              </a:solidFill>
            </c:spPr>
            <c:txPr>
              <a:bodyPr rot="5400000" vert="horz"/>
              <a:lstStyle/>
              <a:p>
                <a:pPr>
                  <a:defRPr sz="1100" b="1"/>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Sheet1!$A$1</c:f>
              <c:strCache>
                <c:ptCount val="1"/>
                <c:pt idx="0">
                  <c:v>Number attended</c:v>
                </c:pt>
              </c:strCache>
            </c:strRef>
          </c:cat>
          <c:val>
            <c:numRef>
              <c:f>Sheet1!$A$4</c:f>
              <c:numCache>
                <c:formatCode>General</c:formatCode>
                <c:ptCount val="1"/>
                <c:pt idx="0">
                  <c:v>165</c:v>
                </c:pt>
              </c:numCache>
            </c:numRef>
          </c:val>
          <c:extLst>
            <c:ext xmlns:c16="http://schemas.microsoft.com/office/drawing/2014/chart" uri="{C3380CC4-5D6E-409C-BE32-E72D297353CC}">
              <c16:uniqueId val="{00000002-DAAE-4535-8473-BA2580985B15}"/>
            </c:ext>
          </c:extLst>
        </c:ser>
        <c:ser>
          <c:idx val="2"/>
          <c:order val="2"/>
          <c:tx>
            <c:strRef>
              <c:f>Sheet1!$B$5</c:f>
              <c:strCache>
                <c:ptCount val="1"/>
                <c:pt idx="0">
                  <c:v>Contactless Probing and Nanoprobing (145)</c:v>
                </c:pt>
              </c:strCache>
            </c:strRef>
          </c:tx>
          <c:invertIfNegative val="0"/>
          <c:dLbls>
            <c:spPr>
              <a:solidFill>
                <a:schemeClr val="bg1"/>
              </a:solidFill>
            </c:spPr>
            <c:txPr>
              <a:bodyPr rot="5400000" vert="horz"/>
              <a:lstStyle/>
              <a:p>
                <a:pPr>
                  <a:defRPr sz="1100" b="1"/>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Sheet1!$A$1</c:f>
              <c:strCache>
                <c:ptCount val="1"/>
                <c:pt idx="0">
                  <c:v>Number attended</c:v>
                </c:pt>
              </c:strCache>
            </c:strRef>
          </c:cat>
          <c:val>
            <c:numRef>
              <c:f>Sheet1!$A$5</c:f>
              <c:numCache>
                <c:formatCode>General</c:formatCode>
                <c:ptCount val="1"/>
                <c:pt idx="0">
                  <c:v>145</c:v>
                </c:pt>
              </c:numCache>
            </c:numRef>
          </c:val>
          <c:extLst>
            <c:ext xmlns:c16="http://schemas.microsoft.com/office/drawing/2014/chart" uri="{C3380CC4-5D6E-409C-BE32-E72D297353CC}">
              <c16:uniqueId val="{00000003-DAAE-4535-8473-BA2580985B15}"/>
            </c:ext>
          </c:extLst>
        </c:ser>
        <c:ser>
          <c:idx val="3"/>
          <c:order val="3"/>
          <c:tx>
            <c:strRef>
              <c:f>Sheet1!$B$2</c:f>
              <c:strCache>
                <c:ptCount val="1"/>
                <c:pt idx="0">
                  <c:v>FIB (134)</c:v>
                </c:pt>
              </c:strCache>
            </c:strRef>
          </c:tx>
          <c:spPr>
            <a:solidFill>
              <a:srgbClr val="FFC000"/>
            </a:solidFill>
          </c:spPr>
          <c:invertIfNegative val="0"/>
          <c:dLbls>
            <c:spPr>
              <a:solidFill>
                <a:schemeClr val="bg1"/>
              </a:solidFill>
            </c:spPr>
            <c:txPr>
              <a:bodyPr rot="5400000" vert="horz"/>
              <a:lstStyle/>
              <a:p>
                <a:pPr>
                  <a:defRPr sz="1100" b="1"/>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Sheet1!$A$1</c:f>
              <c:strCache>
                <c:ptCount val="1"/>
                <c:pt idx="0">
                  <c:v>Number attended</c:v>
                </c:pt>
              </c:strCache>
            </c:strRef>
          </c:cat>
          <c:val>
            <c:numRef>
              <c:f>Sheet1!$A$2</c:f>
              <c:numCache>
                <c:formatCode>General</c:formatCode>
                <c:ptCount val="1"/>
                <c:pt idx="0">
                  <c:v>134</c:v>
                </c:pt>
              </c:numCache>
            </c:numRef>
          </c:val>
          <c:extLst>
            <c:ext xmlns:c16="http://schemas.microsoft.com/office/drawing/2014/chart" uri="{C3380CC4-5D6E-409C-BE32-E72D297353CC}">
              <c16:uniqueId val="{00000004-DAAE-4535-8473-BA2580985B15}"/>
            </c:ext>
          </c:extLst>
        </c:ser>
        <c:dLbls>
          <c:dLblPos val="ctr"/>
          <c:showLegendKey val="0"/>
          <c:showVal val="1"/>
          <c:showCatName val="0"/>
          <c:showSerName val="0"/>
          <c:showPercent val="0"/>
          <c:showBubbleSize val="0"/>
        </c:dLbls>
        <c:gapWidth val="150"/>
        <c:axId val="189408768"/>
        <c:axId val="189410304"/>
      </c:barChart>
      <c:catAx>
        <c:axId val="189408768"/>
        <c:scaling>
          <c:orientation val="minMax"/>
        </c:scaling>
        <c:delete val="1"/>
        <c:axPos val="b"/>
        <c:numFmt formatCode="General" sourceLinked="0"/>
        <c:majorTickMark val="out"/>
        <c:minorTickMark val="none"/>
        <c:tickLblPos val="nextTo"/>
        <c:crossAx val="189410304"/>
        <c:crosses val="autoZero"/>
        <c:auto val="1"/>
        <c:lblAlgn val="ctr"/>
        <c:lblOffset val="100"/>
        <c:noMultiLvlLbl val="0"/>
      </c:catAx>
      <c:valAx>
        <c:axId val="189410304"/>
        <c:scaling>
          <c:orientation val="minMax"/>
        </c:scaling>
        <c:delete val="0"/>
        <c:axPos val="l"/>
        <c:majorGridlines/>
        <c:numFmt formatCode="General" sourceLinked="1"/>
        <c:majorTickMark val="none"/>
        <c:minorTickMark val="none"/>
        <c:tickLblPos val="nextTo"/>
        <c:crossAx val="189408768"/>
        <c:crosses val="autoZero"/>
        <c:crossBetween val="between"/>
      </c:valAx>
      <c:spPr>
        <a:ln>
          <a:solidFill>
            <a:schemeClr val="tx1">
              <a:alpha val="43000"/>
            </a:schemeClr>
          </a:solidFill>
        </a:ln>
      </c:spPr>
    </c:plotArea>
    <c:plotVisOnly val="1"/>
    <c:dispBlanksAs val="gap"/>
    <c:showDLblsOverMax val="0"/>
  </c:chart>
  <c:spPr>
    <a:ln w="9525">
      <a:solidFill>
        <a:schemeClr val="tx1"/>
      </a:solid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3C675-2B41-944A-B158-451BAC40D10E}"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84322-63AD-3549-BF50-FF358A5B6891}" type="slidenum">
              <a:rPr lang="en-US" smtClean="0"/>
              <a:t>‹#›</a:t>
            </a:fld>
            <a:endParaRPr lang="en-US"/>
          </a:p>
        </p:txBody>
      </p:sp>
    </p:spTree>
    <p:extLst>
      <p:ext uri="{BB962C8B-B14F-4D97-AF65-F5344CB8AC3E}">
        <p14:creationId xmlns:p14="http://schemas.microsoft.com/office/powerpoint/2010/main" val="47232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84322-63AD-3549-BF50-FF358A5B6891}" type="slidenum">
              <a:rPr lang="en-US" smtClean="0"/>
              <a:t>1</a:t>
            </a:fld>
            <a:endParaRPr lang="en-US"/>
          </a:p>
        </p:txBody>
      </p:sp>
    </p:spTree>
    <p:extLst>
      <p:ext uri="{BB962C8B-B14F-4D97-AF65-F5344CB8AC3E}">
        <p14:creationId xmlns:p14="http://schemas.microsoft.com/office/powerpoint/2010/main" val="3043668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13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4605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9665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622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564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020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854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8D4769-8042-4CDB-B5AF-ED545880C659}" type="slidenum">
              <a:rPr lang="zh-TW" altLang="en-US" smtClean="0"/>
              <a:t>10</a:t>
            </a:fld>
            <a:endParaRPr lang="zh-TW" altLang="en-US"/>
          </a:p>
        </p:txBody>
      </p:sp>
    </p:spTree>
    <p:extLst>
      <p:ext uri="{BB962C8B-B14F-4D97-AF65-F5344CB8AC3E}">
        <p14:creationId xmlns:p14="http://schemas.microsoft.com/office/powerpoint/2010/main" val="357878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 name="Google Shape;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851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84322-63AD-3549-BF50-FF358A5B6891}" type="slidenum">
              <a:rPr lang="en-US" smtClean="0"/>
              <a:t>20</a:t>
            </a:fld>
            <a:endParaRPr lang="en-US"/>
          </a:p>
        </p:txBody>
      </p:sp>
    </p:spTree>
    <p:extLst>
      <p:ext uri="{BB962C8B-B14F-4D97-AF65-F5344CB8AC3E}">
        <p14:creationId xmlns:p14="http://schemas.microsoft.com/office/powerpoint/2010/main" val="216534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84322-63AD-3549-BF50-FF358A5B6891}" type="slidenum">
              <a:rPr lang="en-US" smtClean="0"/>
              <a:t>31</a:t>
            </a:fld>
            <a:endParaRPr lang="en-US"/>
          </a:p>
        </p:txBody>
      </p:sp>
    </p:spTree>
    <p:extLst>
      <p:ext uri="{BB962C8B-B14F-4D97-AF65-F5344CB8AC3E}">
        <p14:creationId xmlns:p14="http://schemas.microsoft.com/office/powerpoint/2010/main" val="216534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36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941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BECC3F1-5A9D-044A-8A02-39DBAF37BFBB}"/>
              </a:ext>
            </a:extLst>
          </p:cNvPr>
          <p:cNvSpPr/>
          <p:nvPr userDrawn="1"/>
        </p:nvSpPr>
        <p:spPr>
          <a:xfrm flipH="1">
            <a:off x="-7844" y="1391136"/>
            <a:ext cx="12207688" cy="148408"/>
          </a:xfrm>
          <a:prstGeom prst="rect">
            <a:avLst/>
          </a:prstGeom>
          <a:solidFill>
            <a:srgbClr val="EAA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ED2C047-7F97-9D40-B009-0BA8CB625472}"/>
              </a:ext>
            </a:extLst>
          </p:cNvPr>
          <p:cNvSpPr/>
          <p:nvPr userDrawn="1"/>
        </p:nvSpPr>
        <p:spPr>
          <a:xfrm flipH="1">
            <a:off x="-7844" y="1539544"/>
            <a:ext cx="12207688" cy="3090019"/>
          </a:xfrm>
          <a:prstGeom prst="rect">
            <a:avLst/>
          </a:prstGeom>
          <a:solidFill>
            <a:srgbClr val="211E1F">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3A29DC44-8FA1-D040-908F-D394AB0D855C}"/>
              </a:ext>
            </a:extLst>
          </p:cNvPr>
          <p:cNvSpPr>
            <a:spLocks noGrp="1"/>
          </p:cNvSpPr>
          <p:nvPr>
            <p:ph type="body" sz="quarter" idx="10" hasCustomPrompt="1"/>
          </p:nvPr>
        </p:nvSpPr>
        <p:spPr>
          <a:xfrm>
            <a:off x="266700" y="1395128"/>
            <a:ext cx="11658600" cy="2030599"/>
          </a:xfrm>
        </p:spPr>
        <p:txBody>
          <a:bodyPr anchor="b">
            <a:normAutofit/>
          </a:bodyPr>
          <a:lstStyle>
            <a:lvl1pPr marL="0" indent="0" algn="ctr">
              <a:buNone/>
              <a:defRPr sz="5400">
                <a:solidFill>
                  <a:schemeClr val="bg1"/>
                </a:solidFill>
              </a:defRPr>
            </a:lvl1pPr>
          </a:lstStyle>
          <a:p>
            <a:pPr lvl="0"/>
            <a:r>
              <a:rPr lang="en-US" dirty="0"/>
              <a:t>PRESENTATION TITLE</a:t>
            </a:r>
          </a:p>
        </p:txBody>
      </p:sp>
      <p:sp>
        <p:nvSpPr>
          <p:cNvPr id="19" name="Text Placeholder 18">
            <a:extLst>
              <a:ext uri="{FF2B5EF4-FFF2-40B4-BE49-F238E27FC236}">
                <a16:creationId xmlns:a16="http://schemas.microsoft.com/office/drawing/2014/main" id="{333C14C3-4D94-9E47-8ADC-B3720C7CCAB1}"/>
              </a:ext>
            </a:extLst>
          </p:cNvPr>
          <p:cNvSpPr>
            <a:spLocks noGrp="1"/>
          </p:cNvSpPr>
          <p:nvPr>
            <p:ph type="body" sz="quarter" idx="11" hasCustomPrompt="1"/>
          </p:nvPr>
        </p:nvSpPr>
        <p:spPr>
          <a:xfrm>
            <a:off x="266700" y="3921946"/>
            <a:ext cx="11658600" cy="505654"/>
          </a:xfrm>
        </p:spPr>
        <p:txBody>
          <a:bodyPr/>
          <a:lstStyle>
            <a:lvl1pPr marL="0" indent="0" algn="ctr">
              <a:buNone/>
              <a:defRPr sz="2400">
                <a:solidFill>
                  <a:schemeClr val="bg1"/>
                </a:solidFill>
              </a:defRPr>
            </a:lvl1pPr>
          </a:lstStyle>
          <a:p>
            <a:pPr lvl="0"/>
            <a:r>
              <a:rPr lang="en-US" dirty="0"/>
              <a:t>Presentation Sub Title</a:t>
            </a:r>
          </a:p>
        </p:txBody>
      </p:sp>
      <p:sp>
        <p:nvSpPr>
          <p:cNvPr id="9" name="Rectangle 8">
            <a:extLst>
              <a:ext uri="{FF2B5EF4-FFF2-40B4-BE49-F238E27FC236}">
                <a16:creationId xmlns:a16="http://schemas.microsoft.com/office/drawing/2014/main" id="{49E80831-798B-AE42-B90F-FE40D20389F3}"/>
              </a:ext>
            </a:extLst>
          </p:cNvPr>
          <p:cNvSpPr/>
          <p:nvPr userDrawn="1"/>
        </p:nvSpPr>
        <p:spPr>
          <a:xfrm flipH="1">
            <a:off x="-7844" y="4629563"/>
            <a:ext cx="12207688" cy="148408"/>
          </a:xfrm>
          <a:prstGeom prst="rect">
            <a:avLst/>
          </a:prstGeom>
          <a:solidFill>
            <a:srgbClr val="EAA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4500" y="3476"/>
            <a:ext cx="2857500" cy="771525"/>
          </a:xfrm>
          <a:prstGeom prst="rect">
            <a:avLst/>
          </a:prstGeom>
        </p:spPr>
      </p:pic>
    </p:spTree>
    <p:extLst>
      <p:ext uri="{BB962C8B-B14F-4D97-AF65-F5344CB8AC3E}">
        <p14:creationId xmlns:p14="http://schemas.microsoft.com/office/powerpoint/2010/main" val="255405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4"/>
        <p:cNvGrpSpPr/>
        <p:nvPr/>
      </p:nvGrpSpPr>
      <p:grpSpPr>
        <a:xfrm>
          <a:off x="0" y="0"/>
          <a:ext cx="0" cy="0"/>
          <a:chOff x="0" y="0"/>
          <a:chExt cx="0" cy="0"/>
        </a:xfrm>
      </p:grpSpPr>
      <p:sp>
        <p:nvSpPr>
          <p:cNvPr id="15" name="Google Shape;15;p47"/>
          <p:cNvSpPr/>
          <p:nvPr/>
        </p:nvSpPr>
        <p:spPr>
          <a:xfrm flipH="1">
            <a:off x="-7844" y="1391136"/>
            <a:ext cx="12207687" cy="148408"/>
          </a:xfrm>
          <a:prstGeom prst="rect">
            <a:avLst/>
          </a:prstGeom>
          <a:solidFill>
            <a:srgbClr val="EAA8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47"/>
          <p:cNvSpPr/>
          <p:nvPr/>
        </p:nvSpPr>
        <p:spPr>
          <a:xfrm flipH="1">
            <a:off x="-7844" y="1539544"/>
            <a:ext cx="12207687" cy="3090019"/>
          </a:xfrm>
          <a:prstGeom prst="rect">
            <a:avLst/>
          </a:prstGeom>
          <a:solidFill>
            <a:srgbClr val="211E1F">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47"/>
          <p:cNvSpPr txBox="1">
            <a:spLocks noGrp="1"/>
          </p:cNvSpPr>
          <p:nvPr>
            <p:ph type="body" idx="1"/>
          </p:nvPr>
        </p:nvSpPr>
        <p:spPr>
          <a:xfrm>
            <a:off x="266700" y="1395128"/>
            <a:ext cx="11658600" cy="2030599"/>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lt1"/>
              </a:buClr>
              <a:buSzPts val="5400"/>
              <a:buNone/>
              <a:defRPr sz="5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7"/>
          <p:cNvSpPr txBox="1">
            <a:spLocks noGrp="1"/>
          </p:cNvSpPr>
          <p:nvPr>
            <p:ph type="body" idx="2"/>
          </p:nvPr>
        </p:nvSpPr>
        <p:spPr>
          <a:xfrm>
            <a:off x="266700" y="3921946"/>
            <a:ext cx="11658600" cy="5056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47"/>
          <p:cNvSpPr/>
          <p:nvPr/>
        </p:nvSpPr>
        <p:spPr>
          <a:xfrm flipH="1">
            <a:off x="-7844" y="4629563"/>
            <a:ext cx="12207687" cy="148408"/>
          </a:xfrm>
          <a:prstGeom prst="rect">
            <a:avLst/>
          </a:prstGeom>
          <a:solidFill>
            <a:srgbClr val="EAA8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 name="Google Shape;20;p47"/>
          <p:cNvPicPr preferRelativeResize="0"/>
          <p:nvPr/>
        </p:nvPicPr>
        <p:blipFill rotWithShape="1">
          <a:blip r:embed="rId2">
            <a:alphaModFix/>
          </a:blip>
          <a:srcRect/>
          <a:stretch/>
        </p:blipFill>
        <p:spPr>
          <a:xfrm>
            <a:off x="3350225" y="5302916"/>
            <a:ext cx="5491549" cy="1448163"/>
          </a:xfrm>
          <a:prstGeom prst="rect">
            <a:avLst/>
          </a:prstGeom>
          <a:noFill/>
          <a:ln>
            <a:noFill/>
          </a:ln>
        </p:spPr>
      </p:pic>
    </p:spTree>
    <p:extLst>
      <p:ext uri="{BB962C8B-B14F-4D97-AF65-F5344CB8AC3E}">
        <p14:creationId xmlns:p14="http://schemas.microsoft.com/office/powerpoint/2010/main" val="1073293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5"/>
        <p:cNvGrpSpPr/>
        <p:nvPr/>
      </p:nvGrpSpPr>
      <p:grpSpPr>
        <a:xfrm>
          <a:off x="0" y="0"/>
          <a:ext cx="0" cy="0"/>
          <a:chOff x="0" y="0"/>
          <a:chExt cx="0" cy="0"/>
        </a:xfrm>
      </p:grpSpPr>
      <p:sp>
        <p:nvSpPr>
          <p:cNvPr id="26" name="Google Shape;26;p49"/>
          <p:cNvSpPr txBox="1">
            <a:spLocks noGrp="1"/>
          </p:cNvSpPr>
          <p:nvPr>
            <p:ph type="body" idx="1"/>
          </p:nvPr>
        </p:nvSpPr>
        <p:spPr>
          <a:xfrm>
            <a:off x="352678" y="1384214"/>
            <a:ext cx="560261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9"/>
          <p:cNvSpPr txBox="1">
            <a:spLocks noGrp="1"/>
          </p:cNvSpPr>
          <p:nvPr>
            <p:ph type="body" idx="2"/>
          </p:nvPr>
        </p:nvSpPr>
        <p:spPr>
          <a:xfrm>
            <a:off x="6025725" y="1384214"/>
            <a:ext cx="560261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9"/>
          <p:cNvSpPr txBox="1">
            <a:spLocks noGrp="1"/>
          </p:cNvSpPr>
          <p:nvPr>
            <p:ph type="title"/>
          </p:nvPr>
        </p:nvSpPr>
        <p:spPr>
          <a:xfrm>
            <a:off x="142613" y="153000"/>
            <a:ext cx="10515600" cy="748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 name="Google Shape;29;p49"/>
          <p:cNvPicPr preferRelativeResize="0"/>
          <p:nvPr/>
        </p:nvPicPr>
        <p:blipFill rotWithShape="1">
          <a:blip r:embed="rId2">
            <a:alphaModFix/>
          </a:blip>
          <a:srcRect/>
          <a:stretch/>
        </p:blipFill>
        <p:spPr>
          <a:xfrm>
            <a:off x="9334500" y="3476"/>
            <a:ext cx="2857500" cy="771525"/>
          </a:xfrm>
          <a:prstGeom prst="rect">
            <a:avLst/>
          </a:prstGeom>
          <a:noFill/>
          <a:ln>
            <a:noFill/>
          </a:ln>
        </p:spPr>
      </p:pic>
    </p:spTree>
    <p:extLst>
      <p:ext uri="{BB962C8B-B14F-4D97-AF65-F5344CB8AC3E}">
        <p14:creationId xmlns:p14="http://schemas.microsoft.com/office/powerpoint/2010/main" val="849475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F20D6E-F48E-3F4A-8FA2-417E651F5C05}"/>
              </a:ext>
            </a:extLst>
          </p:cNvPr>
          <p:cNvPicPr>
            <a:picLocks noChangeAspect="1"/>
          </p:cNvPicPr>
          <p:nvPr userDrawn="1"/>
        </p:nvPicPr>
        <p:blipFill rotWithShape="1">
          <a:blip r:embed="rId2"/>
          <a:srcRect t="11401" b="4224"/>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17C7807-9521-4C4F-B9DC-5ED8B00EFEC4}"/>
              </a:ext>
            </a:extLst>
          </p:cNvPr>
          <p:cNvSpPr/>
          <p:nvPr userDrawn="1"/>
        </p:nvSpPr>
        <p:spPr>
          <a:xfrm>
            <a:off x="-7844" y="0"/>
            <a:ext cx="12207688" cy="6858000"/>
          </a:xfrm>
          <a:prstGeom prst="rect">
            <a:avLst/>
          </a:prstGeom>
          <a:solidFill>
            <a:schemeClr val="bg1">
              <a:lumMod val="6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a:extLst>
              <a:ext uri="{FF2B5EF4-FFF2-40B4-BE49-F238E27FC236}">
                <a16:creationId xmlns:a16="http://schemas.microsoft.com/office/drawing/2014/main" id="{9BECC3F1-5A9D-044A-8A02-39DBAF37BFBB}"/>
              </a:ext>
            </a:extLst>
          </p:cNvPr>
          <p:cNvSpPr/>
          <p:nvPr userDrawn="1"/>
        </p:nvSpPr>
        <p:spPr>
          <a:xfrm flipH="1">
            <a:off x="-7844" y="1188926"/>
            <a:ext cx="12207688" cy="4069182"/>
          </a:xfrm>
          <a:prstGeom prst="rect">
            <a:avLst/>
          </a:prstGeom>
          <a:solidFill>
            <a:srgbClr val="EFA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3ED2C047-7F97-9D40-B009-0BA8CB625472}"/>
              </a:ext>
            </a:extLst>
          </p:cNvPr>
          <p:cNvSpPr/>
          <p:nvPr userDrawn="1"/>
        </p:nvSpPr>
        <p:spPr>
          <a:xfrm flipH="1">
            <a:off x="-7844" y="1337334"/>
            <a:ext cx="12207688" cy="3772366"/>
          </a:xfrm>
          <a:prstGeom prst="rect">
            <a:avLst/>
          </a:prstGeom>
          <a:solidFill>
            <a:srgbClr val="2D2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 Placeholder 14">
            <a:extLst>
              <a:ext uri="{FF2B5EF4-FFF2-40B4-BE49-F238E27FC236}">
                <a16:creationId xmlns:a16="http://schemas.microsoft.com/office/drawing/2014/main" id="{3A29DC44-8FA1-D040-908F-D394AB0D855C}"/>
              </a:ext>
            </a:extLst>
          </p:cNvPr>
          <p:cNvSpPr>
            <a:spLocks noGrp="1"/>
          </p:cNvSpPr>
          <p:nvPr>
            <p:ph type="body" sz="quarter" idx="10" hasCustomPrompt="1"/>
          </p:nvPr>
        </p:nvSpPr>
        <p:spPr>
          <a:xfrm>
            <a:off x="266700" y="1192918"/>
            <a:ext cx="11658600" cy="2030599"/>
          </a:xfrm>
        </p:spPr>
        <p:txBody>
          <a:bodyPr anchor="b">
            <a:normAutofit/>
          </a:bodyPr>
          <a:lstStyle>
            <a:lvl1pPr marL="0" indent="0" algn="ctr">
              <a:buNone/>
              <a:defRPr sz="5400">
                <a:solidFill>
                  <a:schemeClr val="bg1"/>
                </a:solidFill>
              </a:defRPr>
            </a:lvl1pPr>
          </a:lstStyle>
          <a:p>
            <a:pPr lvl="0"/>
            <a:r>
              <a:rPr lang="en-US" dirty="0"/>
              <a:t>PRESENTATION TITLE</a:t>
            </a:r>
          </a:p>
        </p:txBody>
      </p:sp>
      <p:sp>
        <p:nvSpPr>
          <p:cNvPr id="19" name="Text Placeholder 18">
            <a:extLst>
              <a:ext uri="{FF2B5EF4-FFF2-40B4-BE49-F238E27FC236}">
                <a16:creationId xmlns:a16="http://schemas.microsoft.com/office/drawing/2014/main" id="{333C14C3-4D94-9E47-8ADC-B3720C7CCAB1}"/>
              </a:ext>
            </a:extLst>
          </p:cNvPr>
          <p:cNvSpPr>
            <a:spLocks noGrp="1"/>
          </p:cNvSpPr>
          <p:nvPr>
            <p:ph type="body" sz="quarter" idx="11" hasCustomPrompt="1"/>
          </p:nvPr>
        </p:nvSpPr>
        <p:spPr>
          <a:xfrm>
            <a:off x="266700" y="3591922"/>
            <a:ext cx="11658600" cy="505654"/>
          </a:xfrm>
        </p:spPr>
        <p:txBody>
          <a:bodyPr/>
          <a:lstStyle>
            <a:lvl1pPr marL="0" indent="0" algn="ctr">
              <a:buNone/>
              <a:defRPr sz="2400">
                <a:solidFill>
                  <a:srgbClr val="EFAC13"/>
                </a:solidFill>
              </a:defRPr>
            </a:lvl1pPr>
          </a:lstStyle>
          <a:p>
            <a:pPr lvl="0"/>
            <a:r>
              <a:rPr lang="en-US" dirty="0"/>
              <a:t>Presentation Sub Title</a:t>
            </a:r>
          </a:p>
        </p:txBody>
      </p:sp>
      <p:sp>
        <p:nvSpPr>
          <p:cNvPr id="20" name="Text Placeholder 18">
            <a:extLst>
              <a:ext uri="{FF2B5EF4-FFF2-40B4-BE49-F238E27FC236}">
                <a16:creationId xmlns:a16="http://schemas.microsoft.com/office/drawing/2014/main" id="{94CE3BE7-351F-BF43-978B-A3E200B4B43D}"/>
              </a:ext>
            </a:extLst>
          </p:cNvPr>
          <p:cNvSpPr>
            <a:spLocks noGrp="1"/>
          </p:cNvSpPr>
          <p:nvPr>
            <p:ph type="body" sz="quarter" idx="12" hasCustomPrompt="1"/>
          </p:nvPr>
        </p:nvSpPr>
        <p:spPr>
          <a:xfrm>
            <a:off x="266699" y="4489245"/>
            <a:ext cx="11658600" cy="505654"/>
          </a:xfrm>
        </p:spPr>
        <p:txBody>
          <a:bodyPr/>
          <a:lstStyle>
            <a:lvl1pPr marL="0" indent="0" algn="ctr">
              <a:buNone/>
              <a:defRPr sz="2400">
                <a:solidFill>
                  <a:srgbClr val="EFAC13"/>
                </a:solidFill>
              </a:defRPr>
            </a:lvl1pPr>
          </a:lstStyle>
          <a:p>
            <a:pPr lvl="0"/>
            <a:r>
              <a:rPr lang="en-US" dirty="0"/>
              <a:t>Presenter Name  |  Date</a:t>
            </a:r>
          </a:p>
        </p:txBody>
      </p:sp>
      <p:pic>
        <p:nvPicPr>
          <p:cNvPr id="3" name="Picture 2">
            <a:extLst>
              <a:ext uri="{FF2B5EF4-FFF2-40B4-BE49-F238E27FC236}">
                <a16:creationId xmlns:a16="http://schemas.microsoft.com/office/drawing/2014/main" id="{6E168CBB-CE3A-614F-B9A2-1F2A92FE4915}"/>
              </a:ext>
            </a:extLst>
          </p:cNvPr>
          <p:cNvPicPr>
            <a:picLocks noChangeAspect="1"/>
          </p:cNvPicPr>
          <p:nvPr userDrawn="1"/>
        </p:nvPicPr>
        <p:blipFill>
          <a:blip r:embed="rId3"/>
          <a:stretch>
            <a:fillRect/>
          </a:stretch>
        </p:blipFill>
        <p:spPr>
          <a:xfrm>
            <a:off x="4471830" y="5671722"/>
            <a:ext cx="3248340" cy="854528"/>
          </a:xfrm>
          <a:prstGeom prst="rect">
            <a:avLst/>
          </a:prstGeom>
        </p:spPr>
      </p:pic>
    </p:spTree>
    <p:extLst>
      <p:ext uri="{BB962C8B-B14F-4D97-AF65-F5344CB8AC3E}">
        <p14:creationId xmlns:p14="http://schemas.microsoft.com/office/powerpoint/2010/main" val="290535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52C17-7E72-A64F-8950-6634B4E15B2A}"/>
              </a:ext>
            </a:extLst>
          </p:cNvPr>
          <p:cNvPicPr>
            <a:picLocks noChangeAspect="1"/>
          </p:cNvPicPr>
          <p:nvPr userDrawn="1"/>
        </p:nvPicPr>
        <p:blipFill>
          <a:blip r:embed="rId2"/>
          <a:stretch>
            <a:fillRect/>
          </a:stretch>
        </p:blipFill>
        <p:spPr>
          <a:xfrm>
            <a:off x="10055871" y="440175"/>
            <a:ext cx="1782269" cy="468855"/>
          </a:xfrm>
          <a:prstGeom prst="rect">
            <a:avLst/>
          </a:prstGeom>
        </p:spPr>
      </p:pic>
      <p:sp>
        <p:nvSpPr>
          <p:cNvPr id="3" name="Content Placeholder 2">
            <a:extLst>
              <a:ext uri="{FF2B5EF4-FFF2-40B4-BE49-F238E27FC236}">
                <a16:creationId xmlns:a16="http://schemas.microsoft.com/office/drawing/2014/main" id="{5F97041F-5F84-1349-AED1-96ECD96CEF65}"/>
              </a:ext>
            </a:extLst>
          </p:cNvPr>
          <p:cNvSpPr>
            <a:spLocks noGrp="1"/>
          </p:cNvSpPr>
          <p:nvPr>
            <p:ph idx="1"/>
          </p:nvPr>
        </p:nvSpPr>
        <p:spPr>
          <a:xfrm>
            <a:off x="417189" y="1381871"/>
            <a:ext cx="11357619" cy="4615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33B02FB1-58C4-0B45-AE5F-3F492595C106}"/>
              </a:ext>
            </a:extLst>
          </p:cNvPr>
          <p:cNvCxnSpPr>
            <a:cxnSpLocks/>
          </p:cNvCxnSpPr>
          <p:nvPr userDrawn="1"/>
        </p:nvCxnSpPr>
        <p:spPr>
          <a:xfrm>
            <a:off x="417191" y="963973"/>
            <a:ext cx="11357619" cy="0"/>
          </a:xfrm>
          <a:prstGeom prst="line">
            <a:avLst/>
          </a:prstGeom>
          <a:ln w="12700">
            <a:solidFill>
              <a:srgbClr val="EFAC13"/>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2A62663-C867-4C49-9B8C-4C7DC8A0DF0B}"/>
              </a:ext>
            </a:extLst>
          </p:cNvPr>
          <p:cNvSpPr>
            <a:spLocks noGrp="1"/>
          </p:cNvSpPr>
          <p:nvPr>
            <p:ph type="sldNum" sz="quarter" idx="10"/>
          </p:nvPr>
        </p:nvSpPr>
        <p:spPr/>
        <p:txBody>
          <a:bodyPr/>
          <a:lstStyle/>
          <a:p>
            <a:r>
              <a:rPr lang="en-US">
                <a:solidFill>
                  <a:prstClr val="black">
                    <a:lumMod val="65000"/>
                    <a:lumOff val="35000"/>
                  </a:prstClr>
                </a:solidFill>
              </a:rPr>
              <a:t>EDFAS / ASM International Proprietary and Confidential  |  </a:t>
            </a:r>
            <a:fld id="{6C4DAF6B-8E0C-5B47-BC92-CD05703F072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9" name="Title 8">
            <a:extLst>
              <a:ext uri="{FF2B5EF4-FFF2-40B4-BE49-F238E27FC236}">
                <a16:creationId xmlns:a16="http://schemas.microsoft.com/office/drawing/2014/main" id="{27326750-06B6-C34E-97A0-69FFC7D5B662}"/>
              </a:ext>
            </a:extLst>
          </p:cNvPr>
          <p:cNvSpPr>
            <a:spLocks noGrp="1"/>
          </p:cNvSpPr>
          <p:nvPr>
            <p:ph type="title" hasCustomPrompt="1"/>
          </p:nvPr>
        </p:nvSpPr>
        <p:spPr>
          <a:xfrm>
            <a:off x="353860" y="87637"/>
            <a:ext cx="10515600" cy="1325563"/>
          </a:xfrm>
        </p:spPr>
        <p:txBody>
          <a:bodyPr/>
          <a:lstStyle/>
          <a:p>
            <a:r>
              <a:rPr lang="en-US" dirty="0"/>
              <a:t>CLICK TO EDIT MASTER TITLE STYLE</a:t>
            </a:r>
          </a:p>
        </p:txBody>
      </p:sp>
    </p:spTree>
    <p:extLst>
      <p:ext uri="{BB962C8B-B14F-4D97-AF65-F5344CB8AC3E}">
        <p14:creationId xmlns:p14="http://schemas.microsoft.com/office/powerpoint/2010/main" val="188460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2418B-D8F4-FD43-B2FB-43CCED9A6FFE}"/>
              </a:ext>
            </a:extLst>
          </p:cNvPr>
          <p:cNvSpPr>
            <a:spLocks noGrp="1"/>
          </p:cNvSpPr>
          <p:nvPr>
            <p:ph sz="half" idx="1"/>
          </p:nvPr>
        </p:nvSpPr>
        <p:spPr>
          <a:xfrm>
            <a:off x="499153" y="1484492"/>
            <a:ext cx="560261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075495-B911-1B4C-A904-38A502592100}"/>
              </a:ext>
            </a:extLst>
          </p:cNvPr>
          <p:cNvSpPr>
            <a:spLocks noGrp="1"/>
          </p:cNvSpPr>
          <p:nvPr>
            <p:ph sz="half" idx="2"/>
          </p:nvPr>
        </p:nvSpPr>
        <p:spPr>
          <a:xfrm>
            <a:off x="6172200" y="1484492"/>
            <a:ext cx="560261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A3D83F9-A18E-B341-A5F7-B8A53F20FC59}"/>
              </a:ext>
            </a:extLst>
          </p:cNvPr>
          <p:cNvCxnSpPr>
            <a:cxnSpLocks/>
          </p:cNvCxnSpPr>
          <p:nvPr userDrawn="1"/>
        </p:nvCxnSpPr>
        <p:spPr>
          <a:xfrm>
            <a:off x="417191" y="963973"/>
            <a:ext cx="11357619" cy="0"/>
          </a:xfrm>
          <a:prstGeom prst="line">
            <a:avLst/>
          </a:prstGeom>
          <a:ln w="12700">
            <a:solidFill>
              <a:srgbClr val="EFAC1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57FE4E7-6251-8D4C-A9C8-6A0E5BF91C63}"/>
              </a:ext>
            </a:extLst>
          </p:cNvPr>
          <p:cNvPicPr>
            <a:picLocks noChangeAspect="1"/>
          </p:cNvPicPr>
          <p:nvPr userDrawn="1"/>
        </p:nvPicPr>
        <p:blipFill>
          <a:blip r:embed="rId2"/>
          <a:stretch>
            <a:fillRect/>
          </a:stretch>
        </p:blipFill>
        <p:spPr>
          <a:xfrm>
            <a:off x="10055871" y="440175"/>
            <a:ext cx="1782269" cy="468855"/>
          </a:xfrm>
          <a:prstGeom prst="rect">
            <a:avLst/>
          </a:prstGeom>
        </p:spPr>
      </p:pic>
      <p:sp>
        <p:nvSpPr>
          <p:cNvPr id="5" name="Slide Number Placeholder 4">
            <a:extLst>
              <a:ext uri="{FF2B5EF4-FFF2-40B4-BE49-F238E27FC236}">
                <a16:creationId xmlns:a16="http://schemas.microsoft.com/office/drawing/2014/main" id="{E6B32F2F-B8B8-194F-8A12-54C68D594A38}"/>
              </a:ext>
            </a:extLst>
          </p:cNvPr>
          <p:cNvSpPr>
            <a:spLocks noGrp="1"/>
          </p:cNvSpPr>
          <p:nvPr>
            <p:ph type="sldNum" sz="quarter" idx="10"/>
          </p:nvPr>
        </p:nvSpPr>
        <p:spPr/>
        <p:txBody>
          <a:bodyPr/>
          <a:lstStyle/>
          <a:p>
            <a:r>
              <a:rPr lang="en-US">
                <a:solidFill>
                  <a:prstClr val="black">
                    <a:lumMod val="65000"/>
                    <a:lumOff val="35000"/>
                  </a:prstClr>
                </a:solidFill>
              </a:rPr>
              <a:t>EDFAS / ASM International Proprietary and Confidential  |  </a:t>
            </a:r>
            <a:fld id="{6C4DAF6B-8E0C-5B47-BC92-CD05703F072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6" name="Title 5">
            <a:extLst>
              <a:ext uri="{FF2B5EF4-FFF2-40B4-BE49-F238E27FC236}">
                <a16:creationId xmlns:a16="http://schemas.microsoft.com/office/drawing/2014/main" id="{9754200E-A300-1146-890B-AD32828E4E72}"/>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186684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C45C01-4412-3045-954E-6A23D5C04BD3}"/>
              </a:ext>
            </a:extLst>
          </p:cNvPr>
          <p:cNvSpPr>
            <a:spLocks noGrp="1"/>
          </p:cNvSpPr>
          <p:nvPr>
            <p:ph type="body" idx="1"/>
          </p:nvPr>
        </p:nvSpPr>
        <p:spPr>
          <a:xfrm>
            <a:off x="417190" y="1280471"/>
            <a:ext cx="5602610" cy="823912"/>
          </a:xfrm>
        </p:spPr>
        <p:txBody>
          <a:bodyPr anchor="b">
            <a:normAutofit/>
          </a:bodyPr>
          <a:lstStyle>
            <a:lvl1pPr marL="0" indent="0">
              <a:buNone/>
              <a:defRPr sz="2800" b="1">
                <a:solidFill>
                  <a:srgbClr val="EFAC1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B369242-10C3-6145-9E99-F8023C6D0EC5}"/>
              </a:ext>
            </a:extLst>
          </p:cNvPr>
          <p:cNvSpPr>
            <a:spLocks noGrp="1"/>
          </p:cNvSpPr>
          <p:nvPr>
            <p:ph sz="half" idx="2"/>
          </p:nvPr>
        </p:nvSpPr>
        <p:spPr>
          <a:xfrm>
            <a:off x="417190" y="2104382"/>
            <a:ext cx="5602610" cy="4039563"/>
          </a:xfrm>
        </p:spPr>
        <p:txBody>
          <a:bodyPr/>
          <a:lstStyle>
            <a:lvl1pPr>
              <a:defRPr sz="24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E901B66-2E21-F14A-A347-F2222F27ACC9}"/>
              </a:ext>
            </a:extLst>
          </p:cNvPr>
          <p:cNvSpPr>
            <a:spLocks noGrp="1"/>
          </p:cNvSpPr>
          <p:nvPr>
            <p:ph type="body" sz="quarter" idx="3"/>
          </p:nvPr>
        </p:nvSpPr>
        <p:spPr>
          <a:xfrm>
            <a:off x="6172200" y="1280471"/>
            <a:ext cx="5602610" cy="823912"/>
          </a:xfrm>
        </p:spPr>
        <p:txBody>
          <a:bodyPr anchor="b">
            <a:normAutofit/>
          </a:bodyPr>
          <a:lstStyle>
            <a:lvl1pPr marL="0" indent="0">
              <a:buNone/>
              <a:defRPr sz="2800" b="1">
                <a:solidFill>
                  <a:srgbClr val="EFAC1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CF50A39-AFDF-5E47-95EC-63DB801CCCC2}"/>
              </a:ext>
            </a:extLst>
          </p:cNvPr>
          <p:cNvSpPr>
            <a:spLocks noGrp="1"/>
          </p:cNvSpPr>
          <p:nvPr>
            <p:ph sz="quarter" idx="4"/>
          </p:nvPr>
        </p:nvSpPr>
        <p:spPr>
          <a:xfrm>
            <a:off x="6172200" y="2104382"/>
            <a:ext cx="5602610" cy="4039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8507D5AA-DDB5-E841-9795-FF2A41E71F00}"/>
              </a:ext>
            </a:extLst>
          </p:cNvPr>
          <p:cNvCxnSpPr>
            <a:cxnSpLocks/>
          </p:cNvCxnSpPr>
          <p:nvPr userDrawn="1"/>
        </p:nvCxnSpPr>
        <p:spPr>
          <a:xfrm>
            <a:off x="417191" y="963973"/>
            <a:ext cx="11357619" cy="0"/>
          </a:xfrm>
          <a:prstGeom prst="line">
            <a:avLst/>
          </a:prstGeom>
          <a:ln w="12700">
            <a:solidFill>
              <a:srgbClr val="EFAC1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6A815B2-BAAF-7340-B5E0-0D4006944E8F}"/>
              </a:ext>
            </a:extLst>
          </p:cNvPr>
          <p:cNvPicPr>
            <a:picLocks noChangeAspect="1"/>
          </p:cNvPicPr>
          <p:nvPr userDrawn="1"/>
        </p:nvPicPr>
        <p:blipFill>
          <a:blip r:embed="rId2"/>
          <a:stretch>
            <a:fillRect/>
          </a:stretch>
        </p:blipFill>
        <p:spPr>
          <a:xfrm>
            <a:off x="10055871" y="440175"/>
            <a:ext cx="1782269" cy="468855"/>
          </a:xfrm>
          <a:prstGeom prst="rect">
            <a:avLst/>
          </a:prstGeom>
        </p:spPr>
      </p:pic>
      <p:sp>
        <p:nvSpPr>
          <p:cNvPr id="7" name="Slide Number Placeholder 6">
            <a:extLst>
              <a:ext uri="{FF2B5EF4-FFF2-40B4-BE49-F238E27FC236}">
                <a16:creationId xmlns:a16="http://schemas.microsoft.com/office/drawing/2014/main" id="{27DAB7D6-CCFA-964C-B26C-8FDD2775E2AD}"/>
              </a:ext>
            </a:extLst>
          </p:cNvPr>
          <p:cNvSpPr>
            <a:spLocks noGrp="1"/>
          </p:cNvSpPr>
          <p:nvPr>
            <p:ph type="sldNum" sz="quarter" idx="10"/>
          </p:nvPr>
        </p:nvSpPr>
        <p:spPr/>
        <p:txBody>
          <a:bodyPr/>
          <a:lstStyle/>
          <a:p>
            <a:r>
              <a:rPr lang="en-US">
                <a:solidFill>
                  <a:prstClr val="black">
                    <a:lumMod val="65000"/>
                    <a:lumOff val="35000"/>
                  </a:prstClr>
                </a:solidFill>
              </a:rPr>
              <a:t>EDFAS / ASM International Proprietary and Confidential  |  </a:t>
            </a:r>
            <a:fld id="{6C4DAF6B-8E0C-5B47-BC92-CD05703F072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8" name="Title 7">
            <a:extLst>
              <a:ext uri="{FF2B5EF4-FFF2-40B4-BE49-F238E27FC236}">
                <a16:creationId xmlns:a16="http://schemas.microsoft.com/office/drawing/2014/main" id="{795B1F9B-B1D3-D543-B4C9-81EBDEBE8DCE}"/>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61865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0DBAED-213A-3A4C-9BD7-1A1A70FE003B}"/>
              </a:ext>
            </a:extLst>
          </p:cNvPr>
          <p:cNvSpPr/>
          <p:nvPr userDrawn="1"/>
        </p:nvSpPr>
        <p:spPr>
          <a:xfrm flipH="1">
            <a:off x="-7844" y="4375917"/>
            <a:ext cx="12207688" cy="491774"/>
          </a:xfrm>
          <a:prstGeom prst="rect">
            <a:avLst/>
          </a:prstGeom>
          <a:solidFill>
            <a:srgbClr val="EFA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a:extLst>
              <a:ext uri="{FF2B5EF4-FFF2-40B4-BE49-F238E27FC236}">
                <a16:creationId xmlns:a16="http://schemas.microsoft.com/office/drawing/2014/main" id="{1E1C843E-99F9-A544-AA55-64ED07C33B11}"/>
              </a:ext>
            </a:extLst>
          </p:cNvPr>
          <p:cNvPicPr>
            <a:picLocks/>
          </p:cNvPicPr>
          <p:nvPr userDrawn="1"/>
        </p:nvPicPr>
        <p:blipFill rotWithShape="1">
          <a:blip r:embed="rId2"/>
          <a:srcRect t="36123" r="-4" b="23814"/>
          <a:stretch/>
        </p:blipFill>
        <p:spPr>
          <a:xfrm>
            <a:off x="1524" y="1426114"/>
            <a:ext cx="12188952" cy="3260353"/>
          </a:xfrm>
          <a:prstGeom prst="rect">
            <a:avLst/>
          </a:prstGeom>
        </p:spPr>
      </p:pic>
      <p:pic>
        <p:nvPicPr>
          <p:cNvPr id="10" name="Picture 9">
            <a:extLst>
              <a:ext uri="{FF2B5EF4-FFF2-40B4-BE49-F238E27FC236}">
                <a16:creationId xmlns:a16="http://schemas.microsoft.com/office/drawing/2014/main" id="{68D41247-CA69-2143-A664-797FB71F2083}"/>
              </a:ext>
            </a:extLst>
          </p:cNvPr>
          <p:cNvPicPr>
            <a:picLocks noChangeAspect="1"/>
          </p:cNvPicPr>
          <p:nvPr userDrawn="1"/>
        </p:nvPicPr>
        <p:blipFill>
          <a:blip r:embed="rId3"/>
          <a:stretch>
            <a:fillRect/>
          </a:stretch>
        </p:blipFill>
        <p:spPr>
          <a:xfrm>
            <a:off x="8472361" y="5805293"/>
            <a:ext cx="3452939" cy="908352"/>
          </a:xfrm>
          <a:prstGeom prst="rect">
            <a:avLst/>
          </a:prstGeom>
        </p:spPr>
      </p:pic>
      <p:sp>
        <p:nvSpPr>
          <p:cNvPr id="9" name="Rectangle 8">
            <a:extLst>
              <a:ext uri="{FF2B5EF4-FFF2-40B4-BE49-F238E27FC236}">
                <a16:creationId xmlns:a16="http://schemas.microsoft.com/office/drawing/2014/main" id="{243F1E4F-471C-D04B-97B2-5E1751B79037}"/>
              </a:ext>
            </a:extLst>
          </p:cNvPr>
          <p:cNvSpPr/>
          <p:nvPr userDrawn="1"/>
        </p:nvSpPr>
        <p:spPr>
          <a:xfrm flipH="1">
            <a:off x="-7843" y="1426114"/>
            <a:ext cx="12207686" cy="3260353"/>
          </a:xfrm>
          <a:prstGeom prst="rect">
            <a:avLst/>
          </a:prstGeom>
          <a:solidFill>
            <a:srgbClr val="2D2E2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 Placeholder 14">
            <a:extLst>
              <a:ext uri="{FF2B5EF4-FFF2-40B4-BE49-F238E27FC236}">
                <a16:creationId xmlns:a16="http://schemas.microsoft.com/office/drawing/2014/main" id="{910EC77E-19DA-1E47-A590-DF3E3C7BA8FC}"/>
              </a:ext>
            </a:extLst>
          </p:cNvPr>
          <p:cNvSpPr>
            <a:spLocks noGrp="1"/>
          </p:cNvSpPr>
          <p:nvPr>
            <p:ph type="body" sz="quarter" idx="10" hasCustomPrompt="1"/>
          </p:nvPr>
        </p:nvSpPr>
        <p:spPr>
          <a:xfrm>
            <a:off x="266700" y="1643212"/>
            <a:ext cx="11658600" cy="2063232"/>
          </a:xfrm>
        </p:spPr>
        <p:txBody>
          <a:bodyPr anchor="ctr">
            <a:normAutofit/>
          </a:bodyPr>
          <a:lstStyle>
            <a:lvl1pPr marL="0" indent="0" algn="l">
              <a:buNone/>
              <a:defRPr sz="4800">
                <a:solidFill>
                  <a:schemeClr val="bg1"/>
                </a:solidFill>
              </a:defRPr>
            </a:lvl1pPr>
          </a:lstStyle>
          <a:p>
            <a:pPr lvl="0"/>
            <a:r>
              <a:rPr lang="en-US" dirty="0"/>
              <a:t>SECTION TITLE</a:t>
            </a:r>
          </a:p>
        </p:txBody>
      </p:sp>
      <p:sp>
        <p:nvSpPr>
          <p:cNvPr id="12" name="Text Placeholder 18">
            <a:extLst>
              <a:ext uri="{FF2B5EF4-FFF2-40B4-BE49-F238E27FC236}">
                <a16:creationId xmlns:a16="http://schemas.microsoft.com/office/drawing/2014/main" id="{03CB4F3E-FFC1-AD43-9227-24F23297D76E}"/>
              </a:ext>
            </a:extLst>
          </p:cNvPr>
          <p:cNvSpPr>
            <a:spLocks noGrp="1"/>
          </p:cNvSpPr>
          <p:nvPr>
            <p:ph type="body" sz="quarter" idx="11" hasCustomPrompt="1"/>
          </p:nvPr>
        </p:nvSpPr>
        <p:spPr>
          <a:xfrm>
            <a:off x="266700" y="3890727"/>
            <a:ext cx="11658600" cy="505654"/>
          </a:xfrm>
        </p:spPr>
        <p:txBody>
          <a:bodyPr/>
          <a:lstStyle>
            <a:lvl1pPr marL="0" indent="0" algn="l">
              <a:buNone/>
              <a:defRPr sz="2400">
                <a:solidFill>
                  <a:srgbClr val="EFAC13"/>
                </a:solidFill>
              </a:defRPr>
            </a:lvl1pPr>
          </a:lstStyle>
          <a:p>
            <a:pPr lvl="0"/>
            <a:r>
              <a:rPr lang="en-US" dirty="0"/>
              <a:t>Section Sub Title</a:t>
            </a:r>
          </a:p>
        </p:txBody>
      </p:sp>
    </p:spTree>
    <p:extLst>
      <p:ext uri="{BB962C8B-B14F-4D97-AF65-F5344CB8AC3E}">
        <p14:creationId xmlns:p14="http://schemas.microsoft.com/office/powerpoint/2010/main" val="1696368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 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301359-067A-5C4F-BC9C-2ADC96FDA5E3}"/>
              </a:ext>
            </a:extLst>
          </p:cNvPr>
          <p:cNvPicPr>
            <a:picLocks noChangeAspect="1"/>
          </p:cNvPicPr>
          <p:nvPr userDrawn="1"/>
        </p:nvPicPr>
        <p:blipFill rotWithShape="1">
          <a:blip r:embed="rId2"/>
          <a:srcRect t="11401" b="4224"/>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1776422-9978-9F4F-A9BB-E75DA9473295}"/>
              </a:ext>
            </a:extLst>
          </p:cNvPr>
          <p:cNvSpPr/>
          <p:nvPr userDrawn="1"/>
        </p:nvSpPr>
        <p:spPr>
          <a:xfrm>
            <a:off x="-7844" y="0"/>
            <a:ext cx="12207688" cy="6858000"/>
          </a:xfrm>
          <a:prstGeom prst="rect">
            <a:avLst/>
          </a:prstGeom>
          <a:solidFill>
            <a:schemeClr val="bg1">
              <a:lumMod val="6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a:extLst>
              <a:ext uri="{FF2B5EF4-FFF2-40B4-BE49-F238E27FC236}">
                <a16:creationId xmlns:a16="http://schemas.microsoft.com/office/drawing/2014/main" id="{9BECC3F1-5A9D-044A-8A02-39DBAF37BFBB}"/>
              </a:ext>
            </a:extLst>
          </p:cNvPr>
          <p:cNvSpPr/>
          <p:nvPr userDrawn="1"/>
        </p:nvSpPr>
        <p:spPr>
          <a:xfrm flipH="1">
            <a:off x="-7844" y="1835068"/>
            <a:ext cx="12207688" cy="3187865"/>
          </a:xfrm>
          <a:prstGeom prst="rect">
            <a:avLst/>
          </a:prstGeom>
          <a:solidFill>
            <a:srgbClr val="EFA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3ED2C047-7F97-9D40-B009-0BA8CB625472}"/>
              </a:ext>
            </a:extLst>
          </p:cNvPr>
          <p:cNvSpPr/>
          <p:nvPr userDrawn="1"/>
        </p:nvSpPr>
        <p:spPr>
          <a:xfrm flipH="1">
            <a:off x="-7844" y="1951333"/>
            <a:ext cx="12207688" cy="2955334"/>
          </a:xfrm>
          <a:prstGeom prst="rect">
            <a:avLst/>
          </a:prstGeom>
          <a:solidFill>
            <a:srgbClr val="2D2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 Placeholder 14">
            <a:extLst>
              <a:ext uri="{FF2B5EF4-FFF2-40B4-BE49-F238E27FC236}">
                <a16:creationId xmlns:a16="http://schemas.microsoft.com/office/drawing/2014/main" id="{3A29DC44-8FA1-D040-908F-D394AB0D855C}"/>
              </a:ext>
            </a:extLst>
          </p:cNvPr>
          <p:cNvSpPr>
            <a:spLocks noGrp="1"/>
          </p:cNvSpPr>
          <p:nvPr>
            <p:ph type="body" sz="quarter" idx="10" hasCustomPrompt="1"/>
          </p:nvPr>
        </p:nvSpPr>
        <p:spPr>
          <a:xfrm>
            <a:off x="266700" y="2283431"/>
            <a:ext cx="11658600" cy="2291137"/>
          </a:xfrm>
        </p:spPr>
        <p:txBody>
          <a:bodyPr anchor="ctr">
            <a:normAutofit/>
          </a:bodyPr>
          <a:lstStyle>
            <a:lvl1pPr marL="0" indent="0" algn="ctr">
              <a:buNone/>
              <a:defRPr sz="8800">
                <a:solidFill>
                  <a:schemeClr val="bg1"/>
                </a:solidFill>
              </a:defRPr>
            </a:lvl1pPr>
          </a:lstStyle>
          <a:p>
            <a:pPr lvl="0"/>
            <a:r>
              <a:rPr lang="en-US" dirty="0"/>
              <a:t>THANK YOU!</a:t>
            </a:r>
          </a:p>
        </p:txBody>
      </p:sp>
      <p:pic>
        <p:nvPicPr>
          <p:cNvPr id="11" name="Picture 10">
            <a:extLst>
              <a:ext uri="{FF2B5EF4-FFF2-40B4-BE49-F238E27FC236}">
                <a16:creationId xmlns:a16="http://schemas.microsoft.com/office/drawing/2014/main" id="{BBEB4A80-1700-EA40-B16D-943CEB82126B}"/>
              </a:ext>
            </a:extLst>
          </p:cNvPr>
          <p:cNvPicPr>
            <a:picLocks noChangeAspect="1"/>
          </p:cNvPicPr>
          <p:nvPr userDrawn="1"/>
        </p:nvPicPr>
        <p:blipFill>
          <a:blip r:embed="rId3"/>
          <a:stretch>
            <a:fillRect/>
          </a:stretch>
        </p:blipFill>
        <p:spPr>
          <a:xfrm>
            <a:off x="4471830" y="5671722"/>
            <a:ext cx="3248340" cy="854528"/>
          </a:xfrm>
          <a:prstGeom prst="rect">
            <a:avLst/>
          </a:prstGeom>
        </p:spPr>
      </p:pic>
    </p:spTree>
    <p:extLst>
      <p:ext uri="{BB962C8B-B14F-4D97-AF65-F5344CB8AC3E}">
        <p14:creationId xmlns:p14="http://schemas.microsoft.com/office/powerpoint/2010/main" val="715018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94085-917D-D44D-8F0E-5524D1CE571F}"/>
              </a:ext>
            </a:extLst>
          </p:cNvPr>
          <p:cNvPicPr>
            <a:picLocks noChangeAspect="1"/>
          </p:cNvPicPr>
          <p:nvPr userDrawn="1"/>
        </p:nvPicPr>
        <p:blipFill>
          <a:blip r:embed="rId2"/>
          <a:srcRect t="26230" b="26230"/>
          <a:stretch/>
        </p:blipFill>
        <p:spPr>
          <a:xfrm>
            <a:off x="-7844" y="1423268"/>
            <a:ext cx="12192000" cy="3260353"/>
          </a:xfrm>
          <a:prstGeom prst="rect">
            <a:avLst/>
          </a:prstGeom>
        </p:spPr>
      </p:pic>
      <p:sp>
        <p:nvSpPr>
          <p:cNvPr id="9" name="Rectangle 8">
            <a:extLst>
              <a:ext uri="{FF2B5EF4-FFF2-40B4-BE49-F238E27FC236}">
                <a16:creationId xmlns:a16="http://schemas.microsoft.com/office/drawing/2014/main" id="{243F1E4F-471C-D04B-97B2-5E1751B79037}"/>
              </a:ext>
            </a:extLst>
          </p:cNvPr>
          <p:cNvSpPr/>
          <p:nvPr userDrawn="1"/>
        </p:nvSpPr>
        <p:spPr>
          <a:xfrm flipH="1">
            <a:off x="7844" y="1423268"/>
            <a:ext cx="12207686" cy="3260353"/>
          </a:xfrm>
          <a:prstGeom prst="rect">
            <a:avLst/>
          </a:prstGeom>
          <a:solidFill>
            <a:srgbClr val="211E1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4">
            <a:extLst>
              <a:ext uri="{FF2B5EF4-FFF2-40B4-BE49-F238E27FC236}">
                <a16:creationId xmlns:a16="http://schemas.microsoft.com/office/drawing/2014/main" id="{910EC77E-19DA-1E47-A590-DF3E3C7BA8FC}"/>
              </a:ext>
            </a:extLst>
          </p:cNvPr>
          <p:cNvSpPr>
            <a:spLocks noGrp="1"/>
          </p:cNvSpPr>
          <p:nvPr>
            <p:ph type="body" sz="quarter" idx="10" hasCustomPrompt="1"/>
          </p:nvPr>
        </p:nvSpPr>
        <p:spPr>
          <a:xfrm>
            <a:off x="266700" y="1994800"/>
            <a:ext cx="11658600" cy="2063232"/>
          </a:xfrm>
        </p:spPr>
        <p:txBody>
          <a:bodyPr anchor="ctr">
            <a:normAutofit/>
          </a:bodyPr>
          <a:lstStyle>
            <a:lvl1pPr marL="0" indent="0" algn="l">
              <a:buNone/>
              <a:defRPr sz="4800">
                <a:solidFill>
                  <a:schemeClr val="bg1"/>
                </a:solidFill>
              </a:defRPr>
            </a:lvl1pPr>
          </a:lstStyle>
          <a:p>
            <a:pPr lvl="0"/>
            <a:r>
              <a:rPr lang="en-US" dirty="0"/>
              <a:t>SECTION TITLE</a:t>
            </a:r>
          </a:p>
        </p:txBody>
      </p:sp>
      <p:sp>
        <p:nvSpPr>
          <p:cNvPr id="13" name="Rectangle 12">
            <a:extLst>
              <a:ext uri="{FF2B5EF4-FFF2-40B4-BE49-F238E27FC236}">
                <a16:creationId xmlns:a16="http://schemas.microsoft.com/office/drawing/2014/main" id="{6B38A6C1-EEB3-344E-AEC2-5DE2A6DFE300}"/>
              </a:ext>
            </a:extLst>
          </p:cNvPr>
          <p:cNvSpPr/>
          <p:nvPr userDrawn="1"/>
        </p:nvSpPr>
        <p:spPr>
          <a:xfrm flipH="1">
            <a:off x="-7844" y="4629563"/>
            <a:ext cx="12207688" cy="148408"/>
          </a:xfrm>
          <a:prstGeom prst="rect">
            <a:avLst/>
          </a:prstGeom>
          <a:solidFill>
            <a:srgbClr val="F27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C2AD4F-A956-1A4F-9316-F0FA970DFB70}"/>
              </a:ext>
            </a:extLst>
          </p:cNvPr>
          <p:cNvSpPr/>
          <p:nvPr userDrawn="1"/>
        </p:nvSpPr>
        <p:spPr>
          <a:xfrm flipH="1">
            <a:off x="-7845" y="4629563"/>
            <a:ext cx="12207688" cy="148408"/>
          </a:xfrm>
          <a:prstGeom prst="rect">
            <a:avLst/>
          </a:prstGeom>
          <a:solidFill>
            <a:srgbClr val="EAA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48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97041F-5F84-1349-AED1-96ECD96CEF65}"/>
              </a:ext>
            </a:extLst>
          </p:cNvPr>
          <p:cNvSpPr>
            <a:spLocks noGrp="1"/>
          </p:cNvSpPr>
          <p:nvPr>
            <p:ph idx="1"/>
          </p:nvPr>
        </p:nvSpPr>
        <p:spPr>
          <a:xfrm>
            <a:off x="352678" y="2107593"/>
            <a:ext cx="11357619" cy="4615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479C8B7D-9668-7448-B40D-C145E3F5BCD7}"/>
              </a:ext>
            </a:extLst>
          </p:cNvPr>
          <p:cNvSpPr>
            <a:spLocks noGrp="1"/>
          </p:cNvSpPr>
          <p:nvPr>
            <p:ph type="title" hasCustomPrompt="1"/>
          </p:nvPr>
        </p:nvSpPr>
        <p:spPr>
          <a:xfrm>
            <a:off x="352678" y="1265108"/>
            <a:ext cx="10515600" cy="748887"/>
          </a:xfrm>
        </p:spPr>
        <p:txBody>
          <a:bodyPr/>
          <a:lstStyle/>
          <a:p>
            <a:r>
              <a:rPr lang="en-US" dirty="0"/>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4500" y="3476"/>
            <a:ext cx="2857500" cy="771525"/>
          </a:xfrm>
          <a:prstGeom prst="rect">
            <a:avLst/>
          </a:prstGeom>
        </p:spPr>
      </p:pic>
    </p:spTree>
    <p:extLst>
      <p:ext uri="{BB962C8B-B14F-4D97-AF65-F5344CB8AC3E}">
        <p14:creationId xmlns:p14="http://schemas.microsoft.com/office/powerpoint/2010/main" val="1782231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2418B-D8F4-FD43-B2FB-43CCED9A6FFE}"/>
              </a:ext>
            </a:extLst>
          </p:cNvPr>
          <p:cNvSpPr>
            <a:spLocks noGrp="1"/>
          </p:cNvSpPr>
          <p:nvPr>
            <p:ph sz="half" idx="1"/>
          </p:nvPr>
        </p:nvSpPr>
        <p:spPr>
          <a:xfrm>
            <a:off x="352678" y="2236847"/>
            <a:ext cx="560261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075495-B911-1B4C-A904-38A502592100}"/>
              </a:ext>
            </a:extLst>
          </p:cNvPr>
          <p:cNvSpPr>
            <a:spLocks noGrp="1"/>
          </p:cNvSpPr>
          <p:nvPr>
            <p:ph sz="half" idx="2"/>
          </p:nvPr>
        </p:nvSpPr>
        <p:spPr>
          <a:xfrm>
            <a:off x="6025725" y="2236847"/>
            <a:ext cx="560261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8D17D6A3-22C5-F543-9E9C-354A4EFDEEDB}"/>
              </a:ext>
            </a:extLst>
          </p:cNvPr>
          <p:cNvSpPr>
            <a:spLocks noGrp="1"/>
          </p:cNvSpPr>
          <p:nvPr>
            <p:ph type="title" hasCustomPrompt="1"/>
          </p:nvPr>
        </p:nvSpPr>
        <p:spPr>
          <a:xfrm>
            <a:off x="352678" y="1265108"/>
            <a:ext cx="10515600" cy="748887"/>
          </a:xfrm>
        </p:spPr>
        <p:txBody>
          <a:body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4500" y="3476"/>
            <a:ext cx="2857500" cy="771525"/>
          </a:xfrm>
          <a:prstGeom prst="rect">
            <a:avLst/>
          </a:prstGeom>
        </p:spPr>
      </p:pic>
    </p:spTree>
    <p:extLst>
      <p:ext uri="{BB962C8B-B14F-4D97-AF65-F5344CB8AC3E}">
        <p14:creationId xmlns:p14="http://schemas.microsoft.com/office/powerpoint/2010/main" val="1865078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C45C01-4412-3045-954E-6A23D5C04BD3}"/>
              </a:ext>
            </a:extLst>
          </p:cNvPr>
          <p:cNvSpPr>
            <a:spLocks noGrp="1"/>
          </p:cNvSpPr>
          <p:nvPr>
            <p:ph type="body" idx="1" hasCustomPrompt="1"/>
          </p:nvPr>
        </p:nvSpPr>
        <p:spPr>
          <a:xfrm>
            <a:off x="417190" y="1824481"/>
            <a:ext cx="5602610" cy="823912"/>
          </a:xfrm>
        </p:spPr>
        <p:txBody>
          <a:bodyPr anchor="b">
            <a:normAutofit/>
          </a:bodyPr>
          <a:lstStyle>
            <a:lvl1pPr marL="0" indent="0">
              <a:buNone/>
              <a:defRPr sz="2800" b="1">
                <a:solidFill>
                  <a:srgbClr val="EAA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B369242-10C3-6145-9E99-F8023C6D0EC5}"/>
              </a:ext>
            </a:extLst>
          </p:cNvPr>
          <p:cNvSpPr>
            <a:spLocks noGrp="1"/>
          </p:cNvSpPr>
          <p:nvPr>
            <p:ph sz="half" idx="2"/>
          </p:nvPr>
        </p:nvSpPr>
        <p:spPr>
          <a:xfrm>
            <a:off x="417190" y="2648392"/>
            <a:ext cx="5602610" cy="4039563"/>
          </a:xfrm>
        </p:spPr>
        <p:txBody>
          <a:bodyPr/>
          <a:lstStyle>
            <a:lvl1pPr>
              <a:defRPr sz="24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E901B66-2E21-F14A-A347-F2222F27ACC9}"/>
              </a:ext>
            </a:extLst>
          </p:cNvPr>
          <p:cNvSpPr>
            <a:spLocks noGrp="1"/>
          </p:cNvSpPr>
          <p:nvPr>
            <p:ph type="body" sz="quarter" idx="3" hasCustomPrompt="1"/>
          </p:nvPr>
        </p:nvSpPr>
        <p:spPr>
          <a:xfrm>
            <a:off x="6172200" y="1824481"/>
            <a:ext cx="5602610" cy="823912"/>
          </a:xfrm>
        </p:spPr>
        <p:txBody>
          <a:bodyPr anchor="b">
            <a:normAutofit/>
          </a:bodyPr>
          <a:lstStyle>
            <a:lvl1pPr marL="0" indent="0">
              <a:buNone/>
              <a:defRPr sz="2800" b="1">
                <a:solidFill>
                  <a:srgbClr val="EAA8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CF50A39-AFDF-5E47-95EC-63DB801CCCC2}"/>
              </a:ext>
            </a:extLst>
          </p:cNvPr>
          <p:cNvSpPr>
            <a:spLocks noGrp="1"/>
          </p:cNvSpPr>
          <p:nvPr>
            <p:ph sz="quarter" idx="4"/>
          </p:nvPr>
        </p:nvSpPr>
        <p:spPr>
          <a:xfrm>
            <a:off x="6172200" y="2648392"/>
            <a:ext cx="5602610" cy="4039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037239D-BF75-3843-921A-D14F97A8B008}"/>
              </a:ext>
            </a:extLst>
          </p:cNvPr>
          <p:cNvSpPr>
            <a:spLocks noGrp="1"/>
          </p:cNvSpPr>
          <p:nvPr>
            <p:ph type="title" hasCustomPrompt="1"/>
          </p:nvPr>
        </p:nvSpPr>
        <p:spPr>
          <a:xfrm>
            <a:off x="352678" y="1265108"/>
            <a:ext cx="10515600" cy="748887"/>
          </a:xfrm>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4500" y="3476"/>
            <a:ext cx="2857500" cy="771525"/>
          </a:xfrm>
          <a:prstGeom prst="rect">
            <a:avLst/>
          </a:prstGeom>
        </p:spPr>
      </p:pic>
    </p:spTree>
    <p:extLst>
      <p:ext uri="{BB962C8B-B14F-4D97-AF65-F5344CB8AC3E}">
        <p14:creationId xmlns:p14="http://schemas.microsoft.com/office/powerpoint/2010/main" val="1122217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 Thank You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940154-A35C-0E4E-B155-157D69B0CF03}"/>
              </a:ext>
            </a:extLst>
          </p:cNvPr>
          <p:cNvPicPr>
            <a:picLocks noChangeAspect="1"/>
          </p:cNvPicPr>
          <p:nvPr userDrawn="1"/>
        </p:nvPicPr>
        <p:blipFill>
          <a:blip r:embed="rId2"/>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AADD480-6531-E543-9955-047F71036C23}"/>
              </a:ext>
            </a:extLst>
          </p:cNvPr>
          <p:cNvSpPr/>
          <p:nvPr userDrawn="1"/>
        </p:nvSpPr>
        <p:spPr>
          <a:xfrm flipH="1">
            <a:off x="-7844" y="792619"/>
            <a:ext cx="12207688" cy="148408"/>
          </a:xfrm>
          <a:prstGeom prst="rect">
            <a:avLst/>
          </a:prstGeom>
          <a:solidFill>
            <a:srgbClr val="EAA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30E973-20ED-2D41-B2A2-ECDDFEAA3418}"/>
              </a:ext>
            </a:extLst>
          </p:cNvPr>
          <p:cNvSpPr/>
          <p:nvPr userDrawn="1"/>
        </p:nvSpPr>
        <p:spPr>
          <a:xfrm flipH="1">
            <a:off x="-7844" y="941027"/>
            <a:ext cx="12207688" cy="4777501"/>
          </a:xfrm>
          <a:prstGeom prst="rect">
            <a:avLst/>
          </a:prstGeom>
          <a:solidFill>
            <a:srgbClr val="211E1F">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F21775A-FCDA-0149-8459-8CC333E915E4}"/>
              </a:ext>
            </a:extLst>
          </p:cNvPr>
          <p:cNvSpPr/>
          <p:nvPr userDrawn="1"/>
        </p:nvSpPr>
        <p:spPr>
          <a:xfrm flipH="1">
            <a:off x="-7844" y="5718529"/>
            <a:ext cx="12207688" cy="148408"/>
          </a:xfrm>
          <a:prstGeom prst="rect">
            <a:avLst/>
          </a:prstGeom>
          <a:solidFill>
            <a:srgbClr val="EAA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4">
            <a:extLst>
              <a:ext uri="{FF2B5EF4-FFF2-40B4-BE49-F238E27FC236}">
                <a16:creationId xmlns:a16="http://schemas.microsoft.com/office/drawing/2014/main" id="{0309251C-412F-DF4C-B9C6-D333E81E74C9}"/>
              </a:ext>
            </a:extLst>
          </p:cNvPr>
          <p:cNvSpPr>
            <a:spLocks noGrp="1"/>
          </p:cNvSpPr>
          <p:nvPr>
            <p:ph type="body" sz="quarter" idx="10" hasCustomPrompt="1"/>
          </p:nvPr>
        </p:nvSpPr>
        <p:spPr>
          <a:xfrm>
            <a:off x="266700" y="1018727"/>
            <a:ext cx="11658600" cy="1737775"/>
          </a:xfrm>
        </p:spPr>
        <p:txBody>
          <a:bodyPr anchor="b">
            <a:normAutofit/>
          </a:bodyPr>
          <a:lstStyle>
            <a:lvl1pPr marL="0" indent="0" algn="ctr">
              <a:buNone/>
              <a:defRPr sz="11500">
                <a:solidFill>
                  <a:schemeClr val="bg1"/>
                </a:solidFill>
              </a:defRPr>
            </a:lvl1pPr>
          </a:lstStyle>
          <a:p>
            <a:pPr lvl="0"/>
            <a:r>
              <a:rPr lang="en-US" dirty="0"/>
              <a:t>THANK YOU! </a:t>
            </a:r>
          </a:p>
        </p:txBody>
      </p:sp>
      <p:sp>
        <p:nvSpPr>
          <p:cNvPr id="8" name="Rectangle 7">
            <a:extLst>
              <a:ext uri="{FF2B5EF4-FFF2-40B4-BE49-F238E27FC236}">
                <a16:creationId xmlns:a16="http://schemas.microsoft.com/office/drawing/2014/main" id="{8D42716C-74BF-4F6F-91F9-BBD01F4D7032}"/>
              </a:ext>
            </a:extLst>
          </p:cNvPr>
          <p:cNvSpPr/>
          <p:nvPr userDrawn="1"/>
        </p:nvSpPr>
        <p:spPr>
          <a:xfrm flipH="1">
            <a:off x="-7844" y="2685794"/>
            <a:ext cx="12207688" cy="148408"/>
          </a:xfrm>
          <a:prstGeom prst="rect">
            <a:avLst/>
          </a:prstGeom>
          <a:solidFill>
            <a:srgbClr val="EAA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787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
        <p:cNvGrpSpPr/>
        <p:nvPr/>
      </p:nvGrpSpPr>
      <p:grpSpPr>
        <a:xfrm>
          <a:off x="0" y="0"/>
          <a:ext cx="0" cy="0"/>
          <a:chOff x="0" y="0"/>
          <a:chExt cx="0" cy="0"/>
        </a:xfrm>
      </p:grpSpPr>
      <p:sp>
        <p:nvSpPr>
          <p:cNvPr id="22" name="Google Shape;22;p48"/>
          <p:cNvSpPr txBox="1">
            <a:spLocks noGrp="1"/>
          </p:cNvSpPr>
          <p:nvPr>
            <p:ph type="body" idx="1"/>
          </p:nvPr>
        </p:nvSpPr>
        <p:spPr>
          <a:xfrm>
            <a:off x="266181" y="1121243"/>
            <a:ext cx="11357619" cy="46155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8"/>
          <p:cNvSpPr txBox="1">
            <a:spLocks noGrp="1"/>
          </p:cNvSpPr>
          <p:nvPr>
            <p:ph type="title"/>
          </p:nvPr>
        </p:nvSpPr>
        <p:spPr>
          <a:xfrm>
            <a:off x="0" y="153000"/>
            <a:ext cx="10515600" cy="748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 name="Google Shape;24;p48"/>
          <p:cNvPicPr preferRelativeResize="0"/>
          <p:nvPr/>
        </p:nvPicPr>
        <p:blipFill rotWithShape="1">
          <a:blip r:embed="rId2">
            <a:alphaModFix/>
          </a:blip>
          <a:srcRect/>
          <a:stretch/>
        </p:blipFill>
        <p:spPr>
          <a:xfrm>
            <a:off x="9334500" y="3476"/>
            <a:ext cx="2857500" cy="771525"/>
          </a:xfrm>
          <a:prstGeom prst="rect">
            <a:avLst/>
          </a:prstGeom>
          <a:noFill/>
          <a:ln>
            <a:noFill/>
          </a:ln>
        </p:spPr>
      </p:pic>
    </p:spTree>
    <p:extLst>
      <p:ext uri="{BB962C8B-B14F-4D97-AF65-F5344CB8AC3E}">
        <p14:creationId xmlns:p14="http://schemas.microsoft.com/office/powerpoint/2010/main" val="2768397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Only Title">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p>
            <a:r>
              <a:rPr lang="en-US" altLang="zh-TW" dirty="0"/>
              <a:t>Insert Title</a:t>
            </a:r>
            <a:endParaRPr kumimoji="1" lang="zh-TW" altLang="en-US" dirty="0"/>
          </a:p>
        </p:txBody>
      </p:sp>
    </p:spTree>
    <p:extLst>
      <p:ext uri="{BB962C8B-B14F-4D97-AF65-F5344CB8AC3E}">
        <p14:creationId xmlns:p14="http://schemas.microsoft.com/office/powerpoint/2010/main" val="866354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7109-E798-4277-AAC8-56C1980E9E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11529B-5C30-490C-8AA6-C74CD6596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29F3AF-7694-4765-89B0-3FAB60408836}"/>
              </a:ext>
            </a:extLst>
          </p:cNvPr>
          <p:cNvSpPr>
            <a:spLocks noGrp="1"/>
          </p:cNvSpPr>
          <p:nvPr>
            <p:ph type="dt" sz="half" idx="10"/>
          </p:nvPr>
        </p:nvSpPr>
        <p:spPr>
          <a:xfrm>
            <a:off x="838200" y="6356350"/>
            <a:ext cx="2743200" cy="365125"/>
          </a:xfrm>
          <a:prstGeom prst="rect">
            <a:avLst/>
          </a:prstGeom>
        </p:spPr>
        <p:txBody>
          <a:bodyPr/>
          <a:lstStyle/>
          <a:p>
            <a:fld id="{FE6A7809-67BB-4B44-A4F7-1DEBB5AB37DC}" type="datetimeFigureOut">
              <a:rPr lang="en-US" smtClean="0"/>
              <a:t>11/17/2021</a:t>
            </a:fld>
            <a:endParaRPr lang="en-US"/>
          </a:p>
        </p:txBody>
      </p:sp>
      <p:sp>
        <p:nvSpPr>
          <p:cNvPr id="5" name="Footer Placeholder 4">
            <a:extLst>
              <a:ext uri="{FF2B5EF4-FFF2-40B4-BE49-F238E27FC236}">
                <a16:creationId xmlns:a16="http://schemas.microsoft.com/office/drawing/2014/main" id="{BF8560CD-3FBB-4AB9-AEBE-4BC34151C8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886959-C174-445F-914B-B192A3D6124D}"/>
              </a:ext>
            </a:extLst>
          </p:cNvPr>
          <p:cNvSpPr>
            <a:spLocks noGrp="1"/>
          </p:cNvSpPr>
          <p:nvPr>
            <p:ph type="sldNum" sz="quarter" idx="12"/>
          </p:nvPr>
        </p:nvSpPr>
        <p:spPr/>
        <p:txBody>
          <a:bodyPr/>
          <a:lstStyle/>
          <a:p>
            <a:fld id="{240A5CF6-2784-47E0-A038-25165FAD7C90}" type="slidenum">
              <a:rPr lang="en-US" smtClean="0"/>
              <a:t>‹#›</a:t>
            </a:fld>
            <a:endParaRPr lang="en-US"/>
          </a:p>
        </p:txBody>
      </p:sp>
    </p:spTree>
    <p:extLst>
      <p:ext uri="{BB962C8B-B14F-4D97-AF65-F5344CB8AC3E}">
        <p14:creationId xmlns:p14="http://schemas.microsoft.com/office/powerpoint/2010/main" val="1553227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FAE76-38EB-C44A-A1A5-25425CFFD7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18385FB-4DEE-AD4F-93BA-AFDE0B737C28}"/>
              </a:ext>
            </a:extLst>
          </p:cNvPr>
          <p:cNvSpPr>
            <a:spLocks noGrp="1"/>
          </p:cNvSpPr>
          <p:nvPr>
            <p:ph type="sldNum" sz="quarter" idx="4"/>
          </p:nvPr>
        </p:nvSpPr>
        <p:spPr>
          <a:xfrm>
            <a:off x="6698751" y="6356350"/>
            <a:ext cx="509683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r>
              <a:rPr lang="en-US"/>
              <a:t>ASM International Proprietary and Confidential  |  </a:t>
            </a:r>
            <a:fld id="{6C4DAF6B-8E0C-5B47-BC92-CD05703F072D}" type="slidenum">
              <a:rPr lang="en-US" smtClean="0"/>
              <a:pPr/>
              <a:t>‹#›</a:t>
            </a:fld>
            <a:endParaRPr lang="en-US" dirty="0"/>
          </a:p>
        </p:txBody>
      </p:sp>
      <p:sp>
        <p:nvSpPr>
          <p:cNvPr id="6" name="Title Placeholder 1">
            <a:extLst>
              <a:ext uri="{FF2B5EF4-FFF2-40B4-BE49-F238E27FC236}">
                <a16:creationId xmlns:a16="http://schemas.microsoft.com/office/drawing/2014/main" id="{992E0073-A8C6-CD4C-817B-EDF68BB50103}"/>
              </a:ext>
            </a:extLst>
          </p:cNvPr>
          <p:cNvSpPr>
            <a:spLocks noGrp="1"/>
          </p:cNvSpPr>
          <p:nvPr>
            <p:ph type="title"/>
          </p:nvPr>
        </p:nvSpPr>
        <p:spPr>
          <a:xfrm>
            <a:off x="208830" y="1038416"/>
            <a:ext cx="10515600" cy="1325563"/>
          </a:xfrm>
          <a:prstGeom prst="rect">
            <a:avLst/>
          </a:prstGeom>
        </p:spPr>
        <p:txBody>
          <a:bodyPr vert="horz" lIns="91440" tIns="45720" rIns="91440" bIns="45720" rtlCol="0" anchor="ctr">
            <a:normAutofit/>
          </a:bodyPr>
          <a:lstStyle/>
          <a:p>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334500" y="3476"/>
            <a:ext cx="2857500" cy="771525"/>
          </a:xfrm>
          <a:prstGeom prst="rect">
            <a:avLst/>
          </a:prstGeom>
        </p:spPr>
      </p:pic>
    </p:spTree>
    <p:extLst>
      <p:ext uri="{BB962C8B-B14F-4D97-AF65-F5344CB8AC3E}">
        <p14:creationId xmlns:p14="http://schemas.microsoft.com/office/powerpoint/2010/main" val="18141188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60"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FAE76-38EB-C44A-A1A5-25425CFFD7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4D3CC363-7CEF-1F4D-B6BE-306DD9E1D0F2}"/>
              </a:ext>
            </a:extLst>
          </p:cNvPr>
          <p:cNvSpPr>
            <a:spLocks noGrp="1"/>
          </p:cNvSpPr>
          <p:nvPr>
            <p:ph type="sldNum" sz="quarter" idx="4"/>
          </p:nvPr>
        </p:nvSpPr>
        <p:spPr>
          <a:xfrm>
            <a:off x="6698751" y="6356350"/>
            <a:ext cx="509683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r>
              <a:rPr lang="en-US" dirty="0">
                <a:solidFill>
                  <a:prstClr val="black">
                    <a:lumMod val="65000"/>
                    <a:lumOff val="35000"/>
                  </a:prstClr>
                </a:solidFill>
              </a:rPr>
              <a:t>EDFAS / ASM International Proprietary and Confidential  |  </a:t>
            </a:r>
            <a:fld id="{6C4DAF6B-8E0C-5B47-BC92-CD05703F072D}"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2" name="Title Placeholder 1">
            <a:extLst>
              <a:ext uri="{FF2B5EF4-FFF2-40B4-BE49-F238E27FC236}">
                <a16:creationId xmlns:a16="http://schemas.microsoft.com/office/drawing/2014/main" id="{CB2570D0-BEB3-7746-A4EB-54FFDAF04B20}"/>
              </a:ext>
            </a:extLst>
          </p:cNvPr>
          <p:cNvSpPr>
            <a:spLocks noGrp="1"/>
          </p:cNvSpPr>
          <p:nvPr>
            <p:ph type="title"/>
          </p:nvPr>
        </p:nvSpPr>
        <p:spPr>
          <a:xfrm>
            <a:off x="352678" y="9606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921674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mailto:Keith.serrels@nxp.com"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hyperlink" Target="https://connect.asminternational.org/edfas/home"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hyperlink" Target="https://ase.aseglobal.com/en/technology/sip_module" TargetMode="External"/><Relationship Id="rId4" Type="http://schemas.openxmlformats.org/officeDocument/2006/relationships/hyperlink" Target="https://www.electronicdesign.com/technologies/embedded-revolution/article/21808149/"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emf"/><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hyperlink" Target="https://connect.asminternational.org/electronicdevicefailureanalysissociety/communities/"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t>SYSTEM ON PACKAGE USER GROUP</a:t>
            </a:r>
          </a:p>
        </p:txBody>
      </p:sp>
      <p:sp>
        <p:nvSpPr>
          <p:cNvPr id="3" name="Text Placeholder 2"/>
          <p:cNvSpPr>
            <a:spLocks noGrp="1"/>
          </p:cNvSpPr>
          <p:nvPr>
            <p:ph type="body" sz="quarter" idx="11"/>
          </p:nvPr>
        </p:nvSpPr>
        <p:spPr>
          <a:xfrm>
            <a:off x="266700" y="3429000"/>
            <a:ext cx="11658600" cy="998600"/>
          </a:xfrm>
        </p:spPr>
        <p:txBody>
          <a:bodyPr>
            <a:noAutofit/>
          </a:bodyPr>
          <a:lstStyle/>
          <a:p>
            <a:endParaRPr lang="en-US" sz="1600" dirty="0"/>
          </a:p>
          <a:p>
            <a:r>
              <a:rPr lang="en-US" dirty="0"/>
              <a:t> General Chairs: Anita Madan – Independent Consultant </a:t>
            </a:r>
          </a:p>
          <a:p>
            <a:r>
              <a:rPr lang="en-US" dirty="0" err="1"/>
              <a:t>Daminda</a:t>
            </a:r>
            <a:r>
              <a:rPr lang="en-US" dirty="0"/>
              <a:t> </a:t>
            </a:r>
            <a:r>
              <a:rPr lang="en-US" dirty="0" err="1"/>
              <a:t>Dahanayaka</a:t>
            </a:r>
            <a:r>
              <a:rPr lang="en-US" dirty="0"/>
              <a:t> - GLOBALFOUNDRIES</a:t>
            </a:r>
          </a:p>
        </p:txBody>
      </p:sp>
      <p:sp>
        <p:nvSpPr>
          <p:cNvPr id="6" name="TextBox 5"/>
          <p:cNvSpPr txBox="1"/>
          <p:nvPr/>
        </p:nvSpPr>
        <p:spPr>
          <a:xfrm>
            <a:off x="3396343" y="5109029"/>
            <a:ext cx="7620000" cy="584775"/>
          </a:xfrm>
          <a:prstGeom prst="rect">
            <a:avLst/>
          </a:prstGeom>
          <a:noFill/>
        </p:spPr>
        <p:txBody>
          <a:bodyPr wrap="square" rtlCol="0">
            <a:spAutoFit/>
          </a:bodyPr>
          <a:lstStyle/>
          <a:p>
            <a:r>
              <a:rPr lang="en-US" sz="3200" dirty="0"/>
              <a:t>Special Thanks to Ted </a:t>
            </a:r>
            <a:r>
              <a:rPr lang="en-US" sz="3200" dirty="0" err="1"/>
              <a:t>Kolasa</a:t>
            </a:r>
            <a:r>
              <a:rPr lang="en-US" sz="3200" dirty="0"/>
              <a:t> !</a:t>
            </a:r>
          </a:p>
        </p:txBody>
      </p:sp>
    </p:spTree>
    <p:extLst>
      <p:ext uri="{BB962C8B-B14F-4D97-AF65-F5344CB8AC3E}">
        <p14:creationId xmlns:p14="http://schemas.microsoft.com/office/powerpoint/2010/main" val="4085454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posing for a picture next to a body of water&#10;&#10;Description automatically generated with medium confidence">
            <a:extLst>
              <a:ext uri="{FF2B5EF4-FFF2-40B4-BE49-F238E27FC236}">
                <a16:creationId xmlns:a16="http://schemas.microsoft.com/office/drawing/2014/main" id="{EE5C21F0-AA16-C640-98FA-1F9702A4E8A3}"/>
              </a:ext>
            </a:extLst>
          </p:cNvPr>
          <p:cNvPicPr>
            <a:picLocks noChangeAspect="1"/>
          </p:cNvPicPr>
          <p:nvPr/>
        </p:nvPicPr>
        <p:blipFill rotWithShape="1">
          <a:blip r:embed="rId3">
            <a:extLst>
              <a:ext uri="{28A0092B-C50C-407E-A947-70E740481C1C}">
                <a14:useLocalDpi xmlns:a14="http://schemas.microsoft.com/office/drawing/2010/main" val="0"/>
              </a:ext>
            </a:extLst>
          </a:blip>
          <a:srcRect t="9501" b="16862"/>
          <a:stretch/>
        </p:blipFill>
        <p:spPr>
          <a:xfrm>
            <a:off x="9357020" y="1235353"/>
            <a:ext cx="2834980" cy="2783453"/>
          </a:xfrm>
          <a:prstGeom prst="rect">
            <a:avLst/>
          </a:prstGeom>
        </p:spPr>
      </p:pic>
      <p:sp>
        <p:nvSpPr>
          <p:cNvPr id="17" name="TextBox 16">
            <a:extLst>
              <a:ext uri="{FF2B5EF4-FFF2-40B4-BE49-F238E27FC236}">
                <a16:creationId xmlns:a16="http://schemas.microsoft.com/office/drawing/2014/main" id="{45DB16C2-E3DD-7640-A4D6-C48D32E9CFE5}"/>
              </a:ext>
            </a:extLst>
          </p:cNvPr>
          <p:cNvSpPr txBox="1"/>
          <p:nvPr/>
        </p:nvSpPr>
        <p:spPr>
          <a:xfrm>
            <a:off x="0" y="664044"/>
            <a:ext cx="9170126" cy="5970861"/>
          </a:xfrm>
          <a:prstGeom prst="rect">
            <a:avLst/>
          </a:prstGeom>
          <a:noFill/>
        </p:spPr>
        <p:txBody>
          <a:bodyPr wrap="square" lIns="121917" tIns="60958" rIns="121917" bIns="60958">
            <a:spAutoFit/>
          </a:bodyPr>
          <a:lstStyle/>
          <a:p>
            <a:pPr marL="380990" indent="-380990" algn="just">
              <a:buFont typeface="Wingdings" pitchFamily="2" charset="2"/>
              <a:buChar char="§"/>
            </a:pPr>
            <a:r>
              <a:rPr lang="en-US" sz="2400" kern="100" dirty="0">
                <a:ea typeface="PMingLiU" panose="02020500000000000000" pitchFamily="18" charset="-120"/>
                <a:cs typeface="Calibri" panose="020F0502020204030204" pitchFamily="34" charset="0"/>
              </a:rPr>
              <a:t>Dr. Lihong Cao is a Director in ASE Group responsible for advanced packaging technology development (2.5D/3D, FOCoS, </a:t>
            </a:r>
            <a:r>
              <a:rPr lang="en-US" sz="2400" kern="100" dirty="0" err="1">
                <a:ea typeface="PMingLiU" panose="02020500000000000000" pitchFamily="18" charset="-120"/>
                <a:cs typeface="Calibri" panose="020F0502020204030204" pitchFamily="34" charset="0"/>
              </a:rPr>
              <a:t>PoP</a:t>
            </a:r>
            <a:r>
              <a:rPr lang="en-US" sz="2400" kern="100" dirty="0">
                <a:ea typeface="PMingLiU" panose="02020500000000000000" pitchFamily="18" charset="-120"/>
                <a:cs typeface="Calibri" panose="020F0502020204030204" pitchFamily="34" charset="0"/>
              </a:rPr>
              <a:t>, SIP), new product introduction, strategic planning, and business engagement. </a:t>
            </a:r>
          </a:p>
          <a:p>
            <a:pPr marL="380990" indent="-380990" algn="just">
              <a:buFont typeface="Wingdings" pitchFamily="2" charset="2"/>
              <a:buChar char="§"/>
            </a:pPr>
            <a:r>
              <a:rPr lang="en-US" sz="2400" dirty="0">
                <a:cs typeface="Calibri" panose="020F0502020204030204" pitchFamily="34" charset="0"/>
              </a:rPr>
              <a:t>Her expertise and experience span from design, process development, qualification, and production enablement especially in HPC and AI/ML.</a:t>
            </a:r>
          </a:p>
          <a:p>
            <a:pPr marL="380990" indent="-380990" algn="just">
              <a:buFont typeface="Wingdings" pitchFamily="2" charset="2"/>
              <a:buChar char="§"/>
            </a:pPr>
            <a:r>
              <a:rPr lang="en-US" sz="2400" dirty="0"/>
              <a:t>Prior to joining ASE, as a Sr. Manager in AMD, she led global package analysis operations and failure analysis to support product development, qualification, production and customer issues. She was also in charge of advanced package failure analysis technique development and roadmap</a:t>
            </a:r>
          </a:p>
          <a:p>
            <a:pPr marL="380990" indent="-380990" algn="just">
              <a:buFont typeface="Wingdings" pitchFamily="2" charset="2"/>
              <a:buChar char="§"/>
            </a:pPr>
            <a:r>
              <a:rPr lang="en-US" sz="2400" dirty="0"/>
              <a:t>Lihong also had academic and professional experience in Nanyang Technology Univ. in Singapore. She has published more than 80 technical papers. She has been a Technical Chair and Tutor in ISTFA since 2011. She was invited as panel members in ISTFA 2018 &amp; 2019. </a:t>
            </a:r>
          </a:p>
          <a:p>
            <a:pPr marL="380990" indent="-380990" algn="just">
              <a:buFont typeface="Wingdings" pitchFamily="2" charset="2"/>
              <a:buChar char="§"/>
            </a:pPr>
            <a:endParaRPr lang="en-US" sz="2000" kern="100" dirty="0">
              <a:latin typeface="Calibri" panose="020F0502020204030204" pitchFamily="34" charset="0"/>
              <a:ea typeface="PMingLiU" panose="02020500000000000000" pitchFamily="18" charset="-120"/>
              <a:cs typeface="Times New Roman" panose="02020603050405020304" pitchFamily="18" charset="0"/>
            </a:endParaRPr>
          </a:p>
        </p:txBody>
      </p:sp>
      <p:sp>
        <p:nvSpPr>
          <p:cNvPr id="18" name="Title 2">
            <a:extLst>
              <a:ext uri="{FF2B5EF4-FFF2-40B4-BE49-F238E27FC236}">
                <a16:creationId xmlns:a16="http://schemas.microsoft.com/office/drawing/2014/main" id="{BBC4D149-E723-C24A-85B5-52BE01B4A898}"/>
              </a:ext>
            </a:extLst>
          </p:cNvPr>
          <p:cNvSpPr>
            <a:spLocks noGrp="1"/>
          </p:cNvSpPr>
          <p:nvPr>
            <p:ph type="title"/>
          </p:nvPr>
        </p:nvSpPr>
        <p:spPr>
          <a:xfrm>
            <a:off x="239349" y="1"/>
            <a:ext cx="14020800" cy="998516"/>
          </a:xfrm>
        </p:spPr>
        <p:txBody>
          <a:bodyPr>
            <a:normAutofit/>
          </a:bodyPr>
          <a:lstStyle/>
          <a:p>
            <a:r>
              <a:rPr lang="en-US" sz="3700" dirty="0"/>
              <a:t>Chair – Lihong Cao – ASE (US) INC.</a:t>
            </a:r>
          </a:p>
        </p:txBody>
      </p:sp>
    </p:spTree>
    <p:extLst>
      <p:ext uri="{BB962C8B-B14F-4D97-AF65-F5344CB8AC3E}">
        <p14:creationId xmlns:p14="http://schemas.microsoft.com/office/powerpoint/2010/main" val="7741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5"/>
          <p:cNvSpPr txBox="1">
            <a:spLocks noGrp="1"/>
          </p:cNvSpPr>
          <p:nvPr>
            <p:ph type="title"/>
          </p:nvPr>
        </p:nvSpPr>
        <p:spPr>
          <a:xfrm>
            <a:off x="-71569" y="153000"/>
            <a:ext cx="9623942" cy="748887"/>
          </a:xfrm>
          <a:prstGeom prst="rect">
            <a:avLst/>
          </a:prstGeom>
          <a:noFill/>
          <a:ln>
            <a:noFill/>
          </a:ln>
        </p:spPr>
        <p:txBody>
          <a:bodyPr spcFirstLastPara="1" wrap="square" lIns="91425" tIns="45700" rIns="91425" bIns="45700" anchor="ctr" anchorCtr="0">
            <a:noAutofit/>
          </a:bodyPr>
          <a:lstStyle/>
          <a:p>
            <a:pPr lvl="0" algn="ctr">
              <a:buClr>
                <a:srgbClr val="FFC000"/>
              </a:buClr>
              <a:buSzPts val="4800"/>
            </a:pPr>
            <a:r>
              <a:rPr lang="en-US" sz="3600" dirty="0"/>
              <a:t>Co-chair – Kevin Distelhurst – GlobalFoundries</a:t>
            </a:r>
            <a:endParaRPr sz="2000" dirty="0"/>
          </a:p>
        </p:txBody>
      </p:sp>
      <p:sp>
        <p:nvSpPr>
          <p:cNvPr id="453" name="Google Shape;453;p35"/>
          <p:cNvSpPr txBox="1"/>
          <p:nvPr/>
        </p:nvSpPr>
        <p:spPr>
          <a:xfrm>
            <a:off x="118753" y="991594"/>
            <a:ext cx="10134956" cy="5632271"/>
          </a:xfrm>
          <a:prstGeom prst="rect">
            <a:avLst/>
          </a:prstGeom>
          <a:noFill/>
          <a:ln>
            <a:noFill/>
          </a:ln>
        </p:spPr>
        <p:txBody>
          <a:bodyPr spcFirstLastPara="1" wrap="square" lIns="91425" tIns="45700" rIns="91425" bIns="45700" anchor="t" anchorCtr="0">
            <a:spAutoFit/>
          </a:bodyPr>
          <a:lstStyle/>
          <a:p>
            <a:pPr marL="274320" marR="0" lvl="0" indent="-285750"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MTS Failure Analysis Engineer at GLOBALFOUNDRIES for 8+ years</a:t>
            </a:r>
          </a:p>
          <a:p>
            <a:pPr marL="731520" lvl="1" indent="-285750">
              <a:buClr>
                <a:schemeClr val="dk1"/>
              </a:buClr>
              <a:buSzPts val="2400"/>
              <a:buFont typeface="Arial"/>
              <a:buChar char="•"/>
            </a:pPr>
            <a:r>
              <a:rPr lang="en-US" sz="2400" dirty="0">
                <a:solidFill>
                  <a:schemeClr val="dk1"/>
                </a:solidFill>
                <a:latin typeface="Calibri"/>
                <a:ea typeface="Calibri"/>
                <a:cs typeface="Calibri"/>
                <a:sym typeface="Calibri"/>
              </a:rPr>
              <a:t>FAB9 – Essex Junction, Vermont</a:t>
            </a:r>
          </a:p>
          <a:p>
            <a:pPr marL="731520" lvl="1" indent="-285750">
              <a:buClr>
                <a:schemeClr val="dk1"/>
              </a:buClr>
              <a:buSzPts val="2400"/>
              <a:buFont typeface="Arial"/>
              <a:buChar char="•"/>
            </a:pPr>
            <a:r>
              <a:rPr lang="en-US" sz="2400" dirty="0">
                <a:solidFill>
                  <a:schemeClr val="dk1"/>
                </a:solidFill>
                <a:latin typeface="Calibri"/>
                <a:ea typeface="Calibri"/>
                <a:cs typeface="Calibri"/>
                <a:sym typeface="Calibri"/>
              </a:rPr>
              <a:t>Formerly IBM microelectronics division</a:t>
            </a:r>
          </a:p>
          <a:p>
            <a:pPr marL="274320" indent="-285750">
              <a:buClr>
                <a:schemeClr val="dk1"/>
              </a:buClr>
              <a:buSzPts val="2400"/>
              <a:buFont typeface="Arial"/>
              <a:buChar char="•"/>
            </a:pPr>
            <a:r>
              <a:rPr lang="en-US" sz="2400" dirty="0">
                <a:solidFill>
                  <a:schemeClr val="dk1"/>
                </a:solidFill>
                <a:latin typeface="Calibri"/>
                <a:ea typeface="Calibri"/>
                <a:cs typeface="Calibri"/>
                <a:sym typeface="Calibri"/>
              </a:rPr>
              <a:t>Team lead that oversees the entire FA process of a submission</a:t>
            </a:r>
          </a:p>
          <a:p>
            <a:pPr marL="731520" lvl="2" indent="-285750">
              <a:buClr>
                <a:schemeClr val="dk1"/>
              </a:buClr>
              <a:buSzPts val="2400"/>
              <a:buFont typeface="Arial"/>
              <a:buChar char="•"/>
            </a:pPr>
            <a:r>
              <a:rPr lang="en-US" sz="2400" dirty="0">
                <a:solidFill>
                  <a:schemeClr val="dk1"/>
                </a:solidFill>
                <a:latin typeface="Calibri"/>
                <a:ea typeface="Calibri"/>
                <a:cs typeface="Calibri"/>
                <a:sym typeface="Calibri"/>
              </a:rPr>
              <a:t>Focus from ASIC to analog/RF, all fail types</a:t>
            </a:r>
          </a:p>
          <a:p>
            <a:pPr marL="731520" lvl="2" indent="-285750">
              <a:buClr>
                <a:schemeClr val="dk1"/>
              </a:buClr>
              <a:buSzPts val="2400"/>
              <a:buFont typeface="Arial"/>
              <a:buChar char="•"/>
            </a:pPr>
            <a:r>
              <a:rPr lang="en-US" sz="2400" dirty="0">
                <a:solidFill>
                  <a:schemeClr val="dk1"/>
                </a:solidFill>
                <a:latin typeface="Calibri"/>
                <a:ea typeface="Calibri"/>
                <a:cs typeface="Calibri"/>
                <a:sym typeface="Calibri"/>
              </a:rPr>
              <a:t>Qualifications – RMA – Yield</a:t>
            </a:r>
          </a:p>
          <a:p>
            <a:pPr marL="274320" lvl="1" indent="-285750">
              <a:buClr>
                <a:schemeClr val="dk1"/>
              </a:buClr>
              <a:buSzPts val="2400"/>
              <a:buFont typeface="Arial"/>
              <a:buChar char="•"/>
            </a:pPr>
            <a:r>
              <a:rPr lang="en-US" sz="2400" dirty="0">
                <a:solidFill>
                  <a:schemeClr val="dk1"/>
                </a:solidFill>
                <a:latin typeface="Calibri"/>
                <a:cs typeface="Calibri"/>
              </a:rPr>
              <a:t>Focus on several techniques; publications related to those</a:t>
            </a:r>
          </a:p>
          <a:p>
            <a:pPr marL="731520" lvl="1" indent="-285750">
              <a:buClr>
                <a:schemeClr val="dk1"/>
              </a:buClr>
              <a:buSzPts val="2400"/>
              <a:buFont typeface="Arial"/>
              <a:buChar char="•"/>
            </a:pPr>
            <a:r>
              <a:rPr lang="en-US" sz="2400" dirty="0">
                <a:solidFill>
                  <a:schemeClr val="dk1"/>
                </a:solidFill>
                <a:latin typeface="Calibri"/>
                <a:cs typeface="Calibri"/>
                <a:sym typeface="Calibri"/>
              </a:rPr>
              <a:t>2.5D packaging fault isolation and analysis</a:t>
            </a:r>
          </a:p>
          <a:p>
            <a:pPr marL="731520" lvl="1" indent="-285750">
              <a:buClr>
                <a:schemeClr val="dk1"/>
              </a:buClr>
              <a:buSzPts val="2400"/>
              <a:buFont typeface="Arial"/>
              <a:buChar char="•"/>
            </a:pPr>
            <a:r>
              <a:rPr lang="en-US" sz="2400" dirty="0">
                <a:solidFill>
                  <a:schemeClr val="dk1"/>
                </a:solidFill>
                <a:latin typeface="Calibri"/>
                <a:cs typeface="Calibri"/>
                <a:sym typeface="Calibri"/>
              </a:rPr>
              <a:t>Magnetic Field Imaging</a:t>
            </a:r>
          </a:p>
          <a:p>
            <a:pPr marL="731520" lvl="1" indent="-285750">
              <a:buClr>
                <a:schemeClr val="dk1"/>
              </a:buClr>
              <a:buSzPts val="2400"/>
              <a:buFont typeface="Arial"/>
              <a:buChar char="•"/>
            </a:pPr>
            <a:r>
              <a:rPr lang="en-US" sz="2400" dirty="0">
                <a:solidFill>
                  <a:schemeClr val="dk1"/>
                </a:solidFill>
                <a:latin typeface="Calibri"/>
                <a:cs typeface="Calibri"/>
                <a:sym typeface="Calibri"/>
              </a:rPr>
              <a:t>EBIC/EBAC</a:t>
            </a:r>
          </a:p>
          <a:p>
            <a:pPr marL="731520" lvl="1" indent="-285750">
              <a:buClr>
                <a:schemeClr val="dk1"/>
              </a:buClr>
              <a:buSzPts val="2400"/>
              <a:buFont typeface="Arial"/>
              <a:buChar char="•"/>
            </a:pPr>
            <a:r>
              <a:rPr lang="en-US" sz="2400" dirty="0">
                <a:solidFill>
                  <a:schemeClr val="dk1"/>
                </a:solidFill>
                <a:latin typeface="Calibri"/>
                <a:cs typeface="Calibri"/>
                <a:sym typeface="Calibri"/>
              </a:rPr>
              <a:t>Diving deeper into PEM and laser-based techniques now</a:t>
            </a:r>
          </a:p>
          <a:p>
            <a:pPr marL="274320" indent="-285750">
              <a:buClr>
                <a:schemeClr val="dk1"/>
              </a:buClr>
              <a:buSzPts val="2400"/>
              <a:buFont typeface="Arial"/>
              <a:buChar char="•"/>
            </a:pPr>
            <a:r>
              <a:rPr lang="en-US" sz="2400" dirty="0">
                <a:solidFill>
                  <a:schemeClr val="dk1"/>
                </a:solidFill>
                <a:latin typeface="Calibri"/>
                <a:cs typeface="Calibri"/>
                <a:sym typeface="Calibri"/>
              </a:rPr>
              <a:t>Drives scholarly (publications, patents, newsletters) and development activities with colleagues</a:t>
            </a:r>
          </a:p>
          <a:p>
            <a:pPr marL="731520" lvl="1" indent="-285750">
              <a:buClr>
                <a:schemeClr val="dk1"/>
              </a:buClr>
              <a:buSzPts val="2400"/>
              <a:buFont typeface="Arial"/>
              <a:buChar char="•"/>
            </a:pPr>
            <a:r>
              <a:rPr lang="en-US" sz="2400" dirty="0">
                <a:solidFill>
                  <a:schemeClr val="dk1"/>
                </a:solidFill>
                <a:latin typeface="Calibri"/>
                <a:cs typeface="Calibri"/>
                <a:sym typeface="Calibri"/>
              </a:rPr>
              <a:t>Attends ISTFA every year for the past several years</a:t>
            </a:r>
          </a:p>
          <a:p>
            <a:pPr marL="731520" lvl="1" indent="-285750">
              <a:buClr>
                <a:schemeClr val="dk1"/>
              </a:buClr>
              <a:buSzPts val="2400"/>
              <a:buFont typeface="Arial"/>
              <a:buChar char="•"/>
            </a:pPr>
            <a:r>
              <a:rPr lang="en-US" sz="2400" dirty="0">
                <a:solidFill>
                  <a:schemeClr val="dk1"/>
                </a:solidFill>
                <a:latin typeface="Calibri"/>
                <a:cs typeface="Calibri"/>
                <a:sym typeface="Calibri"/>
              </a:rPr>
              <a:t>EDFAS volunteer</a:t>
            </a:r>
          </a:p>
        </p:txBody>
      </p:sp>
      <p:pic>
        <p:nvPicPr>
          <p:cNvPr id="454" name="Google Shape;454;p35"/>
          <p:cNvPicPr preferRelativeResize="0"/>
          <p:nvPr/>
        </p:nvPicPr>
        <p:blipFill rotWithShape="1">
          <a:blip r:embed="rId3">
            <a:alphaModFix/>
          </a:blip>
          <a:srcRect/>
          <a:stretch/>
        </p:blipFill>
        <p:spPr>
          <a:xfrm>
            <a:off x="9460094" y="1659026"/>
            <a:ext cx="2111012" cy="2819136"/>
          </a:xfrm>
          <a:prstGeom prst="rect">
            <a:avLst/>
          </a:prstGeom>
          <a:noFill/>
          <a:ln>
            <a:noFill/>
          </a:ln>
        </p:spPr>
      </p:pic>
    </p:spTree>
    <p:extLst>
      <p:ext uri="{BB962C8B-B14F-4D97-AF65-F5344CB8AC3E}">
        <p14:creationId xmlns:p14="http://schemas.microsoft.com/office/powerpoint/2010/main" val="857406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E9B377-F0F5-4A6D-A678-00834EDB5969}"/>
              </a:ext>
            </a:extLst>
          </p:cNvPr>
          <p:cNvSpPr txBox="1"/>
          <p:nvPr/>
        </p:nvSpPr>
        <p:spPr>
          <a:xfrm>
            <a:off x="304801" y="1047899"/>
            <a:ext cx="80264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Ph. D. in Physics, University of Missouri-Rolla</a:t>
            </a:r>
          </a:p>
          <a:p>
            <a:pPr marL="285750" indent="-285750">
              <a:buFont typeface="Arial" panose="020B0604020202020204" pitchFamily="34" charset="0"/>
              <a:buChar char="•"/>
            </a:pPr>
            <a:r>
              <a:rPr lang="en-US" sz="2400" dirty="0"/>
              <a:t>Phase transformation, solid-state reaction, corrosion, electron microscopy (TEM &amp; SEM)</a:t>
            </a:r>
          </a:p>
          <a:p>
            <a:pPr marL="285750" indent="-285750">
              <a:buFont typeface="Arial" panose="020B0604020202020204" pitchFamily="34" charset="0"/>
              <a:buChar char="•"/>
            </a:pPr>
            <a:r>
              <a:rPr lang="en-US" sz="2400" dirty="0"/>
              <a:t>TEM &amp; materials science engineer in Motorola/Freescale &amp; currently </a:t>
            </a:r>
            <a:r>
              <a:rPr lang="en-US" sz="2400" dirty="0" err="1"/>
              <a:t>onsemi</a:t>
            </a:r>
            <a:endParaRPr lang="en-US" sz="2400" dirty="0"/>
          </a:p>
          <a:p>
            <a:pPr marL="285750" indent="-285750">
              <a:buFont typeface="Arial" panose="020B0604020202020204" pitchFamily="34" charset="0"/>
              <a:buChar char="•"/>
            </a:pPr>
            <a:r>
              <a:rPr lang="en-US" sz="2400" dirty="0"/>
              <a:t>Patents on packaging</a:t>
            </a:r>
          </a:p>
          <a:p>
            <a:pPr marL="285750" indent="-285750">
              <a:buFont typeface="Arial" panose="020B0604020202020204" pitchFamily="34" charset="0"/>
              <a:buChar char="•"/>
            </a:pPr>
            <a:r>
              <a:rPr lang="en-US" sz="2400" dirty="0"/>
              <a:t>Journal publications in Microscopy and Microanalysis, Microelectronic Reliability, Ultramicroscopy, Nature Communication, Nano Energy, Nano Letters, etc.</a:t>
            </a:r>
          </a:p>
          <a:p>
            <a:pPr marL="285750" indent="-285750">
              <a:buFont typeface="Arial" panose="020B0604020202020204" pitchFamily="34" charset="0"/>
              <a:buChar char="•"/>
            </a:pPr>
            <a:r>
              <a:rPr lang="en-US" sz="2400" dirty="0"/>
              <a:t>Editor, with Dr. Yan Li, special issue of “The Reliability of Advanced Microelectronic Packaging”, IEEE TRANSACTIONS ON CPMT, 2020</a:t>
            </a:r>
          </a:p>
          <a:p>
            <a:pPr marL="285750" indent="-285750">
              <a:buFont typeface="Arial" panose="020B0604020202020204" pitchFamily="34" charset="0"/>
              <a:buChar char="•"/>
            </a:pPr>
            <a:r>
              <a:rPr lang="en-US" sz="2400" dirty="0"/>
              <a:t>1</a:t>
            </a:r>
            <a:r>
              <a:rPr lang="en-US" sz="2400" baseline="30000" dirty="0"/>
              <a:t>st</a:t>
            </a:r>
            <a:r>
              <a:rPr lang="en-US" sz="2400" dirty="0"/>
              <a:t> place awards, EDFAS Photo Contests</a:t>
            </a:r>
          </a:p>
          <a:p>
            <a:pPr marL="285750" indent="-285750">
              <a:buFont typeface="Arial" panose="020B0604020202020204" pitchFamily="34" charset="0"/>
              <a:buChar char="•"/>
            </a:pPr>
            <a:r>
              <a:rPr lang="en-US" sz="2400" dirty="0"/>
              <a:t>Outstanding paper, ISTFA 2015</a:t>
            </a:r>
          </a:p>
        </p:txBody>
      </p:sp>
      <p:pic>
        <p:nvPicPr>
          <p:cNvPr id="4" name="Picture 3">
            <a:extLst>
              <a:ext uri="{FF2B5EF4-FFF2-40B4-BE49-F238E27FC236}">
                <a16:creationId xmlns:a16="http://schemas.microsoft.com/office/drawing/2014/main" id="{22E4709C-EE7A-45E8-8FDF-9BDF4EF31EFC}"/>
              </a:ext>
            </a:extLst>
          </p:cNvPr>
          <p:cNvPicPr>
            <a:picLocks noChangeAspect="1" noChangeArrowheads="1"/>
          </p:cNvPicPr>
          <p:nvPr/>
        </p:nvPicPr>
        <p:blipFill rotWithShape="1">
          <a:blip r:embed="rId2" cstate="print"/>
          <a:srcRect l="37782" t="36720" r="16613"/>
          <a:stretch/>
        </p:blipFill>
        <p:spPr bwMode="auto">
          <a:xfrm>
            <a:off x="8331201" y="1982429"/>
            <a:ext cx="3706761" cy="2893142"/>
          </a:xfrm>
          <a:prstGeom prst="rect">
            <a:avLst/>
          </a:prstGeom>
          <a:noFill/>
          <a:ln w="9525">
            <a:noFill/>
            <a:miter lim="800000"/>
            <a:headEnd/>
            <a:tailEnd/>
          </a:ln>
        </p:spPr>
      </p:pic>
      <p:sp>
        <p:nvSpPr>
          <p:cNvPr id="5" name="Title 2">
            <a:extLst>
              <a:ext uri="{FF2B5EF4-FFF2-40B4-BE49-F238E27FC236}">
                <a16:creationId xmlns:a16="http://schemas.microsoft.com/office/drawing/2014/main" id="{BBC4D149-E723-C24A-85B5-52BE01B4A898}"/>
              </a:ext>
            </a:extLst>
          </p:cNvPr>
          <p:cNvSpPr>
            <a:spLocks noGrp="1"/>
          </p:cNvSpPr>
          <p:nvPr>
            <p:ph type="title"/>
          </p:nvPr>
        </p:nvSpPr>
        <p:spPr>
          <a:xfrm>
            <a:off x="132081" y="49383"/>
            <a:ext cx="14020800" cy="998516"/>
          </a:xfrm>
        </p:spPr>
        <p:txBody>
          <a:bodyPr>
            <a:normAutofit/>
          </a:bodyPr>
          <a:lstStyle/>
          <a:p>
            <a:r>
              <a:rPr lang="en-US" sz="3700" dirty="0"/>
              <a:t>Co-Chair – </a:t>
            </a:r>
            <a:r>
              <a:rPr lang="en-US" sz="3700" dirty="0" err="1"/>
              <a:t>Wentao</a:t>
            </a:r>
            <a:r>
              <a:rPr lang="en-US" sz="3700" dirty="0"/>
              <a:t> Qin – </a:t>
            </a:r>
            <a:r>
              <a:rPr lang="en-US" sz="3700" dirty="0" err="1"/>
              <a:t>onsemi</a:t>
            </a:r>
            <a:endParaRPr lang="en-US" sz="3700" dirty="0"/>
          </a:p>
        </p:txBody>
      </p:sp>
    </p:spTree>
    <p:extLst>
      <p:ext uri="{BB962C8B-B14F-4D97-AF65-F5344CB8AC3E}">
        <p14:creationId xmlns:p14="http://schemas.microsoft.com/office/powerpoint/2010/main" val="1548314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9603F4-3A6C-DE4E-BEB6-786B629D0347}"/>
              </a:ext>
            </a:extLst>
          </p:cNvPr>
          <p:cNvSpPr>
            <a:spLocks noGrp="1"/>
          </p:cNvSpPr>
          <p:nvPr>
            <p:ph type="body" sz="quarter" idx="10"/>
          </p:nvPr>
        </p:nvSpPr>
        <p:spPr>
          <a:xfrm>
            <a:off x="266700" y="1763487"/>
            <a:ext cx="11658600" cy="827314"/>
          </a:xfrm>
        </p:spPr>
        <p:txBody>
          <a:bodyPr anchor="t">
            <a:normAutofit lnSpcReduction="10000"/>
          </a:bodyPr>
          <a:lstStyle/>
          <a:p>
            <a:r>
              <a:rPr lang="en-US" dirty="0"/>
              <a:t>EDFAS FA Technology Roadmap</a:t>
            </a:r>
          </a:p>
        </p:txBody>
      </p:sp>
      <p:sp>
        <p:nvSpPr>
          <p:cNvPr id="3" name="Text Placeholder 2">
            <a:extLst>
              <a:ext uri="{FF2B5EF4-FFF2-40B4-BE49-F238E27FC236}">
                <a16:creationId xmlns:a16="http://schemas.microsoft.com/office/drawing/2014/main" id="{16554D43-4A9C-8543-84DF-1696965070C0}"/>
              </a:ext>
            </a:extLst>
          </p:cNvPr>
          <p:cNvSpPr>
            <a:spLocks noGrp="1"/>
          </p:cNvSpPr>
          <p:nvPr>
            <p:ph type="body" sz="quarter" idx="11"/>
          </p:nvPr>
        </p:nvSpPr>
        <p:spPr>
          <a:xfrm>
            <a:off x="266700" y="2590801"/>
            <a:ext cx="11658600" cy="505654"/>
          </a:xfrm>
        </p:spPr>
        <p:txBody>
          <a:bodyPr>
            <a:noAutofit/>
          </a:bodyPr>
          <a:lstStyle/>
          <a:p>
            <a:r>
              <a:rPr lang="en-US" sz="3600" dirty="0"/>
              <a:t>ISTFA 2021 - User Group Summary</a:t>
            </a:r>
          </a:p>
          <a:p>
            <a:endParaRPr lang="en-US" sz="1800" dirty="0"/>
          </a:p>
          <a:p>
            <a:r>
              <a:rPr lang="en-US" dirty="0"/>
              <a:t>Dr. Keith Serrels </a:t>
            </a:r>
          </a:p>
          <a:p>
            <a:r>
              <a:rPr lang="en-US" i="1" dirty="0"/>
              <a:t>NXP Semiconductors, Austin, TX</a:t>
            </a:r>
          </a:p>
          <a:p>
            <a:r>
              <a:rPr lang="en-US" dirty="0">
                <a:hlinkClick r:id="rId2"/>
              </a:rPr>
              <a:t>keith.serrels@nxp.com</a:t>
            </a:r>
            <a:endParaRPr lang="en-US" dirty="0"/>
          </a:p>
        </p:txBody>
      </p:sp>
    </p:spTree>
    <p:extLst>
      <p:ext uri="{BB962C8B-B14F-4D97-AF65-F5344CB8AC3E}">
        <p14:creationId xmlns:p14="http://schemas.microsoft.com/office/powerpoint/2010/main" val="211067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8C737A-9AE8-DC40-A524-C99F27898CB2}"/>
              </a:ext>
            </a:extLst>
          </p:cNvPr>
          <p:cNvSpPr>
            <a:spLocks noGrp="1"/>
          </p:cNvSpPr>
          <p:nvPr>
            <p:ph type="body" idx="1"/>
          </p:nvPr>
        </p:nvSpPr>
        <p:spPr>
          <a:xfrm>
            <a:off x="413298" y="1240653"/>
            <a:ext cx="11378399" cy="4807722"/>
          </a:xfrm>
        </p:spPr>
        <p:txBody>
          <a:bodyPr anchor="t">
            <a:noAutofit/>
          </a:bodyPr>
          <a:lstStyle/>
          <a:p>
            <a:r>
              <a:rPr lang="en-US" sz="2000" dirty="0">
                <a:solidFill>
                  <a:srgbClr val="000000"/>
                </a:solidFill>
                <a:ea typeface="Calibri" panose="020F0502020204030204" pitchFamily="34" charset="0"/>
              </a:rPr>
              <a:t>Roadmap Mandate:</a:t>
            </a:r>
          </a:p>
          <a:p>
            <a:pPr marL="342900" indent="-342900">
              <a:buAutoNum type="arabicParenR"/>
            </a:pPr>
            <a:r>
              <a:rPr lang="en-US" sz="1800" b="0" dirty="0">
                <a:solidFill>
                  <a:srgbClr val="000000"/>
                </a:solidFill>
                <a:ea typeface="Calibri" panose="020F0502020204030204" pitchFamily="34" charset="0"/>
              </a:rPr>
              <a:t>Identify </a:t>
            </a:r>
            <a:r>
              <a:rPr lang="en-US" sz="1800" b="0" dirty="0">
                <a:solidFill>
                  <a:srgbClr val="000000"/>
                </a:solidFill>
                <a:effectLst/>
                <a:ea typeface="Calibri" panose="020F0502020204030204" pitchFamily="34" charset="0"/>
              </a:rPr>
              <a:t>both current and future FA challenges as part of an industry-wide gap analysis</a:t>
            </a:r>
          </a:p>
          <a:p>
            <a:pPr marL="342900" indent="-342900">
              <a:buAutoNum type="arabicParenR"/>
            </a:pPr>
            <a:r>
              <a:rPr lang="en-US" sz="1800" b="0" dirty="0">
                <a:solidFill>
                  <a:srgbClr val="000000"/>
                </a:solidFill>
                <a:ea typeface="Calibri" panose="020F0502020204030204" pitchFamily="34" charset="0"/>
              </a:rPr>
              <a:t>P</a:t>
            </a:r>
            <a:r>
              <a:rPr lang="en-US" sz="1800" b="0" dirty="0">
                <a:solidFill>
                  <a:srgbClr val="000000"/>
                </a:solidFill>
                <a:effectLst/>
                <a:ea typeface="Calibri" panose="020F0502020204030204" pitchFamily="34" charset="0"/>
              </a:rPr>
              <a:t>ursue potential solutions from both equipment providers and academic labs</a:t>
            </a:r>
            <a:endParaRPr lang="en-US" sz="1800" b="0" dirty="0">
              <a:solidFill>
                <a:schemeClr val="tx1"/>
              </a:solidFill>
            </a:endParaRPr>
          </a:p>
          <a:p>
            <a:endParaRPr lang="en-US" sz="800" b="0" dirty="0">
              <a:solidFill>
                <a:schemeClr val="tx1"/>
              </a:solidFill>
            </a:endParaRPr>
          </a:p>
          <a:p>
            <a:r>
              <a:rPr lang="en-US" sz="2000" dirty="0">
                <a:solidFill>
                  <a:schemeClr val="tx1"/>
                </a:solidFill>
              </a:rPr>
              <a:t>Challenge:</a:t>
            </a:r>
          </a:p>
          <a:p>
            <a:r>
              <a:rPr lang="en-US" sz="1800" b="0" dirty="0">
                <a:solidFill>
                  <a:schemeClr val="tx1"/>
                </a:solidFill>
              </a:rPr>
              <a:t>Initial Roadmap structure (2019-2020) captured some key features, however…</a:t>
            </a:r>
          </a:p>
          <a:p>
            <a:pPr marL="400050" lvl="1" indent="-171450">
              <a:buFont typeface="Arial" panose="020B0604020202020204" pitchFamily="34" charset="0"/>
              <a:buChar char="•"/>
            </a:pPr>
            <a:r>
              <a:rPr lang="en-US" sz="1800" b="0" dirty="0"/>
              <a:t>Offered limited technical detail and scope</a:t>
            </a:r>
          </a:p>
          <a:p>
            <a:pPr marL="400050" lvl="1" indent="-171450">
              <a:buFont typeface="Arial" panose="020B0604020202020204" pitchFamily="34" charset="0"/>
              <a:buChar char="•"/>
            </a:pPr>
            <a:r>
              <a:rPr lang="en-US" sz="1800" b="0" dirty="0"/>
              <a:t>Commanded limited investment from FA community</a:t>
            </a:r>
          </a:p>
          <a:p>
            <a:r>
              <a:rPr lang="en-US" sz="1800" b="0" dirty="0">
                <a:solidFill>
                  <a:schemeClr val="tx1"/>
                </a:solidFill>
                <a:sym typeface="Wingdings" panose="05000000000000000000" pitchFamily="2" charset="2"/>
              </a:rPr>
              <a:t> </a:t>
            </a:r>
            <a:r>
              <a:rPr lang="en-US" sz="1800" b="0" dirty="0">
                <a:solidFill>
                  <a:schemeClr val="tx1"/>
                </a:solidFill>
              </a:rPr>
              <a:t>Needed to grow roots within the community to secure interest, generate momentum, and extract maximum value</a:t>
            </a:r>
          </a:p>
          <a:p>
            <a:pPr marL="285750" indent="-285750">
              <a:buFont typeface="Arial" panose="020B0604020202020204" pitchFamily="34" charset="0"/>
              <a:buChar char="•"/>
            </a:pPr>
            <a:endParaRPr lang="en-US" sz="800" dirty="0"/>
          </a:p>
          <a:p>
            <a:r>
              <a:rPr lang="en-US" sz="2000" dirty="0">
                <a:solidFill>
                  <a:schemeClr val="tx1"/>
                </a:solidFill>
              </a:rPr>
              <a:t>Solution:</a:t>
            </a:r>
          </a:p>
          <a:p>
            <a:r>
              <a:rPr lang="en-US" sz="1800" b="0" dirty="0">
                <a:solidFill>
                  <a:schemeClr val="tx1"/>
                </a:solidFill>
              </a:rPr>
              <a:t>Created focused groups to authenticate technical gaps, communicate narrative, and drive content creation</a:t>
            </a:r>
          </a:p>
          <a:p>
            <a:pPr marL="400050" indent="-171450" defTabSz="228600">
              <a:buFont typeface="Arial" panose="020B0604020202020204" pitchFamily="34" charset="0"/>
              <a:buChar char="•"/>
            </a:pPr>
            <a:r>
              <a:rPr lang="en-US" sz="1800" b="0" dirty="0">
                <a:solidFill>
                  <a:schemeClr val="tx1"/>
                </a:solidFill>
                <a:sym typeface="Wingdings" panose="05000000000000000000" pitchFamily="2" charset="2"/>
              </a:rPr>
              <a:t>	Roadmap ownership across the community!!</a:t>
            </a:r>
            <a:endParaRPr lang="en-US" sz="800" b="0" dirty="0">
              <a:solidFill>
                <a:schemeClr val="tx1"/>
              </a:solidFill>
              <a:sym typeface="Wingdings" panose="05000000000000000000" pitchFamily="2" charset="2"/>
            </a:endParaRPr>
          </a:p>
          <a:p>
            <a:r>
              <a:rPr lang="en-US" sz="1800" b="0" dirty="0">
                <a:solidFill>
                  <a:schemeClr val="tx1"/>
                </a:solidFill>
                <a:sym typeface="Wingdings" panose="05000000000000000000" pitchFamily="2" charset="2"/>
              </a:rPr>
              <a:t> New council structure has been approved by the EDFAS Board and ASM</a:t>
            </a:r>
            <a:endParaRPr lang="en-US" sz="1800" b="0" dirty="0">
              <a:solidFill>
                <a:schemeClr val="tx1"/>
              </a:solidFill>
            </a:endParaRPr>
          </a:p>
        </p:txBody>
      </p:sp>
      <p:sp>
        <p:nvSpPr>
          <p:cNvPr id="6" name="Slide Number Placeholder 5">
            <a:extLst>
              <a:ext uri="{FF2B5EF4-FFF2-40B4-BE49-F238E27FC236}">
                <a16:creationId xmlns:a16="http://schemas.microsoft.com/office/drawing/2014/main" id="{AD8A0FB3-C567-CF45-8B3C-518BB4553F12}"/>
              </a:ext>
            </a:extLst>
          </p:cNvPr>
          <p:cNvSpPr>
            <a:spLocks noGrp="1"/>
          </p:cNvSpPr>
          <p:nvPr>
            <p:ph type="sldNum" sz="quarter" idx="10"/>
          </p:nvPr>
        </p:nvSpPr>
        <p:spPr/>
        <p:txBody>
          <a:bodyPr/>
          <a:lstStyle/>
          <a:p>
            <a:r>
              <a:rPr lang="en-US" dirty="0"/>
              <a:t> </a:t>
            </a:r>
            <a:fld id="{6C4DAF6B-8E0C-5B47-BC92-CD05703F072D}" type="slidenum">
              <a:rPr lang="en-US" smtClean="0"/>
              <a:pPr/>
              <a:t>14</a:t>
            </a:fld>
            <a:endParaRPr lang="en-US" dirty="0"/>
          </a:p>
        </p:txBody>
      </p:sp>
      <p:sp>
        <p:nvSpPr>
          <p:cNvPr id="7" name="Title 6">
            <a:extLst>
              <a:ext uri="{FF2B5EF4-FFF2-40B4-BE49-F238E27FC236}">
                <a16:creationId xmlns:a16="http://schemas.microsoft.com/office/drawing/2014/main" id="{13110C99-6B77-4A42-9841-F2D46EE4259C}"/>
              </a:ext>
            </a:extLst>
          </p:cNvPr>
          <p:cNvSpPr>
            <a:spLocks noGrp="1"/>
          </p:cNvSpPr>
          <p:nvPr>
            <p:ph type="title"/>
          </p:nvPr>
        </p:nvSpPr>
        <p:spPr/>
        <p:txBody>
          <a:bodyPr/>
          <a:lstStyle/>
          <a:p>
            <a:r>
              <a:rPr lang="en-US" b="1" dirty="0"/>
              <a:t>FA Roadmap Background</a:t>
            </a:r>
          </a:p>
        </p:txBody>
      </p:sp>
    </p:spTree>
    <p:extLst>
      <p:ext uri="{BB962C8B-B14F-4D97-AF65-F5344CB8AC3E}">
        <p14:creationId xmlns:p14="http://schemas.microsoft.com/office/powerpoint/2010/main" val="354698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8A0FB3-C567-CF45-8B3C-518BB4553F12}"/>
              </a:ext>
            </a:extLst>
          </p:cNvPr>
          <p:cNvSpPr>
            <a:spLocks noGrp="1"/>
          </p:cNvSpPr>
          <p:nvPr>
            <p:ph type="sldNum" sz="quarter" idx="10"/>
          </p:nvPr>
        </p:nvSpPr>
        <p:spPr/>
        <p:txBody>
          <a:bodyPr/>
          <a:lstStyle/>
          <a:p>
            <a:fld id="{6C4DAF6B-8E0C-5B47-BC92-CD05703F072D}" type="slidenum">
              <a:rPr lang="en-US" smtClean="0"/>
              <a:pPr/>
              <a:t>15</a:t>
            </a:fld>
            <a:endParaRPr lang="en-US" dirty="0"/>
          </a:p>
        </p:txBody>
      </p:sp>
      <p:sp>
        <p:nvSpPr>
          <p:cNvPr id="7" name="Title 6">
            <a:extLst>
              <a:ext uri="{FF2B5EF4-FFF2-40B4-BE49-F238E27FC236}">
                <a16:creationId xmlns:a16="http://schemas.microsoft.com/office/drawing/2014/main" id="{13110C99-6B77-4A42-9841-F2D46EE4259C}"/>
              </a:ext>
            </a:extLst>
          </p:cNvPr>
          <p:cNvSpPr>
            <a:spLocks noGrp="1"/>
          </p:cNvSpPr>
          <p:nvPr>
            <p:ph type="title"/>
          </p:nvPr>
        </p:nvSpPr>
        <p:spPr/>
        <p:txBody>
          <a:bodyPr/>
          <a:lstStyle/>
          <a:p>
            <a:r>
              <a:rPr lang="en-US" b="1" dirty="0"/>
              <a:t>New FA Roadmap Council Structure</a:t>
            </a:r>
          </a:p>
        </p:txBody>
      </p:sp>
      <p:sp>
        <p:nvSpPr>
          <p:cNvPr id="8" name="Rectangle 7">
            <a:extLst>
              <a:ext uri="{FF2B5EF4-FFF2-40B4-BE49-F238E27FC236}">
                <a16:creationId xmlns:a16="http://schemas.microsoft.com/office/drawing/2014/main" id="{6F8BACA2-68F6-44B6-9FA9-7C5622606009}"/>
              </a:ext>
            </a:extLst>
          </p:cNvPr>
          <p:cNvSpPr/>
          <p:nvPr/>
        </p:nvSpPr>
        <p:spPr>
          <a:xfrm>
            <a:off x="5348932" y="2670281"/>
            <a:ext cx="3370252" cy="268284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00" b="1" dirty="0">
              <a:solidFill>
                <a:schemeClr val="tx1"/>
              </a:solidFill>
            </a:endParaRPr>
          </a:p>
          <a:p>
            <a:pPr algn="ctr"/>
            <a:r>
              <a:rPr lang="en-US" sz="1300" b="1" dirty="0">
                <a:solidFill>
                  <a:schemeClr val="tx1"/>
                </a:solidFill>
              </a:rPr>
              <a:t>Alignment Mentor:</a:t>
            </a:r>
          </a:p>
          <a:p>
            <a:pPr algn="ctr"/>
            <a:r>
              <a:rPr lang="en-US" sz="1300" dirty="0">
                <a:solidFill>
                  <a:schemeClr val="tx1"/>
                </a:solidFill>
              </a:rPr>
              <a:t>Felix Beaudoin (GlobalFoundries)</a:t>
            </a:r>
          </a:p>
          <a:p>
            <a:pPr algn="ctr"/>
            <a:r>
              <a:rPr lang="en-US" sz="1300" dirty="0">
                <a:solidFill>
                  <a:schemeClr val="tx1"/>
                </a:solidFill>
              </a:rPr>
              <a:t> </a:t>
            </a:r>
          </a:p>
          <a:p>
            <a:pPr algn="ctr"/>
            <a:r>
              <a:rPr lang="en-US" sz="1300" b="1" dirty="0">
                <a:solidFill>
                  <a:schemeClr val="tx1"/>
                </a:solidFill>
              </a:rPr>
              <a:t>Chairs:</a:t>
            </a:r>
          </a:p>
          <a:p>
            <a:pPr algn="ctr"/>
            <a:r>
              <a:rPr lang="en-US" sz="1300" dirty="0">
                <a:solidFill>
                  <a:schemeClr val="tx1"/>
                </a:solidFill>
              </a:rPr>
              <a:t>Christian Schmidt (NVIDIA)</a:t>
            </a:r>
          </a:p>
          <a:p>
            <a:pPr algn="ctr"/>
            <a:r>
              <a:rPr lang="en-US" sz="1300" dirty="0">
                <a:solidFill>
                  <a:schemeClr val="tx1"/>
                </a:solidFill>
              </a:rPr>
              <a:t>Yan Li (Intel)</a:t>
            </a:r>
          </a:p>
          <a:p>
            <a:pPr algn="ctr"/>
            <a:endParaRPr lang="en-US" sz="1200" dirty="0">
              <a:solidFill>
                <a:schemeClr val="tx1"/>
              </a:solidFill>
            </a:endParaRPr>
          </a:p>
          <a:p>
            <a:pPr algn="ctr"/>
            <a:r>
              <a:rPr lang="en-US" sz="1300" b="1" dirty="0">
                <a:solidFill>
                  <a:schemeClr val="tx1"/>
                </a:solidFill>
              </a:rPr>
              <a:t>Themes:</a:t>
            </a:r>
          </a:p>
          <a:p>
            <a:pPr algn="ctr"/>
            <a:r>
              <a:rPr lang="en-US" sz="1300" dirty="0">
                <a:solidFill>
                  <a:schemeClr val="tx1"/>
                </a:solidFill>
              </a:rPr>
              <a:t>Packaging and Assembly</a:t>
            </a:r>
          </a:p>
          <a:p>
            <a:pPr algn="ctr"/>
            <a:r>
              <a:rPr lang="en-US" sz="1300" dirty="0">
                <a:solidFill>
                  <a:schemeClr val="tx1"/>
                </a:solidFill>
              </a:rPr>
              <a:t>3D Device FA</a:t>
            </a:r>
          </a:p>
          <a:p>
            <a:pPr algn="ctr"/>
            <a:r>
              <a:rPr lang="en-US" sz="1300" dirty="0">
                <a:solidFill>
                  <a:schemeClr val="tx1"/>
                </a:solidFill>
              </a:rPr>
              <a:t>Board and System Level FA</a:t>
            </a:r>
          </a:p>
        </p:txBody>
      </p:sp>
      <p:sp>
        <p:nvSpPr>
          <p:cNvPr id="9" name="Rectangle 8">
            <a:extLst>
              <a:ext uri="{FF2B5EF4-FFF2-40B4-BE49-F238E27FC236}">
                <a16:creationId xmlns:a16="http://schemas.microsoft.com/office/drawing/2014/main" id="{2C99D0A8-5C9C-4932-959F-4F76F5DB2DD4}"/>
              </a:ext>
            </a:extLst>
          </p:cNvPr>
          <p:cNvSpPr/>
          <p:nvPr/>
        </p:nvSpPr>
        <p:spPr>
          <a:xfrm>
            <a:off x="438151" y="2676894"/>
            <a:ext cx="2388872" cy="267794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00" b="1" dirty="0">
              <a:solidFill>
                <a:schemeClr val="tx1"/>
              </a:solidFill>
            </a:endParaRPr>
          </a:p>
          <a:p>
            <a:pPr algn="ctr"/>
            <a:r>
              <a:rPr lang="en-US" sz="1300" b="1" dirty="0">
                <a:solidFill>
                  <a:schemeClr val="tx1"/>
                </a:solidFill>
              </a:rPr>
              <a:t>Alignment Mentor:</a:t>
            </a:r>
          </a:p>
          <a:p>
            <a:pPr algn="ctr"/>
            <a:r>
              <a:rPr lang="en-US" sz="1300" dirty="0">
                <a:solidFill>
                  <a:schemeClr val="tx1"/>
                </a:solidFill>
              </a:rPr>
              <a:t>Keith Serrels (NXP)</a:t>
            </a:r>
          </a:p>
          <a:p>
            <a:pPr algn="ctr"/>
            <a:r>
              <a:rPr lang="en-US" sz="1300" dirty="0">
                <a:solidFill>
                  <a:schemeClr val="tx1"/>
                </a:solidFill>
              </a:rPr>
              <a:t> </a:t>
            </a:r>
          </a:p>
          <a:p>
            <a:pPr algn="ctr"/>
            <a:r>
              <a:rPr lang="en-US" sz="1300" b="1" dirty="0">
                <a:solidFill>
                  <a:schemeClr val="tx1"/>
                </a:solidFill>
              </a:rPr>
              <a:t>Chairs:</a:t>
            </a:r>
          </a:p>
          <a:p>
            <a:pPr algn="ctr"/>
            <a:r>
              <a:rPr lang="en-US" sz="1300" dirty="0">
                <a:solidFill>
                  <a:schemeClr val="tx1"/>
                </a:solidFill>
              </a:rPr>
              <a:t>Lesly Endrinal (Qualcomm)</a:t>
            </a:r>
          </a:p>
          <a:p>
            <a:pPr algn="ctr"/>
            <a:r>
              <a:rPr lang="en-US" sz="1300" dirty="0">
                <a:solidFill>
                  <a:schemeClr val="tx1"/>
                </a:solidFill>
              </a:rPr>
              <a:t>Szu Huat Goh (GlobalFoundries)</a:t>
            </a:r>
          </a:p>
          <a:p>
            <a:pPr algn="ctr"/>
            <a:endParaRPr lang="en-US" sz="1200" dirty="0">
              <a:solidFill>
                <a:schemeClr val="tx1"/>
              </a:solidFill>
            </a:endParaRPr>
          </a:p>
          <a:p>
            <a:pPr algn="ctr"/>
            <a:r>
              <a:rPr lang="en-US" sz="1300" b="1" dirty="0">
                <a:solidFill>
                  <a:schemeClr val="tx1"/>
                </a:solidFill>
              </a:rPr>
              <a:t>Themes:</a:t>
            </a:r>
          </a:p>
          <a:p>
            <a:pPr algn="ctr"/>
            <a:r>
              <a:rPr lang="en-US" sz="1300" dirty="0">
                <a:solidFill>
                  <a:schemeClr val="tx1"/>
                </a:solidFill>
              </a:rPr>
              <a:t>Fault Isolation</a:t>
            </a:r>
          </a:p>
          <a:p>
            <a:pPr algn="ctr"/>
            <a:r>
              <a:rPr lang="en-US" sz="1300" dirty="0">
                <a:solidFill>
                  <a:schemeClr val="tx1"/>
                </a:solidFill>
              </a:rPr>
              <a:t>Product Yield</a:t>
            </a:r>
          </a:p>
          <a:p>
            <a:pPr algn="ctr"/>
            <a:r>
              <a:rPr lang="en-US" sz="1300" dirty="0">
                <a:solidFill>
                  <a:schemeClr val="tx1"/>
                </a:solidFill>
              </a:rPr>
              <a:t>Test</a:t>
            </a:r>
          </a:p>
          <a:p>
            <a:pPr algn="ctr"/>
            <a:r>
              <a:rPr lang="en-US" sz="1300" dirty="0">
                <a:solidFill>
                  <a:schemeClr val="tx1"/>
                </a:solidFill>
              </a:rPr>
              <a:t>Diagnosis</a:t>
            </a:r>
          </a:p>
        </p:txBody>
      </p:sp>
      <p:sp>
        <p:nvSpPr>
          <p:cNvPr id="10" name="TextBox 9">
            <a:extLst>
              <a:ext uri="{FF2B5EF4-FFF2-40B4-BE49-F238E27FC236}">
                <a16:creationId xmlns:a16="http://schemas.microsoft.com/office/drawing/2014/main" id="{0317F1F7-A259-41D6-8842-E0E50475D44E}"/>
              </a:ext>
            </a:extLst>
          </p:cNvPr>
          <p:cNvSpPr txBox="1"/>
          <p:nvPr/>
        </p:nvSpPr>
        <p:spPr>
          <a:xfrm>
            <a:off x="438149" y="1735563"/>
            <a:ext cx="4777739" cy="707578"/>
          </a:xfrm>
          <a:prstGeom prst="rect">
            <a:avLst/>
          </a:prstGeom>
          <a:solidFill>
            <a:schemeClr val="bg1">
              <a:lumMod val="95000"/>
            </a:schemeClr>
          </a:solidFill>
          <a:ln>
            <a:solidFill>
              <a:schemeClr val="tx1"/>
            </a:solidFill>
          </a:ln>
        </p:spPr>
        <p:txBody>
          <a:bodyPr wrap="square" rtlCol="0">
            <a:spAutoFit/>
          </a:bodyPr>
          <a:lstStyle/>
          <a:p>
            <a:pPr algn="ctr"/>
            <a:r>
              <a:rPr lang="en-US" sz="1600" b="1" dirty="0"/>
              <a:t>Die-Level Roadmap Council </a:t>
            </a:r>
          </a:p>
          <a:p>
            <a:pPr algn="ctr"/>
            <a:r>
              <a:rPr lang="en-US" sz="1600" b="1" dirty="0"/>
              <a:t>(DLRC)</a:t>
            </a:r>
          </a:p>
        </p:txBody>
      </p:sp>
      <p:sp>
        <p:nvSpPr>
          <p:cNvPr id="11" name="TextBox 10">
            <a:extLst>
              <a:ext uri="{FF2B5EF4-FFF2-40B4-BE49-F238E27FC236}">
                <a16:creationId xmlns:a16="http://schemas.microsoft.com/office/drawing/2014/main" id="{9AA90D4E-3289-41AA-AE58-0F87EB11FF2B}"/>
              </a:ext>
            </a:extLst>
          </p:cNvPr>
          <p:cNvSpPr txBox="1"/>
          <p:nvPr/>
        </p:nvSpPr>
        <p:spPr>
          <a:xfrm>
            <a:off x="5348932" y="1735107"/>
            <a:ext cx="3370252" cy="941787"/>
          </a:xfrm>
          <a:prstGeom prst="rect">
            <a:avLst/>
          </a:prstGeom>
          <a:solidFill>
            <a:schemeClr val="bg1">
              <a:lumMod val="95000"/>
            </a:schemeClr>
          </a:solidFill>
          <a:ln>
            <a:solidFill>
              <a:schemeClr val="tx1"/>
            </a:solidFill>
          </a:ln>
        </p:spPr>
        <p:txBody>
          <a:bodyPr wrap="square" rtlCol="0" anchor="ctr">
            <a:spAutoFit/>
          </a:bodyPr>
          <a:lstStyle/>
          <a:p>
            <a:pPr algn="ctr"/>
            <a:r>
              <a:rPr lang="en-US" sz="1600" b="1" dirty="0"/>
              <a:t>Package Innovation Roadmap Council </a:t>
            </a:r>
          </a:p>
          <a:p>
            <a:pPr algn="ctr"/>
            <a:r>
              <a:rPr lang="en-US" sz="1600" b="1" dirty="0"/>
              <a:t>(PIRC)</a:t>
            </a:r>
          </a:p>
        </p:txBody>
      </p:sp>
      <p:sp>
        <p:nvSpPr>
          <p:cNvPr id="12" name="Rectangle 11">
            <a:extLst>
              <a:ext uri="{FF2B5EF4-FFF2-40B4-BE49-F238E27FC236}">
                <a16:creationId xmlns:a16="http://schemas.microsoft.com/office/drawing/2014/main" id="{5A6DCA9E-9E69-417B-8D8B-04BAA6A68451}"/>
              </a:ext>
            </a:extLst>
          </p:cNvPr>
          <p:cNvSpPr/>
          <p:nvPr/>
        </p:nvSpPr>
        <p:spPr>
          <a:xfrm>
            <a:off x="2827020" y="2671996"/>
            <a:ext cx="2388872" cy="268284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00" b="1" dirty="0">
              <a:solidFill>
                <a:schemeClr val="tx1"/>
              </a:solidFill>
            </a:endParaRPr>
          </a:p>
          <a:p>
            <a:pPr algn="ctr"/>
            <a:r>
              <a:rPr lang="en-US" sz="1300" b="1" dirty="0">
                <a:solidFill>
                  <a:schemeClr val="tx1"/>
                </a:solidFill>
              </a:rPr>
              <a:t>Alignment Mentor:</a:t>
            </a:r>
          </a:p>
          <a:p>
            <a:pPr algn="ctr"/>
            <a:r>
              <a:rPr lang="en-US" sz="1300" dirty="0">
                <a:solidFill>
                  <a:schemeClr val="tx1"/>
                </a:solidFill>
              </a:rPr>
              <a:t>David Su (Formerly TSMC)</a:t>
            </a:r>
          </a:p>
          <a:p>
            <a:pPr algn="ctr"/>
            <a:r>
              <a:rPr lang="en-US" sz="1300" dirty="0">
                <a:solidFill>
                  <a:schemeClr val="tx1"/>
                </a:solidFill>
              </a:rPr>
              <a:t> </a:t>
            </a:r>
          </a:p>
          <a:p>
            <a:pPr algn="ctr"/>
            <a:r>
              <a:rPr lang="en-US" sz="1300" b="1" dirty="0">
                <a:solidFill>
                  <a:schemeClr val="tx1"/>
                </a:solidFill>
              </a:rPr>
              <a:t>Chairs:</a:t>
            </a:r>
          </a:p>
          <a:p>
            <a:pPr algn="ctr"/>
            <a:r>
              <a:rPr lang="en-US" sz="1300" dirty="0">
                <a:solidFill>
                  <a:schemeClr val="tx1"/>
                </a:solidFill>
              </a:rPr>
              <a:t>Vinod Narang (AMD)</a:t>
            </a:r>
          </a:p>
          <a:p>
            <a:pPr algn="ctr"/>
            <a:r>
              <a:rPr lang="en-US" sz="1300" dirty="0">
                <a:solidFill>
                  <a:schemeClr val="tx1"/>
                </a:solidFill>
              </a:rPr>
              <a:t>Chuan Zhang (NVIDIA)</a:t>
            </a:r>
          </a:p>
          <a:p>
            <a:pPr algn="ctr"/>
            <a:endParaRPr lang="en-US" sz="1200" dirty="0">
              <a:solidFill>
                <a:schemeClr val="tx1"/>
              </a:solidFill>
            </a:endParaRPr>
          </a:p>
          <a:p>
            <a:pPr algn="ctr"/>
            <a:r>
              <a:rPr lang="en-US" sz="1300" b="1" dirty="0">
                <a:solidFill>
                  <a:schemeClr val="tx1"/>
                </a:solidFill>
              </a:rPr>
              <a:t>Themes:</a:t>
            </a:r>
          </a:p>
          <a:p>
            <a:pPr algn="ctr"/>
            <a:r>
              <a:rPr lang="en-US" sz="1300" dirty="0">
                <a:solidFill>
                  <a:schemeClr val="tx1"/>
                </a:solidFill>
              </a:rPr>
              <a:t>Nanoprobing</a:t>
            </a:r>
          </a:p>
          <a:p>
            <a:pPr algn="ctr"/>
            <a:r>
              <a:rPr lang="en-US" sz="1300" dirty="0">
                <a:solidFill>
                  <a:schemeClr val="tx1"/>
                </a:solidFill>
              </a:rPr>
              <a:t>Microscopy</a:t>
            </a:r>
          </a:p>
          <a:p>
            <a:pPr algn="ctr"/>
            <a:r>
              <a:rPr lang="en-US" sz="1300" dirty="0">
                <a:solidFill>
                  <a:schemeClr val="tx1"/>
                </a:solidFill>
              </a:rPr>
              <a:t>Scanning Probe Analysis</a:t>
            </a:r>
          </a:p>
          <a:p>
            <a:pPr algn="ctr"/>
            <a:r>
              <a:rPr lang="en-US" sz="1300" dirty="0">
                <a:solidFill>
                  <a:schemeClr val="tx1"/>
                </a:solidFill>
              </a:rPr>
              <a:t>FIB Circuit Analysis &amp; Edit</a:t>
            </a:r>
          </a:p>
          <a:p>
            <a:pPr algn="ctr"/>
            <a:endParaRPr lang="en-US" sz="1400" b="1" dirty="0">
              <a:solidFill>
                <a:schemeClr val="tx1"/>
              </a:solidFill>
            </a:endParaRPr>
          </a:p>
          <a:p>
            <a:pPr algn="ctr"/>
            <a:endParaRPr lang="en-US" sz="1400" b="1" dirty="0">
              <a:solidFill>
                <a:schemeClr val="tx1"/>
              </a:solidFill>
            </a:endParaRPr>
          </a:p>
          <a:p>
            <a:pPr algn="ctr"/>
            <a:endParaRPr lang="en-US" sz="1400" dirty="0">
              <a:solidFill>
                <a:schemeClr val="tx1"/>
              </a:solidFill>
            </a:endParaRPr>
          </a:p>
        </p:txBody>
      </p:sp>
      <p:sp>
        <p:nvSpPr>
          <p:cNvPr id="13" name="TextBox 12">
            <a:extLst>
              <a:ext uri="{FF2B5EF4-FFF2-40B4-BE49-F238E27FC236}">
                <a16:creationId xmlns:a16="http://schemas.microsoft.com/office/drawing/2014/main" id="{99882D75-79AF-44A2-8FB2-22A2175AE590}"/>
              </a:ext>
            </a:extLst>
          </p:cNvPr>
          <p:cNvSpPr txBox="1"/>
          <p:nvPr/>
        </p:nvSpPr>
        <p:spPr>
          <a:xfrm>
            <a:off x="438149" y="2367268"/>
            <a:ext cx="2388874" cy="307777"/>
          </a:xfrm>
          <a:prstGeom prst="rect">
            <a:avLst/>
          </a:prstGeom>
          <a:solidFill>
            <a:schemeClr val="accent1"/>
          </a:solidFill>
          <a:ln>
            <a:solidFill>
              <a:schemeClr val="tx1"/>
            </a:solidFill>
          </a:ln>
        </p:spPr>
        <p:txBody>
          <a:bodyPr wrap="square" rtlCol="0">
            <a:spAutoFit/>
          </a:bodyPr>
          <a:lstStyle/>
          <a:p>
            <a:pPr algn="ctr"/>
            <a:r>
              <a:rPr lang="en-US" sz="1400" b="1" dirty="0">
                <a:solidFill>
                  <a:schemeClr val="bg1"/>
                </a:solidFill>
              </a:rPr>
              <a:t>Isolation Domain</a:t>
            </a:r>
          </a:p>
        </p:txBody>
      </p:sp>
      <p:sp>
        <p:nvSpPr>
          <p:cNvPr id="14" name="TextBox 13">
            <a:extLst>
              <a:ext uri="{FF2B5EF4-FFF2-40B4-BE49-F238E27FC236}">
                <a16:creationId xmlns:a16="http://schemas.microsoft.com/office/drawing/2014/main" id="{4E02A51A-BE46-4796-A221-C2E120C0B239}"/>
              </a:ext>
            </a:extLst>
          </p:cNvPr>
          <p:cNvSpPr txBox="1"/>
          <p:nvPr/>
        </p:nvSpPr>
        <p:spPr>
          <a:xfrm>
            <a:off x="2827018" y="2364444"/>
            <a:ext cx="2388873" cy="307777"/>
          </a:xfrm>
          <a:prstGeom prst="rect">
            <a:avLst/>
          </a:prstGeom>
          <a:solidFill>
            <a:schemeClr val="accent1"/>
          </a:solidFill>
          <a:ln>
            <a:solidFill>
              <a:schemeClr val="tx1"/>
            </a:solidFill>
          </a:ln>
        </p:spPr>
        <p:txBody>
          <a:bodyPr wrap="square" rtlCol="0">
            <a:spAutoFit/>
          </a:bodyPr>
          <a:lstStyle/>
          <a:p>
            <a:pPr algn="ctr"/>
            <a:r>
              <a:rPr lang="en-US" sz="1400" b="1" dirty="0">
                <a:solidFill>
                  <a:schemeClr val="bg1"/>
                </a:solidFill>
              </a:rPr>
              <a:t>Post-Isolation Domain</a:t>
            </a:r>
          </a:p>
        </p:txBody>
      </p:sp>
      <p:sp>
        <p:nvSpPr>
          <p:cNvPr id="15" name="TextBox 14">
            <a:extLst>
              <a:ext uri="{FF2B5EF4-FFF2-40B4-BE49-F238E27FC236}">
                <a16:creationId xmlns:a16="http://schemas.microsoft.com/office/drawing/2014/main" id="{2942C3EA-B440-49EB-9980-AAB52815565D}"/>
              </a:ext>
            </a:extLst>
          </p:cNvPr>
          <p:cNvSpPr txBox="1"/>
          <p:nvPr/>
        </p:nvSpPr>
        <p:spPr>
          <a:xfrm>
            <a:off x="428575" y="5470973"/>
            <a:ext cx="8281035" cy="292388"/>
          </a:xfrm>
          <a:prstGeom prst="rect">
            <a:avLst/>
          </a:prstGeom>
          <a:solidFill>
            <a:schemeClr val="accent1">
              <a:lumMod val="40000"/>
              <a:lumOff val="60000"/>
            </a:schemeClr>
          </a:solidFill>
          <a:ln>
            <a:solidFill>
              <a:schemeClr val="tx1"/>
            </a:solidFill>
          </a:ln>
        </p:spPr>
        <p:txBody>
          <a:bodyPr wrap="square" rtlCol="0" anchor="ctr">
            <a:spAutoFit/>
          </a:bodyPr>
          <a:lstStyle/>
          <a:p>
            <a:pPr algn="ctr"/>
            <a:r>
              <a:rPr lang="en-US" sz="1300" dirty="0"/>
              <a:t>Sample Preparation and Device Processing                FIB Sample Preparation</a:t>
            </a:r>
          </a:p>
        </p:txBody>
      </p:sp>
      <p:sp>
        <p:nvSpPr>
          <p:cNvPr id="16" name="Rectangle 15">
            <a:extLst>
              <a:ext uri="{FF2B5EF4-FFF2-40B4-BE49-F238E27FC236}">
                <a16:creationId xmlns:a16="http://schemas.microsoft.com/office/drawing/2014/main" id="{38A0847A-B43C-4288-87D4-3BF304C962D7}"/>
              </a:ext>
            </a:extLst>
          </p:cNvPr>
          <p:cNvSpPr/>
          <p:nvPr/>
        </p:nvSpPr>
        <p:spPr>
          <a:xfrm>
            <a:off x="8852225" y="2676893"/>
            <a:ext cx="2716969" cy="308646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00" b="1" dirty="0">
              <a:solidFill>
                <a:schemeClr val="tx1"/>
              </a:solidFill>
            </a:endParaRPr>
          </a:p>
          <a:p>
            <a:pPr algn="ctr"/>
            <a:r>
              <a:rPr lang="en-US" sz="1300" b="1" dirty="0">
                <a:solidFill>
                  <a:schemeClr val="tx1"/>
                </a:solidFill>
              </a:rPr>
              <a:t>Alignment Mentor:</a:t>
            </a:r>
          </a:p>
          <a:p>
            <a:pPr algn="ctr"/>
            <a:r>
              <a:rPr lang="en-US" sz="1300" dirty="0">
                <a:solidFill>
                  <a:schemeClr val="tx1"/>
                </a:solidFill>
              </a:rPr>
              <a:t>Ryan Ross (JPL)</a:t>
            </a:r>
          </a:p>
          <a:p>
            <a:pPr algn="ctr"/>
            <a:r>
              <a:rPr lang="en-US" sz="1300" dirty="0">
                <a:solidFill>
                  <a:schemeClr val="tx1"/>
                </a:solidFill>
              </a:rPr>
              <a:t> </a:t>
            </a:r>
          </a:p>
          <a:p>
            <a:pPr algn="ctr"/>
            <a:r>
              <a:rPr lang="en-US" sz="1300" b="1" dirty="0">
                <a:solidFill>
                  <a:schemeClr val="tx1"/>
                </a:solidFill>
              </a:rPr>
              <a:t>Chairs:</a:t>
            </a:r>
          </a:p>
          <a:p>
            <a:pPr algn="ctr"/>
            <a:r>
              <a:rPr lang="en-US" sz="1300" dirty="0">
                <a:solidFill>
                  <a:schemeClr val="tx1"/>
                </a:solidFill>
              </a:rPr>
              <a:t>Nicholas Antoniou (Prime Nano)</a:t>
            </a:r>
          </a:p>
          <a:p>
            <a:pPr algn="ctr"/>
            <a:r>
              <a:rPr lang="en-US" sz="1300" dirty="0">
                <a:solidFill>
                  <a:schemeClr val="tx1"/>
                </a:solidFill>
              </a:rPr>
              <a:t>Brendan Foran (Aerospace Corp.)</a:t>
            </a:r>
          </a:p>
          <a:p>
            <a:pPr algn="ctr"/>
            <a:endParaRPr lang="en-US" sz="1200" dirty="0">
              <a:solidFill>
                <a:schemeClr val="tx1"/>
              </a:solidFill>
            </a:endParaRPr>
          </a:p>
          <a:p>
            <a:pPr algn="ctr"/>
            <a:r>
              <a:rPr lang="en-US" sz="1300" b="1" dirty="0">
                <a:solidFill>
                  <a:schemeClr val="tx1"/>
                </a:solidFill>
              </a:rPr>
              <a:t>Themes:</a:t>
            </a:r>
            <a:endParaRPr lang="en-US" sz="1300" dirty="0">
              <a:solidFill>
                <a:schemeClr val="tx1"/>
              </a:solidFill>
            </a:endParaRPr>
          </a:p>
          <a:p>
            <a:pPr algn="ctr"/>
            <a:r>
              <a:rPr lang="en-US" sz="1300" dirty="0">
                <a:solidFill>
                  <a:schemeClr val="tx1"/>
                </a:solidFill>
              </a:rPr>
              <a:t>Future Technologies</a:t>
            </a:r>
          </a:p>
          <a:p>
            <a:pPr algn="ctr"/>
            <a:r>
              <a:rPr lang="en-US" sz="1300" dirty="0">
                <a:solidFill>
                  <a:schemeClr val="tx1"/>
                </a:solidFill>
              </a:rPr>
              <a:t>(Logic, Memory, Packaging)</a:t>
            </a:r>
          </a:p>
          <a:p>
            <a:pPr algn="ctr"/>
            <a:endParaRPr lang="en-US" sz="1400" dirty="0">
              <a:solidFill>
                <a:schemeClr val="tx1"/>
              </a:solidFill>
            </a:endParaRPr>
          </a:p>
        </p:txBody>
      </p:sp>
      <p:sp>
        <p:nvSpPr>
          <p:cNvPr id="17" name="TextBox 16">
            <a:extLst>
              <a:ext uri="{FF2B5EF4-FFF2-40B4-BE49-F238E27FC236}">
                <a16:creationId xmlns:a16="http://schemas.microsoft.com/office/drawing/2014/main" id="{8F9A5C5B-B3E6-483E-805F-54E6D015B84E}"/>
              </a:ext>
            </a:extLst>
          </p:cNvPr>
          <p:cNvSpPr txBox="1"/>
          <p:nvPr/>
        </p:nvSpPr>
        <p:spPr>
          <a:xfrm>
            <a:off x="8852224" y="1735107"/>
            <a:ext cx="2716969" cy="941787"/>
          </a:xfrm>
          <a:prstGeom prst="rect">
            <a:avLst/>
          </a:prstGeom>
          <a:solidFill>
            <a:schemeClr val="bg1">
              <a:lumMod val="95000"/>
            </a:schemeClr>
          </a:solidFill>
          <a:ln>
            <a:solidFill>
              <a:schemeClr val="tx1"/>
            </a:solidFill>
          </a:ln>
        </p:spPr>
        <p:txBody>
          <a:bodyPr wrap="square" rtlCol="0" anchor="ctr">
            <a:spAutoFit/>
          </a:bodyPr>
          <a:lstStyle/>
          <a:p>
            <a:pPr algn="ctr"/>
            <a:r>
              <a:rPr lang="en-US" sz="1600" b="1" dirty="0"/>
              <a:t>FA Future Roadmap Council (FAFRC)</a:t>
            </a:r>
          </a:p>
        </p:txBody>
      </p:sp>
    </p:spTree>
    <p:extLst>
      <p:ext uri="{BB962C8B-B14F-4D97-AF65-F5344CB8AC3E}">
        <p14:creationId xmlns:p14="http://schemas.microsoft.com/office/powerpoint/2010/main" val="50006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8C737A-9AE8-DC40-A524-C99F27898CB2}"/>
              </a:ext>
            </a:extLst>
          </p:cNvPr>
          <p:cNvSpPr>
            <a:spLocks noGrp="1"/>
          </p:cNvSpPr>
          <p:nvPr>
            <p:ph type="body" idx="1"/>
          </p:nvPr>
        </p:nvSpPr>
        <p:spPr>
          <a:xfrm>
            <a:off x="417189" y="1210692"/>
            <a:ext cx="10841361" cy="4928946"/>
          </a:xfrm>
        </p:spPr>
        <p:txBody>
          <a:bodyPr anchor="t">
            <a:normAutofit fontScale="92500" lnSpcReduction="20000"/>
          </a:bodyPr>
          <a:lstStyle/>
          <a:p>
            <a:pPr marL="457200" indent="-457200">
              <a:buFont typeface="Arial" panose="020B0604020202020204" pitchFamily="34" charset="0"/>
              <a:buChar char="•"/>
            </a:pPr>
            <a:r>
              <a:rPr lang="en-US" sz="2200" dirty="0">
                <a:solidFill>
                  <a:schemeClr val="tx1"/>
                </a:solidFill>
              </a:rPr>
              <a:t>Each Council will collaborate with their internal committee members to:</a:t>
            </a:r>
          </a:p>
          <a:p>
            <a:pPr marL="914400" lvl="1" indent="-457200">
              <a:buFont typeface="Arial" panose="020B0604020202020204" pitchFamily="34" charset="0"/>
              <a:buChar char="•"/>
            </a:pPr>
            <a:r>
              <a:rPr lang="en-US" sz="1900" b="0" dirty="0">
                <a:solidFill>
                  <a:srgbClr val="000000"/>
                </a:solidFill>
                <a:ea typeface="Times New Roman" panose="02020603050405020304" pitchFamily="18" charset="0"/>
              </a:rPr>
              <a:t>A</a:t>
            </a:r>
            <a:r>
              <a:rPr lang="en-US" sz="1900" b="0" dirty="0">
                <a:solidFill>
                  <a:srgbClr val="000000"/>
                </a:solidFill>
                <a:effectLst/>
                <a:ea typeface="Times New Roman" panose="02020603050405020304" pitchFamily="18" charset="0"/>
              </a:rPr>
              <a:t>ccurately </a:t>
            </a:r>
            <a:r>
              <a:rPr lang="en-US" sz="1900" b="0" dirty="0">
                <a:solidFill>
                  <a:srgbClr val="EFAC13"/>
                </a:solidFill>
                <a:effectLst/>
                <a:ea typeface="Times New Roman" panose="02020603050405020304" pitchFamily="18" charset="0"/>
              </a:rPr>
              <a:t>detail and rank the relevant technical challenges </a:t>
            </a:r>
            <a:r>
              <a:rPr lang="en-US" sz="1900" b="0" dirty="0">
                <a:solidFill>
                  <a:srgbClr val="000000"/>
                </a:solidFill>
                <a:effectLst/>
                <a:ea typeface="Times New Roman" panose="02020603050405020304" pitchFamily="18" charset="0"/>
              </a:rPr>
              <a:t>for their respective themes</a:t>
            </a:r>
          </a:p>
          <a:p>
            <a:pPr marL="914400" lvl="1" indent="-457200">
              <a:buFont typeface="Arial" panose="020B0604020202020204" pitchFamily="34" charset="0"/>
              <a:buChar char="•"/>
            </a:pPr>
            <a:r>
              <a:rPr lang="en-US" sz="1900" b="0" dirty="0">
                <a:solidFill>
                  <a:srgbClr val="000000"/>
                </a:solidFill>
                <a:ea typeface="Times New Roman" panose="02020603050405020304" pitchFamily="18" charset="0"/>
              </a:rPr>
              <a:t>P</a:t>
            </a:r>
            <a:r>
              <a:rPr lang="en-US" sz="1900" b="0" dirty="0">
                <a:solidFill>
                  <a:srgbClr val="000000"/>
                </a:solidFill>
                <a:effectLst/>
                <a:ea typeface="Times New Roman" panose="02020603050405020304" pitchFamily="18" charset="0"/>
              </a:rPr>
              <a:t>romote active vendor/academic participation to </a:t>
            </a:r>
            <a:r>
              <a:rPr lang="en-US" sz="1900" b="0" dirty="0">
                <a:solidFill>
                  <a:srgbClr val="EFAC13"/>
                </a:solidFill>
                <a:effectLst/>
                <a:ea typeface="Times New Roman" panose="02020603050405020304" pitchFamily="18" charset="0"/>
              </a:rPr>
              <a:t>explore and categorize potential solutions</a:t>
            </a:r>
          </a:p>
          <a:p>
            <a:pPr marL="914400" lvl="1" indent="-457200">
              <a:buFont typeface="Arial" panose="020B0604020202020204" pitchFamily="34" charset="0"/>
              <a:buChar char="•"/>
            </a:pPr>
            <a:r>
              <a:rPr lang="en-US" sz="1900" b="0" dirty="0">
                <a:effectLst/>
                <a:ea typeface="Times New Roman" panose="02020603050405020304" pitchFamily="18" charset="0"/>
              </a:rPr>
              <a:t> </a:t>
            </a:r>
            <a:r>
              <a:rPr lang="en-US" sz="1900" b="0" dirty="0">
                <a:solidFill>
                  <a:srgbClr val="EFAC13"/>
                </a:solidFill>
                <a:effectLst/>
                <a:ea typeface="Times New Roman" panose="02020603050405020304" pitchFamily="18" charset="0"/>
              </a:rPr>
              <a:t>Communicate findings</a:t>
            </a:r>
            <a:r>
              <a:rPr lang="en-US" sz="1900" b="0" dirty="0">
                <a:effectLst/>
                <a:ea typeface="Times New Roman" panose="02020603050405020304" pitchFamily="18" charset="0"/>
              </a:rPr>
              <a:t> </a:t>
            </a:r>
            <a:r>
              <a:rPr lang="en-US" sz="1900" b="0" dirty="0">
                <a:solidFill>
                  <a:srgbClr val="000000"/>
                </a:solidFill>
                <a:ea typeface="Times New Roman" panose="02020603050405020304" pitchFamily="18" charset="0"/>
              </a:rPr>
              <a:t>to</a:t>
            </a:r>
            <a:r>
              <a:rPr lang="en-US" sz="1900" b="0" dirty="0">
                <a:solidFill>
                  <a:srgbClr val="000000"/>
                </a:solidFill>
                <a:effectLst/>
                <a:ea typeface="Times New Roman" panose="02020603050405020304" pitchFamily="18" charset="0"/>
              </a:rPr>
              <a:t> FA community on Council-specific ASM CONNECT platforms</a:t>
            </a:r>
          </a:p>
          <a:p>
            <a:pPr marL="1371600" lvl="2" indent="-342900">
              <a:buFont typeface="Calibri" panose="020F0502020204030204" pitchFamily="34" charset="0"/>
              <a:buChar char="‒"/>
            </a:pPr>
            <a:r>
              <a:rPr lang="en-US" sz="1700" b="0" dirty="0">
                <a:solidFill>
                  <a:srgbClr val="000000"/>
                </a:solidFill>
                <a:effectLst/>
                <a:ea typeface="Times New Roman" panose="02020603050405020304" pitchFamily="18" charset="0"/>
              </a:rPr>
              <a:t>Expanded gap analyses</a:t>
            </a:r>
          </a:p>
          <a:p>
            <a:pPr marL="1371600" lvl="2" indent="-342900">
              <a:buFont typeface="Calibri" panose="020F0502020204030204" pitchFamily="34" charset="0"/>
              <a:buChar char="‒"/>
            </a:pPr>
            <a:r>
              <a:rPr lang="en-US" sz="1700" b="0" dirty="0">
                <a:solidFill>
                  <a:srgbClr val="000000"/>
                </a:solidFill>
                <a:effectLst/>
                <a:ea typeface="Times New Roman" panose="02020603050405020304" pitchFamily="18" charset="0"/>
              </a:rPr>
              <a:t>Technical whitepapers</a:t>
            </a:r>
          </a:p>
          <a:p>
            <a:pPr marL="914400" lvl="1" indent="-457200">
              <a:buFont typeface="Calibri" panose="020F0502020204030204" pitchFamily="34" charset="0"/>
              <a:buChar char="•"/>
            </a:pPr>
            <a:r>
              <a:rPr lang="en-US" sz="1900" b="0" i="1" dirty="0">
                <a:solidFill>
                  <a:srgbClr val="000000"/>
                </a:solidFill>
                <a:ea typeface="Times New Roman" panose="02020603050405020304" pitchFamily="18" charset="0"/>
              </a:rPr>
              <a:t>Councils have been activated and will issue their first round of findings during Fall 2022 </a:t>
            </a:r>
            <a:endParaRPr lang="en-US" sz="1900" b="0" i="1" dirty="0">
              <a:solidFill>
                <a:srgbClr val="000000"/>
              </a:solidFill>
              <a:effectLst/>
              <a:ea typeface="Times New Roman" panose="02020603050405020304" pitchFamily="18" charset="0"/>
            </a:endParaRPr>
          </a:p>
          <a:p>
            <a:pPr marL="914400" lvl="1" indent="-457200">
              <a:buFont typeface="Arial" panose="020B0604020202020204" pitchFamily="34" charset="0"/>
              <a:buChar char="•"/>
            </a:pPr>
            <a:endParaRPr lang="en-US" b="0" dirty="0">
              <a:ea typeface="Times New Roman" panose="02020603050405020304" pitchFamily="18" charset="0"/>
            </a:endParaRPr>
          </a:p>
          <a:p>
            <a:pPr marL="457200" indent="-457200">
              <a:buFont typeface="Arial" panose="020B0604020202020204" pitchFamily="34" charset="0"/>
              <a:buChar char="•"/>
            </a:pPr>
            <a:r>
              <a:rPr lang="en-US" sz="2200" dirty="0">
                <a:solidFill>
                  <a:srgbClr val="000000"/>
                </a:solidFill>
                <a:effectLst/>
                <a:ea typeface="Times New Roman" panose="02020603050405020304" pitchFamily="18" charset="0"/>
              </a:rPr>
              <a:t>Need involvement from wider FA community also</a:t>
            </a:r>
          </a:p>
          <a:p>
            <a:pPr marL="914400" lvl="1" indent="-457200">
              <a:buFont typeface="Arial" panose="020B0604020202020204" pitchFamily="34" charset="0"/>
              <a:buChar char="•"/>
            </a:pPr>
            <a:r>
              <a:rPr lang="en-US" sz="1900" b="0" dirty="0">
                <a:solidFill>
                  <a:srgbClr val="000000"/>
                </a:solidFill>
                <a:effectLst/>
                <a:ea typeface="Times New Roman" panose="02020603050405020304" pitchFamily="18" charset="0"/>
              </a:rPr>
              <a:t>Everyone is encouraged to participate</a:t>
            </a:r>
          </a:p>
          <a:p>
            <a:pPr marL="914400" lvl="1" indent="-457200">
              <a:buFont typeface="Arial" panose="020B0604020202020204" pitchFamily="34" charset="0"/>
              <a:buChar char="•"/>
            </a:pPr>
            <a:r>
              <a:rPr lang="en-US" sz="1900" b="0" dirty="0">
                <a:solidFill>
                  <a:srgbClr val="000000"/>
                </a:solidFill>
                <a:ea typeface="Times New Roman" panose="02020603050405020304" pitchFamily="18" charset="0"/>
              </a:rPr>
              <a:t>Discuss relevant technical challenges/solutions at the </a:t>
            </a:r>
            <a:r>
              <a:rPr lang="en-US" sz="1900" b="0" dirty="0">
                <a:solidFill>
                  <a:srgbClr val="EFAC13"/>
                </a:solidFill>
                <a:ea typeface="Times New Roman" panose="02020603050405020304" pitchFamily="18" charset="0"/>
              </a:rPr>
              <a:t>ISTFA User Groups</a:t>
            </a:r>
          </a:p>
          <a:p>
            <a:pPr marL="914400" lvl="1" indent="-457200">
              <a:buFont typeface="Arial" panose="020B0604020202020204" pitchFamily="34" charset="0"/>
              <a:buChar char="•"/>
            </a:pPr>
            <a:r>
              <a:rPr lang="en-US" sz="1900" b="0" dirty="0">
                <a:ea typeface="Times New Roman" panose="02020603050405020304" pitchFamily="18" charset="0"/>
              </a:rPr>
              <a:t>Initiate discussions on the </a:t>
            </a:r>
            <a:r>
              <a:rPr lang="en-US" sz="1900" b="0" dirty="0">
                <a:solidFill>
                  <a:srgbClr val="EFAC13"/>
                </a:solidFill>
                <a:ea typeface="Times New Roman" panose="02020603050405020304" pitchFamily="18" charset="0"/>
              </a:rPr>
              <a:t>ASM CONNECT </a:t>
            </a:r>
            <a:r>
              <a:rPr lang="en-US" sz="1900" b="0" dirty="0">
                <a:ea typeface="Times New Roman" panose="02020603050405020304" pitchFamily="18" charset="0"/>
              </a:rPr>
              <a:t>community portals for each Council </a:t>
            </a:r>
          </a:p>
          <a:p>
            <a:pPr marL="1371600" lvl="2" indent="-285750">
              <a:buFont typeface="Calibri" panose="020F0502020204030204" pitchFamily="34" charset="0"/>
              <a:buChar char="̶"/>
            </a:pPr>
            <a:r>
              <a:rPr lang="en-US" sz="1700" b="0" dirty="0">
                <a:solidFill>
                  <a:srgbClr val="000000"/>
                </a:solidFill>
                <a:ea typeface="Times New Roman" panose="02020603050405020304" pitchFamily="18" charset="0"/>
              </a:rPr>
              <a:t>Watch the ISTFA 2021 FA Roadmap Update video</a:t>
            </a:r>
          </a:p>
          <a:p>
            <a:pPr marL="1371600" lvl="2" indent="-285750">
              <a:buFont typeface="Calibri" panose="020F0502020204030204" pitchFamily="34" charset="0"/>
              <a:buChar char="̶"/>
            </a:pPr>
            <a:r>
              <a:rPr lang="en-US" sz="1700" b="0" dirty="0">
                <a:solidFill>
                  <a:srgbClr val="000000"/>
                </a:solidFill>
                <a:ea typeface="Times New Roman" panose="02020603050405020304" pitchFamily="18" charset="0"/>
              </a:rPr>
              <a:t>Access links to the 4 Council-specific community platforms on the EDFAS Homepage on ASM CONNECT</a:t>
            </a:r>
          </a:p>
          <a:p>
            <a:pPr marL="1371600" lvl="2" indent="-285750">
              <a:buFont typeface="Calibri" panose="020F0502020204030204" pitchFamily="34" charset="0"/>
              <a:buChar char="̶"/>
            </a:pPr>
            <a:r>
              <a:rPr lang="en-US" sz="1700" b="0" dirty="0">
                <a:solidFill>
                  <a:srgbClr val="000000"/>
                </a:solidFill>
                <a:ea typeface="Times New Roman" panose="02020603050405020304" pitchFamily="18" charset="0"/>
                <a:hlinkClick r:id="rId2"/>
              </a:rPr>
              <a:t>https://connect.asminternational.org/edfas/home</a:t>
            </a:r>
            <a:endParaRPr lang="en-US" sz="1700" b="0" dirty="0">
              <a:solidFill>
                <a:srgbClr val="000000"/>
              </a:solidFill>
              <a:ea typeface="Times New Roman" panose="02020603050405020304" pitchFamily="18" charset="0"/>
            </a:endParaRPr>
          </a:p>
          <a:p>
            <a:pPr marL="914400" lvl="1" indent="-457200">
              <a:buFont typeface="Arial" panose="020B0604020202020204" pitchFamily="34" charset="0"/>
              <a:buChar char="•"/>
            </a:pPr>
            <a:r>
              <a:rPr lang="en-US" sz="1900" b="0" dirty="0">
                <a:effectLst/>
                <a:ea typeface="Times New Roman" panose="02020603050405020304" pitchFamily="18" charset="0"/>
              </a:rPr>
              <a:t>Engage directly by </a:t>
            </a:r>
            <a:r>
              <a:rPr lang="en-US" sz="1900" b="0" dirty="0">
                <a:solidFill>
                  <a:srgbClr val="EFAC13"/>
                </a:solidFill>
                <a:effectLst/>
                <a:ea typeface="Times New Roman" panose="02020603050405020304" pitchFamily="18" charset="0"/>
              </a:rPr>
              <a:t>emailing co</a:t>
            </a:r>
            <a:r>
              <a:rPr lang="en-US" sz="1900" b="0" dirty="0">
                <a:solidFill>
                  <a:srgbClr val="EFAC13"/>
                </a:solidFill>
                <a:ea typeface="Times New Roman" panose="02020603050405020304" pitchFamily="18" charset="0"/>
              </a:rPr>
              <a:t>mments/questions directly to the Council Chairs</a:t>
            </a:r>
            <a:r>
              <a:rPr lang="en-US" sz="1900" b="0" dirty="0">
                <a:ea typeface="Times New Roman" panose="02020603050405020304" pitchFamily="18" charset="0"/>
              </a:rPr>
              <a:t> (</a:t>
            </a:r>
            <a:r>
              <a:rPr lang="en-US" sz="1900" b="0" i="1" dirty="0">
                <a:ea typeface="Times New Roman" panose="02020603050405020304" pitchFamily="18" charset="0"/>
              </a:rPr>
              <a:t>use above link</a:t>
            </a:r>
            <a:r>
              <a:rPr lang="en-US" sz="1900" b="0" dirty="0">
                <a:ea typeface="Times New Roman" panose="02020603050405020304" pitchFamily="18" charset="0"/>
              </a:rPr>
              <a:t>)</a:t>
            </a:r>
          </a:p>
          <a:p>
            <a:pPr marL="914400" lvl="1" indent="-457200">
              <a:buFont typeface="Arial" panose="020B0604020202020204" pitchFamily="34" charset="0"/>
              <a:buChar char="•"/>
            </a:pPr>
            <a:r>
              <a:rPr lang="en-US" sz="1900" b="0" dirty="0">
                <a:effectLst/>
                <a:ea typeface="Times New Roman" panose="02020603050405020304" pitchFamily="18" charset="0"/>
              </a:rPr>
              <a:t>This is an </a:t>
            </a:r>
            <a:r>
              <a:rPr lang="en-US" sz="1900" b="0" dirty="0">
                <a:solidFill>
                  <a:srgbClr val="EFAC13"/>
                </a:solidFill>
                <a:effectLst/>
                <a:ea typeface="Times New Roman" panose="02020603050405020304" pitchFamily="18" charset="0"/>
              </a:rPr>
              <a:t>international effort </a:t>
            </a:r>
          </a:p>
          <a:p>
            <a:pPr marL="1371600" lvl="2" indent="-457200">
              <a:buFont typeface="Arial" panose="020B0604020202020204" pitchFamily="34" charset="0"/>
              <a:buChar char="•"/>
            </a:pPr>
            <a:r>
              <a:rPr lang="en-US" sz="1700" b="0" dirty="0">
                <a:ea typeface="Times New Roman" panose="02020603050405020304" pitchFamily="18" charset="0"/>
              </a:rPr>
              <a:t>Both </a:t>
            </a:r>
            <a:r>
              <a:rPr lang="en-US" sz="1700" b="0" dirty="0">
                <a:solidFill>
                  <a:srgbClr val="EFAC13"/>
                </a:solidFill>
                <a:ea typeface="Times New Roman" panose="02020603050405020304" pitchFamily="18" charset="0"/>
              </a:rPr>
              <a:t>IPFA (Asia-Pacific)</a:t>
            </a:r>
            <a:r>
              <a:rPr lang="en-US" sz="1700" b="0" dirty="0">
                <a:ea typeface="Times New Roman" panose="02020603050405020304" pitchFamily="18" charset="0"/>
              </a:rPr>
              <a:t> and the </a:t>
            </a:r>
            <a:r>
              <a:rPr lang="en-US" sz="1700" b="0" dirty="0">
                <a:solidFill>
                  <a:srgbClr val="EFAC13"/>
                </a:solidFill>
                <a:ea typeface="Times New Roman" panose="02020603050405020304" pitchFamily="18" charset="0"/>
              </a:rPr>
              <a:t>CAM Workshop (Europe) </a:t>
            </a:r>
            <a:r>
              <a:rPr lang="en-US" sz="1700" b="0" dirty="0">
                <a:ea typeface="Times New Roman" panose="02020603050405020304" pitchFamily="18" charset="0"/>
              </a:rPr>
              <a:t>will offer Roadmap discussions as part of their future program offerings  </a:t>
            </a:r>
            <a:endParaRPr lang="en-US" sz="1700" b="0" dirty="0">
              <a:effectLst/>
              <a:ea typeface="Times New Roman" panose="02020603050405020304" pitchFamily="18" charset="0"/>
            </a:endParaRPr>
          </a:p>
        </p:txBody>
      </p:sp>
      <p:sp>
        <p:nvSpPr>
          <p:cNvPr id="7" name="Title 6">
            <a:extLst>
              <a:ext uri="{FF2B5EF4-FFF2-40B4-BE49-F238E27FC236}">
                <a16:creationId xmlns:a16="http://schemas.microsoft.com/office/drawing/2014/main" id="{13110C99-6B77-4A42-9841-F2D46EE4259C}"/>
              </a:ext>
            </a:extLst>
          </p:cNvPr>
          <p:cNvSpPr>
            <a:spLocks noGrp="1"/>
          </p:cNvSpPr>
          <p:nvPr>
            <p:ph type="title"/>
          </p:nvPr>
        </p:nvSpPr>
        <p:spPr/>
        <p:txBody>
          <a:bodyPr/>
          <a:lstStyle/>
          <a:p>
            <a:r>
              <a:rPr lang="en-US" b="1" dirty="0"/>
              <a:t>Council Responsibilities / Community Requests</a:t>
            </a:r>
          </a:p>
        </p:txBody>
      </p:sp>
      <p:sp>
        <p:nvSpPr>
          <p:cNvPr id="5" name="Slide Number Placeholder 5">
            <a:extLst>
              <a:ext uri="{FF2B5EF4-FFF2-40B4-BE49-F238E27FC236}">
                <a16:creationId xmlns:a16="http://schemas.microsoft.com/office/drawing/2014/main" id="{58977378-EB45-466D-926D-ED8C267D8961}"/>
              </a:ext>
            </a:extLst>
          </p:cNvPr>
          <p:cNvSpPr>
            <a:spLocks noGrp="1"/>
          </p:cNvSpPr>
          <p:nvPr>
            <p:ph type="sldNum" sz="quarter" idx="10"/>
          </p:nvPr>
        </p:nvSpPr>
        <p:spPr>
          <a:xfrm>
            <a:off x="6698751" y="6356350"/>
            <a:ext cx="5096838" cy="365125"/>
          </a:xfrm>
        </p:spPr>
        <p:txBody>
          <a:bodyPr/>
          <a:lstStyle/>
          <a:p>
            <a:fld id="{6C4DAF6B-8E0C-5B47-BC92-CD05703F072D}" type="slidenum">
              <a:rPr lang="en-US" smtClean="0"/>
              <a:pPr/>
              <a:t>16</a:t>
            </a:fld>
            <a:endParaRPr lang="en-US" dirty="0"/>
          </a:p>
        </p:txBody>
      </p:sp>
    </p:spTree>
    <p:extLst>
      <p:ext uri="{BB962C8B-B14F-4D97-AF65-F5344CB8AC3E}">
        <p14:creationId xmlns:p14="http://schemas.microsoft.com/office/powerpoint/2010/main" val="2708047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
          <p:cNvSpPr txBox="1">
            <a:spLocks noGrp="1"/>
          </p:cNvSpPr>
          <p:nvPr>
            <p:ph type="body" idx="1"/>
          </p:nvPr>
        </p:nvSpPr>
        <p:spPr>
          <a:xfrm>
            <a:off x="192608" y="698202"/>
            <a:ext cx="11357619" cy="2008600"/>
          </a:xfrm>
          <a:prstGeom prst="rect">
            <a:avLst/>
          </a:prstGeom>
          <a:noFill/>
          <a:ln>
            <a:noFill/>
          </a:ln>
        </p:spPr>
        <p:txBody>
          <a:bodyPr spcFirstLastPara="1" wrap="square" lIns="91425" tIns="45700" rIns="91425" bIns="45700" anchor="t" anchorCtr="0">
            <a:noAutofit/>
          </a:bodyPr>
          <a:lstStyle/>
          <a:p>
            <a:pPr marL="0" lvl="0" indent="0">
              <a:spcBef>
                <a:spcPts val="0"/>
              </a:spcBef>
              <a:buSzPts val="2000"/>
              <a:buNone/>
            </a:pPr>
            <a:r>
              <a:rPr lang="en-US" sz="2000" dirty="0"/>
              <a:t>System-on-package (</a:t>
            </a:r>
            <a:r>
              <a:rPr lang="en-US" sz="2000" dirty="0" err="1"/>
              <a:t>SoP</a:t>
            </a:r>
            <a:r>
              <a:rPr lang="en-US" sz="2000" dirty="0"/>
              <a:t>) addresses the demand for complexity and performance by integrating multiple functional components from different technologies in one package.</a:t>
            </a:r>
          </a:p>
          <a:p>
            <a:pPr marL="0" lvl="0" indent="0">
              <a:buSzPts val="2000"/>
              <a:buNone/>
            </a:pPr>
            <a:r>
              <a:rPr lang="en-US" sz="2000" dirty="0"/>
              <a:t>Advanced package types (2.5D, 3D, HD Fanout, WLP, </a:t>
            </a:r>
            <a:r>
              <a:rPr lang="en-US" sz="2000" dirty="0" err="1"/>
              <a:t>ect</a:t>
            </a:r>
            <a:r>
              <a:rPr lang="en-US" sz="2000" dirty="0"/>
              <a:t>.) used in </a:t>
            </a:r>
            <a:r>
              <a:rPr lang="en-US" sz="2000" dirty="0" err="1"/>
              <a:t>SoP</a:t>
            </a:r>
            <a:r>
              <a:rPr lang="en-US" sz="2000" dirty="0"/>
              <a:t> attempt to address the performance demand by shortening critical signal paths, mix-match functionalities and uniquely enabling integration of different niche technologies.</a:t>
            </a:r>
          </a:p>
          <a:p>
            <a:pPr marL="0" lvl="0" indent="0">
              <a:buSzPts val="2000"/>
              <a:buNone/>
            </a:pPr>
            <a:r>
              <a:rPr lang="en-US" sz="2000" b="1" dirty="0" err="1">
                <a:solidFill>
                  <a:srgbClr val="FFC000"/>
                </a:solidFill>
              </a:rPr>
              <a:t>SoP</a:t>
            </a:r>
            <a:r>
              <a:rPr lang="en-US" sz="2000" b="1" dirty="0">
                <a:solidFill>
                  <a:srgbClr val="FFC000"/>
                </a:solidFill>
              </a:rPr>
              <a:t> increases reliability risks and failure analysis complexity</a:t>
            </a:r>
            <a:endParaRPr lang="en-US" sz="2000" dirty="0"/>
          </a:p>
          <a:p>
            <a:pPr marL="0" lvl="0" indent="0">
              <a:buSzPts val="2000"/>
              <a:buNone/>
            </a:pPr>
            <a:endParaRPr lang="en-US" sz="2000" dirty="0"/>
          </a:p>
          <a:p>
            <a:pPr marL="0" lvl="0" indent="0">
              <a:buSzPts val="2000"/>
              <a:buNone/>
            </a:pPr>
            <a:endParaRPr lang="en-US" sz="2000" dirty="0"/>
          </a:p>
          <a:p>
            <a:pPr marL="0" lvl="0" indent="0" algn="l" rtl="0">
              <a:lnSpc>
                <a:spcPct val="90000"/>
              </a:lnSpc>
              <a:spcBef>
                <a:spcPts val="0"/>
              </a:spcBef>
              <a:spcAft>
                <a:spcPts val="0"/>
              </a:spcAft>
              <a:buClr>
                <a:schemeClr val="dk1"/>
              </a:buClr>
              <a:buSzPts val="2000"/>
              <a:buNone/>
            </a:pPr>
            <a:endParaRPr dirty="0"/>
          </a:p>
        </p:txBody>
      </p:sp>
      <p:sp>
        <p:nvSpPr>
          <p:cNvPr id="62" name="Google Shape;62;p2"/>
          <p:cNvSpPr txBox="1">
            <a:spLocks noGrp="1"/>
          </p:cNvSpPr>
          <p:nvPr>
            <p:ph type="title"/>
          </p:nvPr>
        </p:nvSpPr>
        <p:spPr>
          <a:xfrm>
            <a:off x="0" y="0"/>
            <a:ext cx="10515600" cy="74888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C000"/>
              </a:buClr>
              <a:buSzPts val="3200"/>
              <a:buFont typeface="Calibri"/>
              <a:buNone/>
            </a:pPr>
            <a:r>
              <a:rPr lang="en-US" dirty="0">
                <a:solidFill>
                  <a:srgbClr val="FFC000"/>
                </a:solidFill>
              </a:rPr>
              <a:t>SOP User Group</a:t>
            </a:r>
            <a:endParaRPr dirty="0"/>
          </a:p>
        </p:txBody>
      </p:sp>
      <p:pic>
        <p:nvPicPr>
          <p:cNvPr id="28" name="Picture 27">
            <a:extLst>
              <a:ext uri="{FF2B5EF4-FFF2-40B4-BE49-F238E27FC236}">
                <a16:creationId xmlns:a16="http://schemas.microsoft.com/office/drawing/2014/main" id="{B0A2B5F2-9133-BD40-96D1-9147BB9C0C41}"/>
              </a:ext>
            </a:extLst>
          </p:cNvPr>
          <p:cNvPicPr>
            <a:picLocks noChangeAspect="1"/>
          </p:cNvPicPr>
          <p:nvPr/>
        </p:nvPicPr>
        <p:blipFill>
          <a:blip r:embed="rId3"/>
          <a:stretch>
            <a:fillRect/>
          </a:stretch>
        </p:blipFill>
        <p:spPr>
          <a:xfrm>
            <a:off x="71063" y="5012562"/>
            <a:ext cx="3926692" cy="832669"/>
          </a:xfrm>
          <a:prstGeom prst="rect">
            <a:avLst/>
          </a:prstGeom>
        </p:spPr>
      </p:pic>
      <p:pic>
        <p:nvPicPr>
          <p:cNvPr id="41" name="Picture 40">
            <a:extLst>
              <a:ext uri="{FF2B5EF4-FFF2-40B4-BE49-F238E27FC236}">
                <a16:creationId xmlns:a16="http://schemas.microsoft.com/office/drawing/2014/main" id="{C10AC7BB-A20B-CE4E-800D-0C618D184741}"/>
              </a:ext>
            </a:extLst>
          </p:cNvPr>
          <p:cNvPicPr>
            <a:picLocks noChangeAspect="1"/>
          </p:cNvPicPr>
          <p:nvPr/>
        </p:nvPicPr>
        <p:blipFill>
          <a:blip r:embed="rId4"/>
          <a:stretch>
            <a:fillRect/>
          </a:stretch>
        </p:blipFill>
        <p:spPr>
          <a:xfrm>
            <a:off x="8409512" y="2784241"/>
            <a:ext cx="2741963" cy="1675644"/>
          </a:xfrm>
          <a:prstGeom prst="rect">
            <a:avLst/>
          </a:prstGeom>
        </p:spPr>
      </p:pic>
      <p:pic>
        <p:nvPicPr>
          <p:cNvPr id="44" name="Picture 43">
            <a:extLst>
              <a:ext uri="{FF2B5EF4-FFF2-40B4-BE49-F238E27FC236}">
                <a16:creationId xmlns:a16="http://schemas.microsoft.com/office/drawing/2014/main" id="{913A83D3-877B-B24B-99D0-FC60D5C2C747}"/>
              </a:ext>
            </a:extLst>
          </p:cNvPr>
          <p:cNvPicPr>
            <a:picLocks noChangeAspect="1"/>
          </p:cNvPicPr>
          <p:nvPr/>
        </p:nvPicPr>
        <p:blipFill>
          <a:blip r:embed="rId5"/>
          <a:stretch>
            <a:fillRect/>
          </a:stretch>
        </p:blipFill>
        <p:spPr>
          <a:xfrm>
            <a:off x="3997755" y="4597044"/>
            <a:ext cx="3694786" cy="1884714"/>
          </a:xfrm>
          <a:prstGeom prst="rect">
            <a:avLst/>
          </a:prstGeom>
        </p:spPr>
      </p:pic>
      <p:pic>
        <p:nvPicPr>
          <p:cNvPr id="47" name="Picture 46">
            <a:extLst>
              <a:ext uri="{FF2B5EF4-FFF2-40B4-BE49-F238E27FC236}">
                <a16:creationId xmlns:a16="http://schemas.microsoft.com/office/drawing/2014/main" id="{9ED03634-F21C-2245-9E40-A86C357DE982}"/>
              </a:ext>
            </a:extLst>
          </p:cNvPr>
          <p:cNvPicPr>
            <a:picLocks noChangeAspect="1"/>
          </p:cNvPicPr>
          <p:nvPr/>
        </p:nvPicPr>
        <p:blipFill>
          <a:blip r:embed="rId6"/>
          <a:stretch>
            <a:fillRect/>
          </a:stretch>
        </p:blipFill>
        <p:spPr>
          <a:xfrm>
            <a:off x="7692541" y="4819297"/>
            <a:ext cx="4018846" cy="1219201"/>
          </a:xfrm>
          <a:prstGeom prst="rect">
            <a:avLst/>
          </a:prstGeom>
        </p:spPr>
      </p:pic>
      <p:pic>
        <p:nvPicPr>
          <p:cNvPr id="49" name="Picture 48">
            <a:extLst>
              <a:ext uri="{FF2B5EF4-FFF2-40B4-BE49-F238E27FC236}">
                <a16:creationId xmlns:a16="http://schemas.microsoft.com/office/drawing/2014/main" id="{6A9F6E32-52B6-BF43-B74E-05D9F97A043A}"/>
              </a:ext>
            </a:extLst>
          </p:cNvPr>
          <p:cNvPicPr>
            <a:picLocks noChangeAspect="1"/>
          </p:cNvPicPr>
          <p:nvPr/>
        </p:nvPicPr>
        <p:blipFill>
          <a:blip r:embed="rId7"/>
          <a:stretch>
            <a:fillRect/>
          </a:stretch>
        </p:blipFill>
        <p:spPr>
          <a:xfrm>
            <a:off x="333097" y="2990074"/>
            <a:ext cx="3560841" cy="1219201"/>
          </a:xfrm>
          <a:prstGeom prst="rect">
            <a:avLst/>
          </a:prstGeom>
        </p:spPr>
      </p:pic>
      <p:pic>
        <p:nvPicPr>
          <p:cNvPr id="52" name="Picture 51">
            <a:extLst>
              <a:ext uri="{FF2B5EF4-FFF2-40B4-BE49-F238E27FC236}">
                <a16:creationId xmlns:a16="http://schemas.microsoft.com/office/drawing/2014/main" id="{7FEAE211-9167-424D-9A27-C5FFB4684194}"/>
              </a:ext>
            </a:extLst>
          </p:cNvPr>
          <p:cNvPicPr>
            <a:picLocks noChangeAspect="1"/>
          </p:cNvPicPr>
          <p:nvPr/>
        </p:nvPicPr>
        <p:blipFill>
          <a:blip r:embed="rId8"/>
          <a:stretch>
            <a:fillRect/>
          </a:stretch>
        </p:blipFill>
        <p:spPr>
          <a:xfrm>
            <a:off x="4231422" y="2847695"/>
            <a:ext cx="3279989" cy="16084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5"/>
          <p:cNvSpPr txBox="1">
            <a:spLocks noGrp="1"/>
          </p:cNvSpPr>
          <p:nvPr>
            <p:ph type="title"/>
          </p:nvPr>
        </p:nvSpPr>
        <p:spPr>
          <a:xfrm>
            <a:off x="-1" y="153000"/>
            <a:ext cx="8025415" cy="1134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C000"/>
              </a:buClr>
              <a:buSzPts val="4800"/>
              <a:buFont typeface="Calibri"/>
              <a:buNone/>
            </a:pPr>
            <a:r>
              <a:rPr lang="en-US" sz="4800" dirty="0">
                <a:solidFill>
                  <a:srgbClr val="FFC000"/>
                </a:solidFill>
              </a:rPr>
              <a:t>Interesting Discussions from Last Session</a:t>
            </a:r>
            <a:endParaRPr dirty="0"/>
          </a:p>
        </p:txBody>
      </p:sp>
      <p:sp>
        <p:nvSpPr>
          <p:cNvPr id="6" name="Google Shape;73;p4">
            <a:extLst>
              <a:ext uri="{FF2B5EF4-FFF2-40B4-BE49-F238E27FC236}">
                <a16:creationId xmlns:a16="http://schemas.microsoft.com/office/drawing/2014/main" id="{20DFB5D6-262D-4C4D-8484-8C3BF6D71E3C}"/>
              </a:ext>
            </a:extLst>
          </p:cNvPr>
          <p:cNvSpPr txBox="1">
            <a:spLocks noGrp="1"/>
          </p:cNvSpPr>
          <p:nvPr>
            <p:ph type="body" idx="1"/>
          </p:nvPr>
        </p:nvSpPr>
        <p:spPr>
          <a:xfrm>
            <a:off x="266181" y="1774286"/>
            <a:ext cx="11357619" cy="4741923"/>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dk1"/>
              </a:buClr>
              <a:buSzPts val="3080"/>
              <a:buChar char="•"/>
            </a:pPr>
            <a:r>
              <a:rPr lang="en-US" sz="3080" dirty="0"/>
              <a:t>Sample size limits of tools</a:t>
            </a:r>
          </a:p>
          <a:p>
            <a:pPr marL="800100" lvl="1">
              <a:lnSpc>
                <a:spcPct val="80000"/>
              </a:lnSpc>
              <a:spcBef>
                <a:spcPts val="0"/>
              </a:spcBef>
              <a:buSzPts val="3080"/>
            </a:pPr>
            <a:r>
              <a:rPr lang="en-US" dirty="0"/>
              <a:t>60x60mm, 70x70mm, 80x80mm?</a:t>
            </a:r>
            <a:br>
              <a:rPr lang="en-US" dirty="0"/>
            </a:br>
            <a:endParaRPr lang="en-US" dirty="0"/>
          </a:p>
          <a:p>
            <a:pPr marL="342900">
              <a:lnSpc>
                <a:spcPct val="80000"/>
              </a:lnSpc>
              <a:spcBef>
                <a:spcPts val="0"/>
              </a:spcBef>
              <a:buSzPts val="3080"/>
            </a:pPr>
            <a:r>
              <a:rPr lang="en-US" dirty="0"/>
              <a:t>Damaging the sample during deprocessing</a:t>
            </a:r>
            <a:br>
              <a:rPr lang="en-US" dirty="0"/>
            </a:br>
            <a:r>
              <a:rPr lang="en-US" dirty="0"/>
              <a:t>Potential Solutions Discussed:</a:t>
            </a:r>
          </a:p>
          <a:p>
            <a:pPr marL="800100" lvl="1">
              <a:lnSpc>
                <a:spcPct val="80000"/>
              </a:lnSpc>
              <a:spcBef>
                <a:spcPts val="0"/>
              </a:spcBef>
              <a:buSzPts val="3080"/>
            </a:pPr>
            <a:r>
              <a:rPr lang="en-US" dirty="0"/>
              <a:t>Heating sample during processing</a:t>
            </a:r>
          </a:p>
          <a:p>
            <a:pPr marL="800100" lvl="1">
              <a:lnSpc>
                <a:spcPct val="80000"/>
              </a:lnSpc>
              <a:spcBef>
                <a:spcPts val="0"/>
              </a:spcBef>
              <a:buSzPts val="3080"/>
            </a:pPr>
            <a:r>
              <a:rPr lang="en-US" dirty="0"/>
              <a:t>Surrounding sample with support material (epoxy)</a:t>
            </a:r>
            <a:br>
              <a:rPr lang="en-US" dirty="0"/>
            </a:br>
            <a:endParaRPr lang="en-US" dirty="0"/>
          </a:p>
          <a:p>
            <a:pPr marL="342900">
              <a:lnSpc>
                <a:spcPct val="80000"/>
              </a:lnSpc>
              <a:spcBef>
                <a:spcPts val="0"/>
              </a:spcBef>
              <a:buSzPts val="3080"/>
            </a:pPr>
            <a:r>
              <a:rPr lang="en-US" dirty="0"/>
              <a:t>Dynamic Lock-In Thermography (LIT)</a:t>
            </a:r>
          </a:p>
          <a:p>
            <a:pPr marL="800100" lvl="1">
              <a:lnSpc>
                <a:spcPct val="80000"/>
              </a:lnSpc>
              <a:spcBef>
                <a:spcPts val="0"/>
              </a:spcBef>
              <a:buSzPts val="3080"/>
            </a:pPr>
            <a:r>
              <a:rPr lang="en-US" dirty="0"/>
              <a:t>Some success, more case studies needed</a:t>
            </a:r>
            <a:br>
              <a:rPr lang="en-US" dirty="0"/>
            </a:br>
            <a:endParaRPr lang="en-US" dirty="0"/>
          </a:p>
          <a:p>
            <a:pPr marL="342900">
              <a:lnSpc>
                <a:spcPct val="80000"/>
              </a:lnSpc>
              <a:spcBef>
                <a:spcPts val="0"/>
              </a:spcBef>
              <a:buSzPts val="3080"/>
            </a:pPr>
            <a:r>
              <a:rPr lang="en-US" dirty="0"/>
              <a:t>Chip repackaging possible after extraction from advanced package?</a:t>
            </a:r>
          </a:p>
          <a:p>
            <a:pPr marL="342900">
              <a:lnSpc>
                <a:spcPct val="80000"/>
              </a:lnSpc>
              <a:spcBef>
                <a:spcPts val="0"/>
              </a:spcBef>
              <a:buSzPts val="3080"/>
            </a:pPr>
            <a:endParaRPr lang="en-US" dirty="0"/>
          </a:p>
          <a:p>
            <a:pPr marL="342900">
              <a:lnSpc>
                <a:spcPct val="80000"/>
              </a:lnSpc>
              <a:spcBef>
                <a:spcPts val="0"/>
              </a:spcBef>
              <a:buSzPts val="3080"/>
            </a:pPr>
            <a:endParaRPr lang="en-US" dirty="0"/>
          </a:p>
          <a:p>
            <a:pPr marL="800100" lvl="1">
              <a:lnSpc>
                <a:spcPct val="80000"/>
              </a:lnSpc>
              <a:spcBef>
                <a:spcPts val="0"/>
              </a:spcBef>
              <a:buSzPts val="3080"/>
            </a:pPr>
            <a:endParaRPr dirty="0"/>
          </a:p>
          <a:p>
            <a:pPr marL="228600" lvl="0" indent="-104140" algn="l" rtl="0">
              <a:lnSpc>
                <a:spcPct val="70000"/>
              </a:lnSpc>
              <a:spcBef>
                <a:spcPts val="1000"/>
              </a:spcBef>
              <a:spcAft>
                <a:spcPts val="0"/>
              </a:spcAft>
              <a:buClr>
                <a:schemeClr val="dk1"/>
              </a:buClr>
              <a:buSzPts val="1960"/>
              <a:buNone/>
            </a:pPr>
            <a:endParaRPr sz="1960" dirty="0"/>
          </a:p>
        </p:txBody>
      </p:sp>
    </p:spTree>
    <p:extLst>
      <p:ext uri="{BB962C8B-B14F-4D97-AF65-F5344CB8AC3E}">
        <p14:creationId xmlns:p14="http://schemas.microsoft.com/office/powerpoint/2010/main" val="1482073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DC5636-9D09-4FA7-A5DC-5EFEEF68D0C6}"/>
              </a:ext>
            </a:extLst>
          </p:cNvPr>
          <p:cNvSpPr>
            <a:spLocks noGrp="1"/>
          </p:cNvSpPr>
          <p:nvPr>
            <p:ph type="body" sz="quarter" idx="10"/>
          </p:nvPr>
        </p:nvSpPr>
        <p:spPr/>
        <p:txBody>
          <a:bodyPr/>
          <a:lstStyle/>
          <a:p>
            <a:r>
              <a:rPr lang="en-US" dirty="0"/>
              <a:t>Failure Analysis Challenges on </a:t>
            </a:r>
            <a:r>
              <a:rPr lang="en-US" dirty="0" err="1"/>
              <a:t>SiP</a:t>
            </a:r>
            <a:endParaRPr lang="en-US" dirty="0"/>
          </a:p>
        </p:txBody>
      </p:sp>
      <p:sp>
        <p:nvSpPr>
          <p:cNvPr id="3" name="Text Placeholder 2">
            <a:extLst>
              <a:ext uri="{FF2B5EF4-FFF2-40B4-BE49-F238E27FC236}">
                <a16:creationId xmlns:a16="http://schemas.microsoft.com/office/drawing/2014/main" id="{5DBDF955-99F6-4CE0-BA34-DB94B4D72AAC}"/>
              </a:ext>
            </a:extLst>
          </p:cNvPr>
          <p:cNvSpPr>
            <a:spLocks noGrp="1"/>
          </p:cNvSpPr>
          <p:nvPr>
            <p:ph type="body" sz="quarter" idx="11"/>
          </p:nvPr>
        </p:nvSpPr>
        <p:spPr>
          <a:xfrm>
            <a:off x="266700" y="3432274"/>
            <a:ext cx="11658600" cy="995326"/>
          </a:xfrm>
        </p:spPr>
        <p:txBody>
          <a:bodyPr>
            <a:normAutofit fontScale="85000" lnSpcReduction="20000"/>
          </a:bodyPr>
          <a:lstStyle/>
          <a:p>
            <a:r>
              <a:rPr lang="en-US" dirty="0"/>
              <a:t>Susan Li</a:t>
            </a:r>
          </a:p>
          <a:p>
            <a:r>
              <a:rPr lang="en-US" dirty="0"/>
              <a:t>Cypress Semiconductor Corp, An Infineon Technologies Company</a:t>
            </a:r>
          </a:p>
          <a:p>
            <a:r>
              <a:rPr lang="en-US" dirty="0"/>
              <a:t>ISTFA 2021, Oct. 31 to Nov. 4, Phoenix, Arizona</a:t>
            </a:r>
          </a:p>
          <a:p>
            <a:endParaRPr lang="en-US" dirty="0"/>
          </a:p>
        </p:txBody>
      </p:sp>
    </p:spTree>
    <p:extLst>
      <p:ext uri="{BB962C8B-B14F-4D97-AF65-F5344CB8AC3E}">
        <p14:creationId xmlns:p14="http://schemas.microsoft.com/office/powerpoint/2010/main" val="2873647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b="1" dirty="0"/>
              <a:t>AGENDA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225" y="5302916"/>
            <a:ext cx="5491549" cy="1448163"/>
          </a:xfrm>
          <a:prstGeom prst="rect">
            <a:avLst/>
          </a:prstGeom>
        </p:spPr>
      </p:pic>
    </p:spTree>
    <p:extLst>
      <p:ext uri="{BB962C8B-B14F-4D97-AF65-F5344CB8AC3E}">
        <p14:creationId xmlns:p14="http://schemas.microsoft.com/office/powerpoint/2010/main" val="1594272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2612" y="153001"/>
            <a:ext cx="10667627" cy="669960"/>
          </a:xfrm>
        </p:spPr>
        <p:txBody>
          <a:bodyPr>
            <a:normAutofit/>
          </a:bodyPr>
          <a:lstStyle/>
          <a:p>
            <a:pPr algn="ctr"/>
            <a:r>
              <a:rPr lang="en-US" sz="3000" b="1" dirty="0"/>
              <a:t>Susan Li</a:t>
            </a:r>
          </a:p>
        </p:txBody>
      </p:sp>
      <p:sp>
        <p:nvSpPr>
          <p:cNvPr id="16" name="Rectangle 15">
            <a:extLst>
              <a:ext uri="{FF2B5EF4-FFF2-40B4-BE49-F238E27FC236}">
                <a16:creationId xmlns:a16="http://schemas.microsoft.com/office/drawing/2014/main" id="{120CB7CB-AC66-41AC-9581-207FD4E5104E}"/>
              </a:ext>
            </a:extLst>
          </p:cNvPr>
          <p:cNvSpPr/>
          <p:nvPr/>
        </p:nvSpPr>
        <p:spPr>
          <a:xfrm>
            <a:off x="402335" y="1142054"/>
            <a:ext cx="7578689" cy="4929298"/>
          </a:xfrm>
          <a:prstGeom prst="rect">
            <a:avLst/>
          </a:prstGeom>
        </p:spPr>
        <p:txBody>
          <a:bodyPr wrap="square">
            <a:spAutoFit/>
          </a:bodyPr>
          <a:lstStyle/>
          <a:p>
            <a:pP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Susan is a Director of Failure Analysis Engineering at Cypress Semiconductor Corp., an Infineon Technologies Company.  She has more than 25 years experience and has expertise in failure analysis lab operations, </a:t>
            </a:r>
            <a:r>
              <a:rPr lang="en-GB" sz="2000" dirty="0">
                <a:latin typeface="Calibri" panose="020F0502020204030204" pitchFamily="34" charset="0"/>
                <a:ea typeface="Calibri" panose="020F0502020204030204" pitchFamily="34" charset="0"/>
                <a:cs typeface="Times New Roman" panose="02020603050405020304" pitchFamily="18" charset="0"/>
              </a:rPr>
              <a:t>f</a:t>
            </a:r>
            <a:r>
              <a:rPr lang="en-GB" sz="2000" dirty="0"/>
              <a:t>ailure analysis process and tools/technique development on Microprocessor, Memory, Wired/Wireless, and IoT products</a:t>
            </a:r>
          </a:p>
          <a:p>
            <a:pP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Susan earned a Master’s Degree in Materials Science and Engineering from Carnegie Mellon University, Pittsburgh, Pennsylvania, and a B.S.E.E. Degree in Electrical Engineering from Peking University, China.  She has published more than 30 papers at international conferences and is currently holding 20 US patents. </a:t>
            </a:r>
          </a:p>
          <a:p>
            <a:pP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Susan has been working with ISTFA Organizing Committees in the past 15 years and IPFA Technical Program Steering Committees in the past 10 years.  She served two terms as a board member for EDFAS. </a:t>
            </a:r>
          </a:p>
        </p:txBody>
      </p:sp>
      <p:pic>
        <p:nvPicPr>
          <p:cNvPr id="6" name="Content Placeholder 5">
            <a:extLst>
              <a:ext uri="{FF2B5EF4-FFF2-40B4-BE49-F238E27FC236}">
                <a16:creationId xmlns:a16="http://schemas.microsoft.com/office/drawing/2014/main" id="{CF5A1964-BBE1-4D1F-A8C7-C4C0CC446F77}"/>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225948" y="1396458"/>
            <a:ext cx="3143092" cy="3825537"/>
          </a:xfrm>
          <a:ln>
            <a:solidFill>
              <a:schemeClr val="accent4">
                <a:lumMod val="20000"/>
                <a:lumOff val="80000"/>
              </a:schemeClr>
            </a:solidFill>
          </a:ln>
        </p:spPr>
      </p:pic>
    </p:spTree>
    <p:extLst>
      <p:ext uri="{BB962C8B-B14F-4D97-AF65-F5344CB8AC3E}">
        <p14:creationId xmlns:p14="http://schemas.microsoft.com/office/powerpoint/2010/main" val="748254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B2E1CD-7C5D-4B3F-B328-1C6E59C9C498}"/>
              </a:ext>
            </a:extLst>
          </p:cNvPr>
          <p:cNvPicPr>
            <a:picLocks noChangeAspect="1"/>
          </p:cNvPicPr>
          <p:nvPr/>
        </p:nvPicPr>
        <p:blipFill>
          <a:blip r:embed="rId2"/>
          <a:stretch>
            <a:fillRect/>
          </a:stretch>
        </p:blipFill>
        <p:spPr>
          <a:xfrm>
            <a:off x="52383" y="223163"/>
            <a:ext cx="8542977" cy="6411673"/>
          </a:xfrm>
          <a:prstGeom prst="rect">
            <a:avLst/>
          </a:prstGeom>
        </p:spPr>
      </p:pic>
      <p:sp>
        <p:nvSpPr>
          <p:cNvPr id="9" name="TextBox 8">
            <a:extLst>
              <a:ext uri="{FF2B5EF4-FFF2-40B4-BE49-F238E27FC236}">
                <a16:creationId xmlns:a16="http://schemas.microsoft.com/office/drawing/2014/main" id="{6F129C41-2489-43D5-9CE7-C8CF580CD894}"/>
              </a:ext>
            </a:extLst>
          </p:cNvPr>
          <p:cNvSpPr txBox="1"/>
          <p:nvPr/>
        </p:nvSpPr>
        <p:spPr>
          <a:xfrm>
            <a:off x="8719706" y="2312791"/>
            <a:ext cx="3360600" cy="1969770"/>
          </a:xfrm>
          <a:prstGeom prst="rect">
            <a:avLst/>
          </a:prstGeom>
          <a:noFill/>
          <a:ln>
            <a:solidFill>
              <a:srgbClr val="7030A0"/>
            </a:solidFill>
          </a:ln>
        </p:spPr>
        <p:txBody>
          <a:bodyPr wrap="none" rtlCol="0">
            <a:spAutoFit/>
          </a:bodyPr>
          <a:lstStyle/>
          <a:p>
            <a:pPr algn="ctr"/>
            <a:r>
              <a:rPr lang="en-US" sz="2400" b="1" dirty="0" err="1"/>
              <a:t>SiP</a:t>
            </a:r>
            <a:r>
              <a:rPr lang="en-US" sz="2400" b="1" dirty="0"/>
              <a:t> vs. SoC</a:t>
            </a:r>
          </a:p>
          <a:p>
            <a:endParaRPr lang="en-US" sz="2000" dirty="0"/>
          </a:p>
          <a:p>
            <a:pPr marL="342900" indent="-342900">
              <a:buFont typeface="Wingdings" panose="05000000000000000000" pitchFamily="2" charset="2"/>
              <a:buChar char="ü"/>
            </a:pPr>
            <a:r>
              <a:rPr lang="en-US" sz="2000" dirty="0"/>
              <a:t>Functional Diversification</a:t>
            </a:r>
          </a:p>
          <a:p>
            <a:pPr marL="342900" indent="-342900">
              <a:buFont typeface="Wingdings" panose="05000000000000000000" pitchFamily="2" charset="2"/>
              <a:buChar char="ü"/>
            </a:pPr>
            <a:r>
              <a:rPr lang="en-US" sz="2000" dirty="0"/>
              <a:t>Reduced development cost</a:t>
            </a:r>
          </a:p>
          <a:p>
            <a:pPr marL="342900" indent="-342900">
              <a:buFont typeface="Wingdings" panose="05000000000000000000" pitchFamily="2" charset="2"/>
              <a:buChar char="ü"/>
            </a:pPr>
            <a:r>
              <a:rPr lang="en-US" sz="2000" dirty="0"/>
              <a:t>Shorted time-to-market</a:t>
            </a:r>
          </a:p>
          <a:p>
            <a:endParaRPr lang="en-US" dirty="0"/>
          </a:p>
        </p:txBody>
      </p:sp>
    </p:spTree>
    <p:extLst>
      <p:ext uri="{BB962C8B-B14F-4D97-AF65-F5344CB8AC3E}">
        <p14:creationId xmlns:p14="http://schemas.microsoft.com/office/powerpoint/2010/main" val="1852620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5B9A0B-8AED-4E50-AEEC-C27497E32C62}"/>
              </a:ext>
            </a:extLst>
          </p:cNvPr>
          <p:cNvPicPr>
            <a:picLocks noChangeAspect="1"/>
          </p:cNvPicPr>
          <p:nvPr/>
        </p:nvPicPr>
        <p:blipFill>
          <a:blip r:embed="rId2"/>
          <a:stretch>
            <a:fillRect/>
          </a:stretch>
        </p:blipFill>
        <p:spPr>
          <a:xfrm>
            <a:off x="209863" y="229253"/>
            <a:ext cx="8619177" cy="6399493"/>
          </a:xfrm>
          <a:prstGeom prst="rect">
            <a:avLst/>
          </a:prstGeom>
        </p:spPr>
      </p:pic>
      <p:sp>
        <p:nvSpPr>
          <p:cNvPr id="5" name="TextBox 4">
            <a:extLst>
              <a:ext uri="{FF2B5EF4-FFF2-40B4-BE49-F238E27FC236}">
                <a16:creationId xmlns:a16="http://schemas.microsoft.com/office/drawing/2014/main" id="{F848B489-27F0-4ED5-96B3-E5FAC5F309A0}"/>
              </a:ext>
            </a:extLst>
          </p:cNvPr>
          <p:cNvSpPr txBox="1"/>
          <p:nvPr/>
        </p:nvSpPr>
        <p:spPr>
          <a:xfrm>
            <a:off x="8922840" y="1923099"/>
            <a:ext cx="3150737" cy="2646878"/>
          </a:xfrm>
          <a:prstGeom prst="rect">
            <a:avLst/>
          </a:prstGeom>
          <a:noFill/>
          <a:ln>
            <a:solidFill>
              <a:srgbClr val="7030A0"/>
            </a:solidFill>
          </a:ln>
        </p:spPr>
        <p:txBody>
          <a:bodyPr wrap="square" rtlCol="0">
            <a:spAutoFit/>
          </a:bodyPr>
          <a:lstStyle/>
          <a:p>
            <a:pPr algn="ctr"/>
            <a:r>
              <a:rPr lang="en-US" sz="2400" b="1" dirty="0"/>
              <a:t>Increasing Interconnect Density:</a:t>
            </a:r>
          </a:p>
          <a:p>
            <a:endParaRPr lang="en-US" sz="2000" dirty="0"/>
          </a:p>
          <a:p>
            <a:pPr marL="342900" indent="-342900">
              <a:buFont typeface="Wingdings" panose="05000000000000000000" pitchFamily="2" charset="2"/>
              <a:buChar char="ü"/>
            </a:pPr>
            <a:r>
              <a:rPr lang="en-US" sz="2000" dirty="0"/>
              <a:t>&gt; 5x from QFN to WLP</a:t>
            </a:r>
          </a:p>
          <a:p>
            <a:pPr marL="342900" indent="-342900">
              <a:buFont typeface="Wingdings" panose="05000000000000000000" pitchFamily="2" charset="2"/>
              <a:buChar char="ü"/>
            </a:pPr>
            <a:endParaRPr lang="en-US" sz="2000" dirty="0"/>
          </a:p>
          <a:p>
            <a:pPr marL="342900" indent="-342900">
              <a:buFont typeface="Wingdings" panose="05000000000000000000" pitchFamily="2" charset="2"/>
              <a:buChar char="ü"/>
            </a:pPr>
            <a:r>
              <a:rPr lang="en-US" sz="2000" dirty="0"/>
              <a:t>multiple times  increase for 3D stacked packages</a:t>
            </a:r>
          </a:p>
          <a:p>
            <a:endParaRPr lang="en-US" dirty="0"/>
          </a:p>
        </p:txBody>
      </p:sp>
    </p:spTree>
    <p:extLst>
      <p:ext uri="{BB962C8B-B14F-4D97-AF65-F5344CB8AC3E}">
        <p14:creationId xmlns:p14="http://schemas.microsoft.com/office/powerpoint/2010/main" val="324158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26956-D785-4047-9D46-55524EB58E5D}"/>
              </a:ext>
            </a:extLst>
          </p:cNvPr>
          <p:cNvPicPr>
            <a:picLocks noChangeAspect="1"/>
          </p:cNvPicPr>
          <p:nvPr/>
        </p:nvPicPr>
        <p:blipFill>
          <a:blip r:embed="rId2"/>
          <a:stretch>
            <a:fillRect/>
          </a:stretch>
        </p:blipFill>
        <p:spPr>
          <a:xfrm>
            <a:off x="139995" y="205609"/>
            <a:ext cx="8580827" cy="6446782"/>
          </a:xfrm>
          <a:prstGeom prst="rect">
            <a:avLst/>
          </a:prstGeom>
        </p:spPr>
      </p:pic>
      <p:sp>
        <p:nvSpPr>
          <p:cNvPr id="4" name="TextBox 3">
            <a:extLst>
              <a:ext uri="{FF2B5EF4-FFF2-40B4-BE49-F238E27FC236}">
                <a16:creationId xmlns:a16="http://schemas.microsoft.com/office/drawing/2014/main" id="{B9BBD4D5-1DB2-41C9-BB17-E7E36455B852}"/>
              </a:ext>
            </a:extLst>
          </p:cNvPr>
          <p:cNvSpPr txBox="1"/>
          <p:nvPr/>
        </p:nvSpPr>
        <p:spPr>
          <a:xfrm>
            <a:off x="8761273" y="2045136"/>
            <a:ext cx="3290732" cy="2954655"/>
          </a:xfrm>
          <a:prstGeom prst="rect">
            <a:avLst/>
          </a:prstGeom>
          <a:noFill/>
          <a:ln>
            <a:solidFill>
              <a:srgbClr val="7030A0"/>
            </a:solidFill>
          </a:ln>
        </p:spPr>
        <p:txBody>
          <a:bodyPr wrap="square" rtlCol="0">
            <a:spAutoFit/>
          </a:bodyPr>
          <a:lstStyle/>
          <a:p>
            <a:pPr algn="ctr"/>
            <a:r>
              <a:rPr lang="en-US" sz="2400" b="1" dirty="0"/>
              <a:t>Front-end &amp; Back-end Merge</a:t>
            </a:r>
          </a:p>
          <a:p>
            <a:endParaRPr lang="en-US" sz="2000" dirty="0"/>
          </a:p>
          <a:p>
            <a:pPr marL="342900" indent="-342900">
              <a:buFont typeface="Wingdings" panose="05000000000000000000" pitchFamily="2" charset="2"/>
              <a:buChar char="ü"/>
            </a:pPr>
            <a:r>
              <a:rPr lang="en-US" sz="2000" dirty="0"/>
              <a:t>Thru-Si-Via</a:t>
            </a:r>
          </a:p>
          <a:p>
            <a:pPr marL="342900" indent="-342900">
              <a:buFont typeface="Wingdings" panose="05000000000000000000" pitchFamily="2" charset="2"/>
              <a:buChar char="ü"/>
            </a:pPr>
            <a:endParaRPr lang="en-US" sz="2000" dirty="0"/>
          </a:p>
          <a:p>
            <a:pPr marL="342900" indent="-342900">
              <a:buFont typeface="Wingdings" panose="05000000000000000000" pitchFamily="2" charset="2"/>
              <a:buChar char="ü"/>
            </a:pPr>
            <a:r>
              <a:rPr lang="en-US" sz="2000" dirty="0" err="1"/>
              <a:t>eWLB</a:t>
            </a:r>
            <a:r>
              <a:rPr lang="en-US" sz="2000" dirty="0"/>
              <a:t> and WLP</a:t>
            </a:r>
          </a:p>
          <a:p>
            <a:r>
              <a:rPr lang="en-US" sz="2000" dirty="0"/>
              <a:t>(embedded Wafer Level BGA</a:t>
            </a:r>
          </a:p>
          <a:p>
            <a:r>
              <a:rPr lang="en-US" sz="2000" dirty="0"/>
              <a:t>and Wafer Level Package)</a:t>
            </a:r>
          </a:p>
          <a:p>
            <a:endParaRPr lang="en-US" dirty="0"/>
          </a:p>
        </p:txBody>
      </p:sp>
    </p:spTree>
    <p:extLst>
      <p:ext uri="{BB962C8B-B14F-4D97-AF65-F5344CB8AC3E}">
        <p14:creationId xmlns:p14="http://schemas.microsoft.com/office/powerpoint/2010/main" val="2834213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C3399-BC5A-4B9F-9FA7-A76318CBBF4D}"/>
              </a:ext>
            </a:extLst>
          </p:cNvPr>
          <p:cNvPicPr>
            <a:picLocks noChangeAspect="1"/>
          </p:cNvPicPr>
          <p:nvPr/>
        </p:nvPicPr>
        <p:blipFill>
          <a:blip r:embed="rId2"/>
          <a:stretch>
            <a:fillRect/>
          </a:stretch>
        </p:blipFill>
        <p:spPr>
          <a:xfrm>
            <a:off x="127317" y="44514"/>
            <a:ext cx="8927899" cy="6661086"/>
          </a:xfrm>
          <a:prstGeom prst="rect">
            <a:avLst/>
          </a:prstGeom>
        </p:spPr>
      </p:pic>
      <p:sp>
        <p:nvSpPr>
          <p:cNvPr id="4" name="TextBox 3">
            <a:extLst>
              <a:ext uri="{FF2B5EF4-FFF2-40B4-BE49-F238E27FC236}">
                <a16:creationId xmlns:a16="http://schemas.microsoft.com/office/drawing/2014/main" id="{A3506181-5D91-4509-97B1-38F277350CC8}"/>
              </a:ext>
            </a:extLst>
          </p:cNvPr>
          <p:cNvSpPr txBox="1"/>
          <p:nvPr/>
        </p:nvSpPr>
        <p:spPr>
          <a:xfrm>
            <a:off x="9165586" y="1222059"/>
            <a:ext cx="2899097" cy="5139869"/>
          </a:xfrm>
          <a:prstGeom prst="rect">
            <a:avLst/>
          </a:prstGeom>
          <a:noFill/>
          <a:ln>
            <a:solidFill>
              <a:srgbClr val="7030A0"/>
            </a:solidFill>
          </a:ln>
        </p:spPr>
        <p:txBody>
          <a:bodyPr wrap="square" rtlCol="0">
            <a:spAutoFit/>
          </a:bodyPr>
          <a:lstStyle/>
          <a:p>
            <a:pPr algn="ctr"/>
            <a:r>
              <a:rPr lang="en-US" sz="2400" b="1" dirty="0"/>
              <a:t>Challenges:</a:t>
            </a:r>
          </a:p>
          <a:p>
            <a:endParaRPr lang="en-US" sz="2000" dirty="0"/>
          </a:p>
          <a:p>
            <a:pPr marL="342900" indent="-342900">
              <a:buFont typeface="Wingdings" panose="05000000000000000000" pitchFamily="2" charset="2"/>
              <a:buChar char="ü"/>
            </a:pPr>
            <a:r>
              <a:rPr lang="en-US" sz="2000" dirty="0"/>
              <a:t>Process/Equipment</a:t>
            </a:r>
          </a:p>
          <a:p>
            <a:pPr marL="342900" indent="-342900">
              <a:buFont typeface="Wingdings" panose="05000000000000000000" pitchFamily="2" charset="2"/>
              <a:buChar char="ü"/>
            </a:pPr>
            <a:r>
              <a:rPr lang="en-US" sz="2000" dirty="0"/>
              <a:t>Materials/Substrates</a:t>
            </a:r>
          </a:p>
          <a:p>
            <a:pPr marL="342900" indent="-342900">
              <a:buFont typeface="Wingdings" panose="05000000000000000000" pitchFamily="2" charset="2"/>
              <a:buChar char="ü"/>
            </a:pPr>
            <a:r>
              <a:rPr lang="en-US" sz="2000" dirty="0"/>
              <a:t>Physicals of Packages</a:t>
            </a:r>
          </a:p>
          <a:p>
            <a:pPr marL="342900" indent="-342900">
              <a:buFont typeface="Wingdings" panose="05000000000000000000" pitchFamily="2" charset="2"/>
              <a:buChar char="ü"/>
            </a:pPr>
            <a:r>
              <a:rPr lang="en-US" sz="2000" dirty="0"/>
              <a:t>Methods/Cross-cut Needs</a:t>
            </a:r>
          </a:p>
          <a:p>
            <a:endParaRPr lang="en-US" sz="2000" dirty="0"/>
          </a:p>
          <a:p>
            <a:pPr marL="342900" indent="-342900">
              <a:buFont typeface="Wingdings" panose="05000000000000000000" pitchFamily="2" charset="2"/>
              <a:buChar char="ü"/>
            </a:pPr>
            <a:r>
              <a:rPr lang="en-US" sz="2000" b="1" dirty="0"/>
              <a:t>Failure analysis</a:t>
            </a:r>
          </a:p>
          <a:p>
            <a:pPr marL="800100" lvl="1" indent="-342900">
              <a:buFont typeface="Wingdings" panose="05000000000000000000" pitchFamily="2" charset="2"/>
              <a:buChar char="Ø"/>
            </a:pPr>
            <a:r>
              <a:rPr lang="en-US" dirty="0"/>
              <a:t>Testability</a:t>
            </a:r>
          </a:p>
          <a:p>
            <a:pPr marL="800100" lvl="1" indent="-342900">
              <a:buFont typeface="Wingdings" panose="05000000000000000000" pitchFamily="2" charset="2"/>
              <a:buChar char="Ø"/>
            </a:pPr>
            <a:r>
              <a:rPr lang="en-US" dirty="0"/>
              <a:t>Accessibility</a:t>
            </a:r>
          </a:p>
          <a:p>
            <a:pPr marL="800100" lvl="1" indent="-342900">
              <a:buFont typeface="Wingdings" panose="05000000000000000000" pitchFamily="2" charset="2"/>
              <a:buChar char="Ø"/>
            </a:pPr>
            <a:r>
              <a:rPr lang="en-US" dirty="0"/>
              <a:t>Tools/Techniques</a:t>
            </a:r>
          </a:p>
          <a:p>
            <a:pPr marL="800100" lvl="1" indent="-342900">
              <a:buFont typeface="Arial" panose="020B0604020202020204" pitchFamily="34" charset="0"/>
              <a:buChar char="•"/>
            </a:pPr>
            <a:r>
              <a:rPr lang="en-US" dirty="0"/>
              <a:t>Fault Isolation</a:t>
            </a:r>
          </a:p>
          <a:p>
            <a:pPr marL="800100" lvl="1" indent="-342900">
              <a:buFont typeface="Arial" panose="020B0604020202020204" pitchFamily="34" charset="0"/>
              <a:buChar char="•"/>
            </a:pPr>
            <a:r>
              <a:rPr lang="en-US" dirty="0"/>
              <a:t>Inspection</a:t>
            </a:r>
          </a:p>
          <a:p>
            <a:pPr marL="800100" lvl="1" indent="-342900">
              <a:buFont typeface="Arial" panose="020B0604020202020204" pitchFamily="34" charset="0"/>
              <a:buChar char="•"/>
            </a:pPr>
            <a:r>
              <a:rPr lang="en-US" dirty="0"/>
              <a:t>Non-destructive</a:t>
            </a:r>
          </a:p>
          <a:p>
            <a:pPr marL="800100" lvl="1" indent="-342900">
              <a:buFont typeface="Arial" panose="020B0604020202020204" pitchFamily="34" charset="0"/>
              <a:buChar char="•"/>
            </a:pPr>
            <a:r>
              <a:rPr lang="en-US" dirty="0"/>
              <a:t>Destructive</a:t>
            </a:r>
          </a:p>
          <a:p>
            <a:endParaRPr lang="en-US" dirty="0"/>
          </a:p>
        </p:txBody>
      </p:sp>
    </p:spTree>
    <p:extLst>
      <p:ext uri="{BB962C8B-B14F-4D97-AF65-F5344CB8AC3E}">
        <p14:creationId xmlns:p14="http://schemas.microsoft.com/office/powerpoint/2010/main" val="2535308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6D360-0872-4155-AD22-6ED01056D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80" y="1809456"/>
            <a:ext cx="6395177" cy="3596249"/>
          </a:xfrm>
          <a:prstGeom prst="rect">
            <a:avLst/>
          </a:prstGeom>
          <a:ln>
            <a:solidFill>
              <a:srgbClr val="7B7B7B"/>
            </a:solidFill>
          </a:ln>
        </p:spPr>
      </p:pic>
      <p:pic>
        <p:nvPicPr>
          <p:cNvPr id="6" name="Picture 5">
            <a:extLst>
              <a:ext uri="{FF2B5EF4-FFF2-40B4-BE49-F238E27FC236}">
                <a16:creationId xmlns:a16="http://schemas.microsoft.com/office/drawing/2014/main" id="{CBCFADE6-EDBC-493F-BA88-0E6697A168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2749" y="1809456"/>
            <a:ext cx="5041471" cy="3596249"/>
          </a:xfrm>
          <a:prstGeom prst="rect">
            <a:avLst/>
          </a:prstGeom>
          <a:ln>
            <a:solidFill>
              <a:srgbClr val="7B7B7B"/>
            </a:solidFill>
          </a:ln>
        </p:spPr>
      </p:pic>
      <p:sp>
        <p:nvSpPr>
          <p:cNvPr id="7" name="Freeform: Shape 6">
            <a:extLst>
              <a:ext uri="{FF2B5EF4-FFF2-40B4-BE49-F238E27FC236}">
                <a16:creationId xmlns:a16="http://schemas.microsoft.com/office/drawing/2014/main" id="{28442C36-C17F-475A-B16E-61E0327AEB0A}"/>
              </a:ext>
            </a:extLst>
          </p:cNvPr>
          <p:cNvSpPr/>
          <p:nvPr/>
        </p:nvSpPr>
        <p:spPr>
          <a:xfrm>
            <a:off x="2053301" y="2253812"/>
            <a:ext cx="2532767" cy="995825"/>
          </a:xfrm>
          <a:custGeom>
            <a:avLst/>
            <a:gdLst>
              <a:gd name="connsiteX0" fmla="*/ 582 w 2532767"/>
              <a:gd name="connsiteY0" fmla="*/ 489388 h 995825"/>
              <a:gd name="connsiteX1" fmla="*/ 84988 w 2532767"/>
              <a:gd name="connsiteY1" fmla="*/ 461253 h 995825"/>
              <a:gd name="connsiteX2" fmla="*/ 141259 w 2532767"/>
              <a:gd name="connsiteY2" fmla="*/ 447185 h 995825"/>
              <a:gd name="connsiteX3" fmla="*/ 253801 w 2532767"/>
              <a:gd name="connsiteY3" fmla="*/ 362779 h 995825"/>
              <a:gd name="connsiteX4" fmla="*/ 281936 w 2532767"/>
              <a:gd name="connsiteY4" fmla="*/ 334643 h 995825"/>
              <a:gd name="connsiteX5" fmla="*/ 338207 w 2532767"/>
              <a:gd name="connsiteY5" fmla="*/ 320576 h 995825"/>
              <a:gd name="connsiteX6" fmla="*/ 535154 w 2532767"/>
              <a:gd name="connsiteY6" fmla="*/ 306508 h 995825"/>
              <a:gd name="connsiteX7" fmla="*/ 647696 w 2532767"/>
              <a:gd name="connsiteY7" fmla="*/ 278373 h 995825"/>
              <a:gd name="connsiteX8" fmla="*/ 732102 w 2532767"/>
              <a:gd name="connsiteY8" fmla="*/ 250237 h 995825"/>
              <a:gd name="connsiteX9" fmla="*/ 788373 w 2532767"/>
              <a:gd name="connsiteY9" fmla="*/ 236170 h 995825"/>
              <a:gd name="connsiteX10" fmla="*/ 844644 w 2532767"/>
              <a:gd name="connsiteY10" fmla="*/ 165831 h 995825"/>
              <a:gd name="connsiteX11" fmla="*/ 1111930 w 2532767"/>
              <a:gd name="connsiteY11" fmla="*/ 123628 h 995825"/>
              <a:gd name="connsiteX12" fmla="*/ 1280742 w 2532767"/>
              <a:gd name="connsiteY12" fmla="*/ 81425 h 995825"/>
              <a:gd name="connsiteX13" fmla="*/ 1365148 w 2532767"/>
              <a:gd name="connsiteY13" fmla="*/ 53290 h 995825"/>
              <a:gd name="connsiteX14" fmla="*/ 1562096 w 2532767"/>
              <a:gd name="connsiteY14" fmla="*/ 25154 h 995825"/>
              <a:gd name="connsiteX15" fmla="*/ 1773111 w 2532767"/>
              <a:gd name="connsiteY15" fmla="*/ 25154 h 995825"/>
              <a:gd name="connsiteX16" fmla="*/ 1787179 w 2532767"/>
              <a:gd name="connsiteY16" fmla="*/ 81425 h 995825"/>
              <a:gd name="connsiteX17" fmla="*/ 1801247 w 2532767"/>
              <a:gd name="connsiteY17" fmla="*/ 123628 h 995825"/>
              <a:gd name="connsiteX18" fmla="*/ 1843450 w 2532767"/>
              <a:gd name="connsiteY18" fmla="*/ 151763 h 995825"/>
              <a:gd name="connsiteX19" fmla="*/ 1927856 w 2532767"/>
              <a:gd name="connsiteY19" fmla="*/ 193966 h 995825"/>
              <a:gd name="connsiteX20" fmla="*/ 1955991 w 2532767"/>
              <a:gd name="connsiteY20" fmla="*/ 222102 h 995825"/>
              <a:gd name="connsiteX21" fmla="*/ 2012262 w 2532767"/>
              <a:gd name="connsiteY21" fmla="*/ 236170 h 995825"/>
              <a:gd name="connsiteX22" fmla="*/ 2378022 w 2532767"/>
              <a:gd name="connsiteY22" fmla="*/ 222102 h 995825"/>
              <a:gd name="connsiteX23" fmla="*/ 2518699 w 2532767"/>
              <a:gd name="connsiteY23" fmla="*/ 278373 h 995825"/>
              <a:gd name="connsiteX24" fmla="*/ 2532767 w 2532767"/>
              <a:gd name="connsiteY24" fmla="*/ 320576 h 995825"/>
              <a:gd name="connsiteX25" fmla="*/ 2518699 w 2532767"/>
              <a:gd name="connsiteY25" fmla="*/ 419050 h 995825"/>
              <a:gd name="connsiteX26" fmla="*/ 2406157 w 2532767"/>
              <a:gd name="connsiteY26" fmla="*/ 447185 h 995825"/>
              <a:gd name="connsiteX27" fmla="*/ 2321751 w 2532767"/>
              <a:gd name="connsiteY27" fmla="*/ 475320 h 995825"/>
              <a:gd name="connsiteX28" fmla="*/ 2265481 w 2532767"/>
              <a:gd name="connsiteY28" fmla="*/ 545659 h 995825"/>
              <a:gd name="connsiteX29" fmla="*/ 2223277 w 2532767"/>
              <a:gd name="connsiteY29" fmla="*/ 573794 h 995825"/>
              <a:gd name="connsiteX30" fmla="*/ 2152939 w 2532767"/>
              <a:gd name="connsiteY30" fmla="*/ 587862 h 995825"/>
              <a:gd name="connsiteX31" fmla="*/ 2110736 w 2532767"/>
              <a:gd name="connsiteY31" fmla="*/ 601930 h 995825"/>
              <a:gd name="connsiteX32" fmla="*/ 2054465 w 2532767"/>
              <a:gd name="connsiteY32" fmla="*/ 615997 h 995825"/>
              <a:gd name="connsiteX33" fmla="*/ 2012262 w 2532767"/>
              <a:gd name="connsiteY33" fmla="*/ 630065 h 995825"/>
              <a:gd name="connsiteX34" fmla="*/ 1941924 w 2532767"/>
              <a:gd name="connsiteY34" fmla="*/ 644133 h 995825"/>
              <a:gd name="connsiteX35" fmla="*/ 1913788 w 2532767"/>
              <a:gd name="connsiteY35" fmla="*/ 672268 h 995825"/>
              <a:gd name="connsiteX36" fmla="*/ 1871585 w 2532767"/>
              <a:gd name="connsiteY36" fmla="*/ 686336 h 995825"/>
              <a:gd name="connsiteX37" fmla="*/ 1857517 w 2532767"/>
              <a:gd name="connsiteY37" fmla="*/ 728539 h 995825"/>
              <a:gd name="connsiteX38" fmla="*/ 1815314 w 2532767"/>
              <a:gd name="connsiteY38" fmla="*/ 770742 h 995825"/>
              <a:gd name="connsiteX39" fmla="*/ 1716841 w 2532767"/>
              <a:gd name="connsiteY39" fmla="*/ 812945 h 995825"/>
              <a:gd name="connsiteX40" fmla="*/ 1449554 w 2532767"/>
              <a:gd name="connsiteY40" fmla="*/ 841080 h 995825"/>
              <a:gd name="connsiteX41" fmla="*/ 1407351 w 2532767"/>
              <a:gd name="connsiteY41" fmla="*/ 855148 h 995825"/>
              <a:gd name="connsiteX42" fmla="*/ 1365148 w 2532767"/>
              <a:gd name="connsiteY42" fmla="*/ 883283 h 995825"/>
              <a:gd name="connsiteX43" fmla="*/ 1224471 w 2532767"/>
              <a:gd name="connsiteY43" fmla="*/ 897351 h 995825"/>
              <a:gd name="connsiteX44" fmla="*/ 1182268 w 2532767"/>
              <a:gd name="connsiteY44" fmla="*/ 911419 h 995825"/>
              <a:gd name="connsiteX45" fmla="*/ 1168201 w 2532767"/>
              <a:gd name="connsiteY45" fmla="*/ 953622 h 995825"/>
              <a:gd name="connsiteX46" fmla="*/ 1041591 w 2532767"/>
              <a:gd name="connsiteY46" fmla="*/ 967690 h 995825"/>
              <a:gd name="connsiteX47" fmla="*/ 985321 w 2532767"/>
              <a:gd name="connsiteY47" fmla="*/ 981757 h 995825"/>
              <a:gd name="connsiteX48" fmla="*/ 943117 w 2532767"/>
              <a:gd name="connsiteY48" fmla="*/ 995825 h 995825"/>
              <a:gd name="connsiteX49" fmla="*/ 563290 w 2532767"/>
              <a:gd name="connsiteY49" fmla="*/ 981757 h 995825"/>
              <a:gd name="connsiteX50" fmla="*/ 535154 w 2532767"/>
              <a:gd name="connsiteY50" fmla="*/ 953622 h 995825"/>
              <a:gd name="connsiteX51" fmla="*/ 521087 w 2532767"/>
              <a:gd name="connsiteY51" fmla="*/ 897351 h 995825"/>
              <a:gd name="connsiteX52" fmla="*/ 478884 w 2532767"/>
              <a:gd name="connsiteY52" fmla="*/ 883283 h 995825"/>
              <a:gd name="connsiteX53" fmla="*/ 436681 w 2532767"/>
              <a:gd name="connsiteY53" fmla="*/ 855148 h 995825"/>
              <a:gd name="connsiteX54" fmla="*/ 408545 w 2532767"/>
              <a:gd name="connsiteY54" fmla="*/ 812945 h 995825"/>
              <a:gd name="connsiteX55" fmla="*/ 253801 w 2532767"/>
              <a:gd name="connsiteY55" fmla="*/ 770742 h 995825"/>
              <a:gd name="connsiteX56" fmla="*/ 225665 w 2532767"/>
              <a:gd name="connsiteY56" fmla="*/ 742606 h 995825"/>
              <a:gd name="connsiteX57" fmla="*/ 211597 w 2532767"/>
              <a:gd name="connsiteY57" fmla="*/ 700403 h 995825"/>
              <a:gd name="connsiteX58" fmla="*/ 127191 w 2532767"/>
              <a:gd name="connsiteY58" fmla="*/ 672268 h 995825"/>
              <a:gd name="connsiteX59" fmla="*/ 56853 w 2532767"/>
              <a:gd name="connsiteY59" fmla="*/ 587862 h 995825"/>
              <a:gd name="connsiteX60" fmla="*/ 582 w 2532767"/>
              <a:gd name="connsiteY60" fmla="*/ 489388 h 99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532767" h="995825">
                <a:moveTo>
                  <a:pt x="582" y="489388"/>
                </a:moveTo>
                <a:cubicBezTo>
                  <a:pt x="5271" y="468286"/>
                  <a:pt x="56582" y="469775"/>
                  <a:pt x="84988" y="461253"/>
                </a:cubicBezTo>
                <a:cubicBezTo>
                  <a:pt x="103507" y="455697"/>
                  <a:pt x="125172" y="457910"/>
                  <a:pt x="141259" y="447185"/>
                </a:cubicBezTo>
                <a:cubicBezTo>
                  <a:pt x="302900" y="339423"/>
                  <a:pt x="143997" y="399378"/>
                  <a:pt x="253801" y="362779"/>
                </a:cubicBezTo>
                <a:cubicBezTo>
                  <a:pt x="263179" y="353400"/>
                  <a:pt x="270073" y="340574"/>
                  <a:pt x="281936" y="334643"/>
                </a:cubicBezTo>
                <a:cubicBezTo>
                  <a:pt x="299229" y="325996"/>
                  <a:pt x="318991" y="322711"/>
                  <a:pt x="338207" y="320576"/>
                </a:cubicBezTo>
                <a:cubicBezTo>
                  <a:pt x="403621" y="313308"/>
                  <a:pt x="469505" y="311197"/>
                  <a:pt x="535154" y="306508"/>
                </a:cubicBezTo>
                <a:cubicBezTo>
                  <a:pt x="663208" y="263822"/>
                  <a:pt x="460962" y="329300"/>
                  <a:pt x="647696" y="278373"/>
                </a:cubicBezTo>
                <a:cubicBezTo>
                  <a:pt x="676308" y="270570"/>
                  <a:pt x="703330" y="257430"/>
                  <a:pt x="732102" y="250237"/>
                </a:cubicBezTo>
                <a:lnTo>
                  <a:pt x="788373" y="236170"/>
                </a:lnTo>
                <a:cubicBezTo>
                  <a:pt x="798314" y="221258"/>
                  <a:pt x="824596" y="175855"/>
                  <a:pt x="844644" y="165831"/>
                </a:cubicBezTo>
                <a:cubicBezTo>
                  <a:pt x="930953" y="122677"/>
                  <a:pt x="1015134" y="131074"/>
                  <a:pt x="1111930" y="123628"/>
                </a:cubicBezTo>
                <a:cubicBezTo>
                  <a:pt x="1341573" y="47081"/>
                  <a:pt x="1053423" y="138255"/>
                  <a:pt x="1280742" y="81425"/>
                </a:cubicBezTo>
                <a:cubicBezTo>
                  <a:pt x="1309514" y="74232"/>
                  <a:pt x="1336067" y="59106"/>
                  <a:pt x="1365148" y="53290"/>
                </a:cubicBezTo>
                <a:cubicBezTo>
                  <a:pt x="1477125" y="30894"/>
                  <a:pt x="1411723" y="41863"/>
                  <a:pt x="1562096" y="25154"/>
                </a:cubicBezTo>
                <a:cubicBezTo>
                  <a:pt x="1637635" y="-26"/>
                  <a:pt x="1666563" y="-15826"/>
                  <a:pt x="1773111" y="25154"/>
                </a:cubicBezTo>
                <a:cubicBezTo>
                  <a:pt x="1791157" y="32095"/>
                  <a:pt x="1781867" y="62835"/>
                  <a:pt x="1787179" y="81425"/>
                </a:cubicBezTo>
                <a:cubicBezTo>
                  <a:pt x="1791253" y="95683"/>
                  <a:pt x="1791984" y="112049"/>
                  <a:pt x="1801247" y="123628"/>
                </a:cubicBezTo>
                <a:cubicBezTo>
                  <a:pt x="1811809" y="136830"/>
                  <a:pt x="1830248" y="141201"/>
                  <a:pt x="1843450" y="151763"/>
                </a:cubicBezTo>
                <a:cubicBezTo>
                  <a:pt x="1900460" y="197371"/>
                  <a:pt x="1836555" y="171142"/>
                  <a:pt x="1927856" y="193966"/>
                </a:cubicBezTo>
                <a:cubicBezTo>
                  <a:pt x="1937234" y="203345"/>
                  <a:pt x="1944128" y="216170"/>
                  <a:pt x="1955991" y="222102"/>
                </a:cubicBezTo>
                <a:cubicBezTo>
                  <a:pt x="1973284" y="230749"/>
                  <a:pt x="1992928" y="236170"/>
                  <a:pt x="2012262" y="236170"/>
                </a:cubicBezTo>
                <a:cubicBezTo>
                  <a:pt x="2134272" y="236170"/>
                  <a:pt x="2256102" y="226791"/>
                  <a:pt x="2378022" y="222102"/>
                </a:cubicBezTo>
                <a:cubicBezTo>
                  <a:pt x="2478060" y="234607"/>
                  <a:pt x="2482688" y="206350"/>
                  <a:pt x="2518699" y="278373"/>
                </a:cubicBezTo>
                <a:cubicBezTo>
                  <a:pt x="2525331" y="291636"/>
                  <a:pt x="2528078" y="306508"/>
                  <a:pt x="2532767" y="320576"/>
                </a:cubicBezTo>
                <a:cubicBezTo>
                  <a:pt x="2528078" y="353401"/>
                  <a:pt x="2542145" y="395604"/>
                  <a:pt x="2518699" y="419050"/>
                </a:cubicBezTo>
                <a:cubicBezTo>
                  <a:pt x="2491356" y="446393"/>
                  <a:pt x="2442841" y="434957"/>
                  <a:pt x="2406157" y="447185"/>
                </a:cubicBezTo>
                <a:lnTo>
                  <a:pt x="2321751" y="475320"/>
                </a:lnTo>
                <a:cubicBezTo>
                  <a:pt x="2300863" y="506653"/>
                  <a:pt x="2294115" y="522752"/>
                  <a:pt x="2265481" y="545659"/>
                </a:cubicBezTo>
                <a:cubicBezTo>
                  <a:pt x="2252278" y="556221"/>
                  <a:pt x="2239108" y="567857"/>
                  <a:pt x="2223277" y="573794"/>
                </a:cubicBezTo>
                <a:cubicBezTo>
                  <a:pt x="2200889" y="582189"/>
                  <a:pt x="2176135" y="582063"/>
                  <a:pt x="2152939" y="587862"/>
                </a:cubicBezTo>
                <a:cubicBezTo>
                  <a:pt x="2138553" y="591459"/>
                  <a:pt x="2124994" y="597856"/>
                  <a:pt x="2110736" y="601930"/>
                </a:cubicBezTo>
                <a:cubicBezTo>
                  <a:pt x="2092146" y="607241"/>
                  <a:pt x="2073055" y="610686"/>
                  <a:pt x="2054465" y="615997"/>
                </a:cubicBezTo>
                <a:cubicBezTo>
                  <a:pt x="2040207" y="620071"/>
                  <a:pt x="2026648" y="626468"/>
                  <a:pt x="2012262" y="630065"/>
                </a:cubicBezTo>
                <a:cubicBezTo>
                  <a:pt x="1989066" y="635864"/>
                  <a:pt x="1965370" y="639444"/>
                  <a:pt x="1941924" y="644133"/>
                </a:cubicBezTo>
                <a:cubicBezTo>
                  <a:pt x="1932545" y="653511"/>
                  <a:pt x="1925161" y="665444"/>
                  <a:pt x="1913788" y="672268"/>
                </a:cubicBezTo>
                <a:cubicBezTo>
                  <a:pt x="1901072" y="679897"/>
                  <a:pt x="1882070" y="675851"/>
                  <a:pt x="1871585" y="686336"/>
                </a:cubicBezTo>
                <a:cubicBezTo>
                  <a:pt x="1861100" y="696821"/>
                  <a:pt x="1865742" y="716201"/>
                  <a:pt x="1857517" y="728539"/>
                </a:cubicBezTo>
                <a:cubicBezTo>
                  <a:pt x="1846481" y="745092"/>
                  <a:pt x="1830598" y="758006"/>
                  <a:pt x="1815314" y="770742"/>
                </a:cubicBezTo>
                <a:cubicBezTo>
                  <a:pt x="1770621" y="807986"/>
                  <a:pt x="1773965" y="796624"/>
                  <a:pt x="1716841" y="812945"/>
                </a:cubicBezTo>
                <a:cubicBezTo>
                  <a:pt x="1579107" y="852298"/>
                  <a:pt x="1812186" y="818417"/>
                  <a:pt x="1449554" y="841080"/>
                </a:cubicBezTo>
                <a:cubicBezTo>
                  <a:pt x="1435486" y="845769"/>
                  <a:pt x="1420614" y="848516"/>
                  <a:pt x="1407351" y="855148"/>
                </a:cubicBezTo>
                <a:cubicBezTo>
                  <a:pt x="1392229" y="862709"/>
                  <a:pt x="1381622" y="879481"/>
                  <a:pt x="1365148" y="883283"/>
                </a:cubicBezTo>
                <a:cubicBezTo>
                  <a:pt x="1319229" y="893880"/>
                  <a:pt x="1271363" y="892662"/>
                  <a:pt x="1224471" y="897351"/>
                </a:cubicBezTo>
                <a:cubicBezTo>
                  <a:pt x="1210403" y="902040"/>
                  <a:pt x="1192753" y="900933"/>
                  <a:pt x="1182268" y="911419"/>
                </a:cubicBezTo>
                <a:cubicBezTo>
                  <a:pt x="1171783" y="921904"/>
                  <a:pt x="1181969" y="948115"/>
                  <a:pt x="1168201" y="953622"/>
                </a:cubicBezTo>
                <a:cubicBezTo>
                  <a:pt x="1128775" y="969392"/>
                  <a:pt x="1083794" y="963001"/>
                  <a:pt x="1041591" y="967690"/>
                </a:cubicBezTo>
                <a:cubicBezTo>
                  <a:pt x="1022834" y="972379"/>
                  <a:pt x="1003911" y="976446"/>
                  <a:pt x="985321" y="981757"/>
                </a:cubicBezTo>
                <a:cubicBezTo>
                  <a:pt x="971063" y="985831"/>
                  <a:pt x="957946" y="995825"/>
                  <a:pt x="943117" y="995825"/>
                </a:cubicBezTo>
                <a:cubicBezTo>
                  <a:pt x="816421" y="995825"/>
                  <a:pt x="689899" y="986446"/>
                  <a:pt x="563290" y="981757"/>
                </a:cubicBezTo>
                <a:cubicBezTo>
                  <a:pt x="553911" y="972379"/>
                  <a:pt x="541085" y="965485"/>
                  <a:pt x="535154" y="953622"/>
                </a:cubicBezTo>
                <a:cubicBezTo>
                  <a:pt x="526507" y="936329"/>
                  <a:pt x="533165" y="912449"/>
                  <a:pt x="521087" y="897351"/>
                </a:cubicBezTo>
                <a:cubicBezTo>
                  <a:pt x="511824" y="885772"/>
                  <a:pt x="492147" y="889915"/>
                  <a:pt x="478884" y="883283"/>
                </a:cubicBezTo>
                <a:cubicBezTo>
                  <a:pt x="463762" y="875722"/>
                  <a:pt x="450749" y="864526"/>
                  <a:pt x="436681" y="855148"/>
                </a:cubicBezTo>
                <a:cubicBezTo>
                  <a:pt x="427302" y="841080"/>
                  <a:pt x="422882" y="821906"/>
                  <a:pt x="408545" y="812945"/>
                </a:cubicBezTo>
                <a:cubicBezTo>
                  <a:pt x="374950" y="791948"/>
                  <a:pt x="293968" y="778776"/>
                  <a:pt x="253801" y="770742"/>
                </a:cubicBezTo>
                <a:cubicBezTo>
                  <a:pt x="244422" y="761363"/>
                  <a:pt x="232489" y="753979"/>
                  <a:pt x="225665" y="742606"/>
                </a:cubicBezTo>
                <a:cubicBezTo>
                  <a:pt x="218036" y="729891"/>
                  <a:pt x="223664" y="709022"/>
                  <a:pt x="211597" y="700403"/>
                </a:cubicBezTo>
                <a:cubicBezTo>
                  <a:pt x="187464" y="683165"/>
                  <a:pt x="127191" y="672268"/>
                  <a:pt x="127191" y="672268"/>
                </a:cubicBezTo>
                <a:cubicBezTo>
                  <a:pt x="105297" y="650374"/>
                  <a:pt x="68604" y="619199"/>
                  <a:pt x="56853" y="587862"/>
                </a:cubicBezTo>
                <a:cubicBezTo>
                  <a:pt x="19970" y="489508"/>
                  <a:pt x="-4107" y="510490"/>
                  <a:pt x="582" y="489388"/>
                </a:cubicBezTo>
                <a:close/>
              </a:path>
            </a:pathLst>
          </a:custGeom>
          <a:solidFill>
            <a:srgbClr val="646464"/>
          </a:solidFill>
          <a:ln>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377453E-CDB2-495C-8B6F-14790E6ED90C}"/>
              </a:ext>
            </a:extLst>
          </p:cNvPr>
          <p:cNvSpPr txBox="1"/>
          <p:nvPr/>
        </p:nvSpPr>
        <p:spPr>
          <a:xfrm>
            <a:off x="307780" y="4759374"/>
            <a:ext cx="1281869" cy="646331"/>
          </a:xfrm>
          <a:prstGeom prst="rect">
            <a:avLst/>
          </a:prstGeom>
          <a:noFill/>
        </p:spPr>
        <p:txBody>
          <a:bodyPr wrap="square" rtlCol="0">
            <a:spAutoFit/>
          </a:bodyPr>
          <a:lstStyle/>
          <a:p>
            <a:r>
              <a:rPr lang="en-US" sz="1200" b="0" dirty="0">
                <a:solidFill>
                  <a:schemeClr val="tx1"/>
                </a:solidFill>
              </a:rPr>
              <a:t>Cited from </a:t>
            </a:r>
            <a:r>
              <a:rPr lang="en-US" sz="1200" dirty="0">
                <a:hlinkClick r:id="rId4"/>
              </a:rPr>
              <a:t>electronicdesign.com</a:t>
            </a:r>
            <a:endParaRPr lang="en-US" sz="1200" b="0" dirty="0">
              <a:solidFill>
                <a:schemeClr val="tx1"/>
              </a:solidFill>
            </a:endParaRPr>
          </a:p>
        </p:txBody>
      </p:sp>
      <p:sp>
        <p:nvSpPr>
          <p:cNvPr id="9" name="TextBox 8">
            <a:extLst>
              <a:ext uri="{FF2B5EF4-FFF2-40B4-BE49-F238E27FC236}">
                <a16:creationId xmlns:a16="http://schemas.microsoft.com/office/drawing/2014/main" id="{98A91FA8-3277-4F97-B055-39348D5529DC}"/>
              </a:ext>
            </a:extLst>
          </p:cNvPr>
          <p:cNvSpPr txBox="1"/>
          <p:nvPr/>
        </p:nvSpPr>
        <p:spPr>
          <a:xfrm>
            <a:off x="10621108" y="1809456"/>
            <a:ext cx="1263112" cy="461665"/>
          </a:xfrm>
          <a:prstGeom prst="rect">
            <a:avLst/>
          </a:prstGeom>
          <a:noFill/>
        </p:spPr>
        <p:txBody>
          <a:bodyPr wrap="square" rtlCol="0">
            <a:spAutoFit/>
          </a:bodyPr>
          <a:lstStyle/>
          <a:p>
            <a:r>
              <a:rPr lang="en-US" sz="1200" b="0" dirty="0">
                <a:solidFill>
                  <a:schemeClr val="tx1"/>
                </a:solidFill>
              </a:rPr>
              <a:t>Cited from </a:t>
            </a:r>
            <a:r>
              <a:rPr lang="en-US" sz="1200" b="0" dirty="0">
                <a:hlinkClick r:id="rId5"/>
              </a:rPr>
              <a:t>aseglobal.com</a:t>
            </a:r>
            <a:endParaRPr lang="en-US" sz="1200" b="0" dirty="0">
              <a:solidFill>
                <a:schemeClr val="tx1"/>
              </a:solidFill>
            </a:endParaRPr>
          </a:p>
        </p:txBody>
      </p:sp>
      <p:sp>
        <p:nvSpPr>
          <p:cNvPr id="10" name="TextBox 9">
            <a:extLst>
              <a:ext uri="{FF2B5EF4-FFF2-40B4-BE49-F238E27FC236}">
                <a16:creationId xmlns:a16="http://schemas.microsoft.com/office/drawing/2014/main" id="{F3180F3D-9101-40EC-9009-06AB75636412}"/>
              </a:ext>
            </a:extLst>
          </p:cNvPr>
          <p:cNvSpPr txBox="1"/>
          <p:nvPr/>
        </p:nvSpPr>
        <p:spPr>
          <a:xfrm>
            <a:off x="2617137" y="5650006"/>
            <a:ext cx="7266926" cy="461665"/>
          </a:xfrm>
          <a:prstGeom prst="rect">
            <a:avLst/>
          </a:prstGeom>
          <a:noFill/>
        </p:spPr>
        <p:txBody>
          <a:bodyPr wrap="none" rtlCol="0">
            <a:spAutoFit/>
          </a:bodyPr>
          <a:lstStyle/>
          <a:p>
            <a:r>
              <a:rPr lang="en-US" sz="2400" b="0" dirty="0">
                <a:solidFill>
                  <a:schemeClr val="tx1"/>
                </a:solidFill>
              </a:rPr>
              <a:t>System-in-Package with Various CSP Components Inside  </a:t>
            </a:r>
          </a:p>
        </p:txBody>
      </p:sp>
      <p:sp>
        <p:nvSpPr>
          <p:cNvPr id="11" name="Title 1">
            <a:extLst>
              <a:ext uri="{FF2B5EF4-FFF2-40B4-BE49-F238E27FC236}">
                <a16:creationId xmlns:a16="http://schemas.microsoft.com/office/drawing/2014/main" id="{AC4244DA-4073-441C-9202-0F87C08896D2}"/>
              </a:ext>
            </a:extLst>
          </p:cNvPr>
          <p:cNvSpPr>
            <a:spLocks noGrp="1"/>
          </p:cNvSpPr>
          <p:nvPr>
            <p:ph type="title"/>
          </p:nvPr>
        </p:nvSpPr>
        <p:spPr>
          <a:xfrm>
            <a:off x="307780" y="444278"/>
            <a:ext cx="10972800" cy="1143000"/>
          </a:xfrm>
        </p:spPr>
        <p:txBody>
          <a:bodyPr>
            <a:normAutofit/>
          </a:bodyPr>
          <a:lstStyle/>
          <a:p>
            <a:r>
              <a:rPr lang="en-US" dirty="0"/>
              <a:t>System on Package (</a:t>
            </a:r>
            <a:r>
              <a:rPr lang="en-US" dirty="0" err="1"/>
              <a:t>SiP</a:t>
            </a:r>
            <a:r>
              <a:rPr lang="en-US" dirty="0"/>
              <a:t>)  – Miniaturization of the Entire System </a:t>
            </a:r>
          </a:p>
        </p:txBody>
      </p:sp>
    </p:spTree>
    <p:extLst>
      <p:ext uri="{BB962C8B-B14F-4D97-AF65-F5344CB8AC3E}">
        <p14:creationId xmlns:p14="http://schemas.microsoft.com/office/powerpoint/2010/main" val="1761741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52678" y="1384214"/>
            <a:ext cx="4971162" cy="4681306"/>
          </a:xfrm>
        </p:spPr>
        <p:txBody>
          <a:bodyPr>
            <a:normAutofit/>
          </a:bodyPr>
          <a:lstStyle/>
          <a:p>
            <a:r>
              <a:rPr lang="en-US" dirty="0"/>
              <a:t>Fault isolation required at multiple levels:</a:t>
            </a:r>
          </a:p>
          <a:p>
            <a:pPr marL="0" indent="0">
              <a:buNone/>
            </a:pPr>
            <a:endParaRPr lang="en-US" dirty="0"/>
          </a:p>
          <a:p>
            <a:pPr lvl="1">
              <a:buFont typeface="Wingdings" panose="05000000000000000000" pitchFamily="2" charset="2"/>
              <a:buChar char="ü"/>
            </a:pPr>
            <a:r>
              <a:rPr lang="en-US" dirty="0"/>
              <a:t>PCB board to modules</a:t>
            </a:r>
          </a:p>
          <a:p>
            <a:pPr lvl="1">
              <a:buFont typeface="Wingdings" panose="05000000000000000000" pitchFamily="2" charset="2"/>
              <a:buChar char="ü"/>
            </a:pPr>
            <a:r>
              <a:rPr lang="en-US" dirty="0"/>
              <a:t>Modules to </a:t>
            </a:r>
            <a:r>
              <a:rPr lang="en-US" dirty="0" err="1"/>
              <a:t>SiP</a:t>
            </a:r>
            <a:r>
              <a:rPr lang="en-US" dirty="0"/>
              <a:t> devices</a:t>
            </a:r>
          </a:p>
          <a:p>
            <a:pPr lvl="1">
              <a:buFont typeface="Wingdings" panose="05000000000000000000" pitchFamily="2" charset="2"/>
              <a:buChar char="ü"/>
            </a:pPr>
            <a:r>
              <a:rPr lang="en-US" dirty="0" err="1"/>
              <a:t>SiP</a:t>
            </a:r>
            <a:r>
              <a:rPr lang="en-US" dirty="0"/>
              <a:t> devices to IC components</a:t>
            </a:r>
          </a:p>
        </p:txBody>
      </p:sp>
      <p:sp>
        <p:nvSpPr>
          <p:cNvPr id="4" name="Title 3"/>
          <p:cNvSpPr>
            <a:spLocks noGrp="1"/>
          </p:cNvSpPr>
          <p:nvPr>
            <p:ph type="title"/>
          </p:nvPr>
        </p:nvSpPr>
        <p:spPr>
          <a:xfrm>
            <a:off x="142612" y="81881"/>
            <a:ext cx="10667627" cy="669960"/>
          </a:xfrm>
        </p:spPr>
        <p:txBody>
          <a:bodyPr>
            <a:normAutofit/>
          </a:bodyPr>
          <a:lstStyle/>
          <a:p>
            <a:r>
              <a:rPr lang="en-US" sz="3000" dirty="0"/>
              <a:t>Challenges of Fault Isolation on </a:t>
            </a:r>
            <a:r>
              <a:rPr lang="en-US" sz="3000" dirty="0" err="1"/>
              <a:t>SiP</a:t>
            </a:r>
            <a:r>
              <a:rPr lang="en-US" sz="3000" dirty="0"/>
              <a:t> (</a:t>
            </a:r>
            <a:r>
              <a:rPr lang="en-US" sz="3000" u="sng" dirty="0"/>
              <a:t>S</a:t>
            </a:r>
            <a:r>
              <a:rPr lang="en-US" sz="3000" dirty="0"/>
              <a:t>ystem </a:t>
            </a:r>
            <a:r>
              <a:rPr lang="en-US" sz="3000" u="sng" dirty="0"/>
              <a:t>i</a:t>
            </a:r>
            <a:r>
              <a:rPr lang="en-US" sz="3000" dirty="0"/>
              <a:t>n </a:t>
            </a:r>
            <a:r>
              <a:rPr lang="en-US" sz="3000" u="sng" dirty="0"/>
              <a:t>P</a:t>
            </a:r>
            <a:r>
              <a:rPr lang="en-US" sz="3000" dirty="0"/>
              <a:t>ackage) </a:t>
            </a:r>
          </a:p>
        </p:txBody>
      </p:sp>
      <p:sp>
        <p:nvSpPr>
          <p:cNvPr id="8" name="Content Placeholder 4">
            <a:extLst>
              <a:ext uri="{FF2B5EF4-FFF2-40B4-BE49-F238E27FC236}">
                <a16:creationId xmlns:a16="http://schemas.microsoft.com/office/drawing/2014/main" id="{6303D328-BCA7-4EE9-A735-C8B39EE9F2D1}"/>
              </a:ext>
            </a:extLst>
          </p:cNvPr>
          <p:cNvSpPr txBox="1">
            <a:spLocks/>
          </p:cNvSpPr>
          <p:nvPr/>
        </p:nvSpPr>
        <p:spPr>
          <a:xfrm>
            <a:off x="6142484" y="1384214"/>
            <a:ext cx="5696838" cy="4681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Non-destructive/Destructive analysis:</a:t>
            </a:r>
          </a:p>
          <a:p>
            <a:pPr marL="0" indent="0">
              <a:buNone/>
            </a:pPr>
            <a:endParaRPr lang="en-US" sz="2400" dirty="0"/>
          </a:p>
          <a:p>
            <a:pPr lvl="1">
              <a:buFont typeface="Wingdings" panose="05000000000000000000" pitchFamily="2" charset="2"/>
              <a:buChar char="ü"/>
            </a:pPr>
            <a:r>
              <a:rPr lang="en-US" dirty="0"/>
              <a:t>2D/3D or </a:t>
            </a:r>
            <a:r>
              <a:rPr lang="en-US" dirty="0" err="1"/>
              <a:t>uCT</a:t>
            </a:r>
            <a:r>
              <a:rPr lang="en-US" dirty="0"/>
              <a:t> X-ray </a:t>
            </a:r>
          </a:p>
          <a:p>
            <a:pPr lvl="1">
              <a:buFont typeface="Wingdings" panose="05000000000000000000" pitchFamily="2" charset="2"/>
              <a:buChar char="ü"/>
            </a:pPr>
            <a:r>
              <a:rPr lang="en-US" dirty="0"/>
              <a:t>SAM C-scan and Thru-scan</a:t>
            </a:r>
          </a:p>
          <a:p>
            <a:pPr lvl="1">
              <a:buFont typeface="Wingdings" panose="05000000000000000000" pitchFamily="2" charset="2"/>
              <a:buChar char="ü"/>
            </a:pPr>
            <a:r>
              <a:rPr lang="en-US" dirty="0"/>
              <a:t>TDR/EOTPR</a:t>
            </a:r>
          </a:p>
          <a:p>
            <a:pPr lvl="1">
              <a:buFont typeface="Wingdings" panose="05000000000000000000" pitchFamily="2" charset="2"/>
              <a:buChar char="ü"/>
            </a:pPr>
            <a:r>
              <a:rPr lang="en-US" dirty="0"/>
              <a:t>SDR/SQUID</a:t>
            </a:r>
          </a:p>
          <a:p>
            <a:pPr lvl="1">
              <a:buFont typeface="Wingdings" panose="05000000000000000000" pitchFamily="2" charset="2"/>
              <a:buChar char="ü"/>
            </a:pPr>
            <a:r>
              <a:rPr lang="en-US" dirty="0"/>
              <a:t>Thermal Lock-In Emission (ELITE)</a:t>
            </a:r>
          </a:p>
          <a:p>
            <a:pPr lvl="1">
              <a:buFont typeface="Wingdings" panose="05000000000000000000" pitchFamily="2" charset="2"/>
              <a:buChar char="ü"/>
            </a:pPr>
            <a:r>
              <a:rPr lang="en-US" dirty="0"/>
              <a:t>Mechanical Polishing/Micro-Probing</a:t>
            </a:r>
          </a:p>
          <a:p>
            <a:pPr lvl="1">
              <a:buFont typeface="Wingdings" panose="05000000000000000000" pitchFamily="2" charset="2"/>
              <a:buChar char="ü"/>
            </a:pPr>
            <a:r>
              <a:rPr lang="en-US" dirty="0"/>
              <a:t>Laser Ablation and FIB Cross-section</a:t>
            </a:r>
          </a:p>
          <a:p>
            <a:pPr lvl="1">
              <a:buFont typeface="Wingdings" panose="05000000000000000000" pitchFamily="2" charset="2"/>
              <a:buChar char="ü"/>
            </a:pPr>
            <a:r>
              <a:rPr lang="en-US" dirty="0"/>
              <a:t>TEM Elemental Mapping</a:t>
            </a:r>
          </a:p>
        </p:txBody>
      </p:sp>
      <p:sp>
        <p:nvSpPr>
          <p:cNvPr id="9" name="TextBox 8">
            <a:extLst>
              <a:ext uri="{FF2B5EF4-FFF2-40B4-BE49-F238E27FC236}">
                <a16:creationId xmlns:a16="http://schemas.microsoft.com/office/drawing/2014/main" id="{02873F55-D335-4A44-A78A-13F8BB56DD9B}"/>
              </a:ext>
            </a:extLst>
          </p:cNvPr>
          <p:cNvSpPr txBox="1"/>
          <p:nvPr/>
        </p:nvSpPr>
        <p:spPr>
          <a:xfrm>
            <a:off x="510922" y="4451529"/>
            <a:ext cx="5585078" cy="1631216"/>
          </a:xfrm>
          <a:prstGeom prst="rect">
            <a:avLst/>
          </a:prstGeom>
          <a:solidFill>
            <a:schemeClr val="accent6">
              <a:lumMod val="20000"/>
              <a:lumOff val="80000"/>
            </a:schemeClr>
          </a:solidFill>
          <a:ln>
            <a:solidFill>
              <a:schemeClr val="accent2">
                <a:lumMod val="75000"/>
              </a:schemeClr>
            </a:solidFill>
          </a:ln>
        </p:spPr>
        <p:txBody>
          <a:bodyPr wrap="square" rtlCol="0">
            <a:spAutoFit/>
          </a:bodyPr>
          <a:lstStyle/>
          <a:p>
            <a:pPr algn="ctr"/>
            <a:r>
              <a:rPr lang="en-US" sz="2000" dirty="0"/>
              <a:t>The following  case study will be used to demonstrate the challenges of fault isolation on a </a:t>
            </a:r>
            <a:r>
              <a:rPr lang="en-US" sz="2000" dirty="0" err="1"/>
              <a:t>SiP</a:t>
            </a:r>
            <a:r>
              <a:rPr lang="en-US" sz="2000" dirty="0"/>
              <a:t> device with a single open pin failure in the FCBGA package with an interposer that is mounted on a module attached to the system board</a:t>
            </a:r>
          </a:p>
        </p:txBody>
      </p:sp>
    </p:spTree>
    <p:extLst>
      <p:ext uri="{BB962C8B-B14F-4D97-AF65-F5344CB8AC3E}">
        <p14:creationId xmlns:p14="http://schemas.microsoft.com/office/powerpoint/2010/main" val="2151325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2612" y="153001"/>
            <a:ext cx="10667627" cy="669960"/>
          </a:xfrm>
        </p:spPr>
        <p:txBody>
          <a:bodyPr>
            <a:normAutofit/>
          </a:bodyPr>
          <a:lstStyle/>
          <a:p>
            <a:r>
              <a:rPr lang="en-US" sz="3000" dirty="0"/>
              <a:t>Challenges of Fault Isolation on </a:t>
            </a:r>
            <a:r>
              <a:rPr lang="en-US" sz="3000" dirty="0" err="1"/>
              <a:t>SiP</a:t>
            </a:r>
            <a:r>
              <a:rPr lang="en-US" sz="3000" dirty="0"/>
              <a:t> (</a:t>
            </a:r>
            <a:r>
              <a:rPr lang="en-US" sz="3000" u="sng" dirty="0"/>
              <a:t>S</a:t>
            </a:r>
            <a:r>
              <a:rPr lang="en-US" sz="3000" dirty="0"/>
              <a:t>ystem </a:t>
            </a:r>
            <a:r>
              <a:rPr lang="en-US" sz="3000" u="sng" dirty="0"/>
              <a:t>i</a:t>
            </a:r>
            <a:r>
              <a:rPr lang="en-US" sz="3000" dirty="0"/>
              <a:t>n </a:t>
            </a:r>
            <a:r>
              <a:rPr lang="en-US" sz="3000" u="sng" dirty="0"/>
              <a:t>P</a:t>
            </a:r>
            <a:r>
              <a:rPr lang="en-US" sz="3000" dirty="0"/>
              <a:t>ackage) </a:t>
            </a:r>
          </a:p>
        </p:txBody>
      </p:sp>
      <p:grpSp>
        <p:nvGrpSpPr>
          <p:cNvPr id="3" name="Group 2">
            <a:extLst>
              <a:ext uri="{FF2B5EF4-FFF2-40B4-BE49-F238E27FC236}">
                <a16:creationId xmlns:a16="http://schemas.microsoft.com/office/drawing/2014/main" id="{C639394F-06B2-49A7-BE06-762844D17DC2}"/>
              </a:ext>
            </a:extLst>
          </p:cNvPr>
          <p:cNvGrpSpPr/>
          <p:nvPr/>
        </p:nvGrpSpPr>
        <p:grpSpPr>
          <a:xfrm>
            <a:off x="670931" y="4044029"/>
            <a:ext cx="10647309" cy="2718134"/>
            <a:chOff x="670931" y="4044029"/>
            <a:chExt cx="10647309" cy="2718134"/>
          </a:xfrm>
        </p:grpSpPr>
        <p:pic>
          <p:nvPicPr>
            <p:cNvPr id="49" name="Picture 48">
              <a:extLst>
                <a:ext uri="{FF2B5EF4-FFF2-40B4-BE49-F238E27FC236}">
                  <a16:creationId xmlns:a16="http://schemas.microsoft.com/office/drawing/2014/main" id="{9B50D8D9-9817-4A41-B180-15095F4EA5E7}"/>
                </a:ext>
              </a:extLst>
            </p:cNvPr>
            <p:cNvPicPr>
              <a:picLocks noChangeAspect="1"/>
            </p:cNvPicPr>
            <p:nvPr/>
          </p:nvPicPr>
          <p:blipFill>
            <a:blip r:embed="rId2"/>
            <a:stretch>
              <a:fillRect/>
            </a:stretch>
          </p:blipFill>
          <p:spPr>
            <a:xfrm>
              <a:off x="670931" y="4044029"/>
              <a:ext cx="4340480" cy="2081884"/>
            </a:xfrm>
            <a:prstGeom prst="rect">
              <a:avLst/>
            </a:prstGeom>
          </p:spPr>
        </p:pic>
        <p:sp>
          <p:nvSpPr>
            <p:cNvPr id="51" name="TextBox 50">
              <a:extLst>
                <a:ext uri="{FF2B5EF4-FFF2-40B4-BE49-F238E27FC236}">
                  <a16:creationId xmlns:a16="http://schemas.microsoft.com/office/drawing/2014/main" id="{6A4333E4-37EE-4E50-AFD4-3C0D069EAD40}"/>
                </a:ext>
              </a:extLst>
            </p:cNvPr>
            <p:cNvSpPr txBox="1"/>
            <p:nvPr/>
          </p:nvSpPr>
          <p:spPr>
            <a:xfrm>
              <a:off x="873760" y="6238943"/>
              <a:ext cx="3993466" cy="523220"/>
            </a:xfrm>
            <a:prstGeom prst="rect">
              <a:avLst/>
            </a:prstGeom>
            <a:solidFill>
              <a:schemeClr val="accent4">
                <a:lumMod val="20000"/>
                <a:lumOff val="80000"/>
              </a:schemeClr>
            </a:solidFill>
          </p:spPr>
          <p:txBody>
            <a:bodyPr wrap="none" rtlCol="0">
              <a:spAutoFit/>
            </a:bodyPr>
            <a:lstStyle/>
            <a:p>
              <a:r>
                <a:rPr lang="en-US" sz="1400" dirty="0"/>
                <a:t>TDR analysis at board level, module level and FBGA </a:t>
              </a:r>
            </a:p>
            <a:p>
              <a:r>
                <a:rPr lang="en-US" sz="1400" dirty="0"/>
                <a:t>showed the open is near interposer to WLCSP bump</a:t>
              </a:r>
            </a:p>
          </p:txBody>
        </p:sp>
        <p:pic>
          <p:nvPicPr>
            <p:cNvPr id="59" name="Picture 58">
              <a:extLst>
                <a:ext uri="{FF2B5EF4-FFF2-40B4-BE49-F238E27FC236}">
                  <a16:creationId xmlns:a16="http://schemas.microsoft.com/office/drawing/2014/main" id="{AE75C682-A66C-4040-B75F-FFEA9799A8CB}"/>
                </a:ext>
              </a:extLst>
            </p:cNvPr>
            <p:cNvPicPr>
              <a:picLocks noChangeAspect="1"/>
            </p:cNvPicPr>
            <p:nvPr/>
          </p:nvPicPr>
          <p:blipFill>
            <a:blip r:embed="rId3"/>
            <a:stretch>
              <a:fillRect/>
            </a:stretch>
          </p:blipFill>
          <p:spPr>
            <a:xfrm>
              <a:off x="5659306" y="4084499"/>
              <a:ext cx="2731074" cy="2081884"/>
            </a:xfrm>
            <a:prstGeom prst="rect">
              <a:avLst/>
            </a:prstGeom>
          </p:spPr>
        </p:pic>
        <p:pic>
          <p:nvPicPr>
            <p:cNvPr id="60" name="Picture 59">
              <a:extLst>
                <a:ext uri="{FF2B5EF4-FFF2-40B4-BE49-F238E27FC236}">
                  <a16:creationId xmlns:a16="http://schemas.microsoft.com/office/drawing/2014/main" id="{A92F530B-2682-4DA7-906A-1EE064CBF56F}"/>
                </a:ext>
              </a:extLst>
            </p:cNvPr>
            <p:cNvPicPr>
              <a:picLocks noChangeAspect="1"/>
            </p:cNvPicPr>
            <p:nvPr/>
          </p:nvPicPr>
          <p:blipFill>
            <a:blip r:embed="rId4"/>
            <a:stretch>
              <a:fillRect/>
            </a:stretch>
          </p:blipFill>
          <p:spPr>
            <a:xfrm>
              <a:off x="8587166" y="4084499"/>
              <a:ext cx="2639634" cy="2082310"/>
            </a:xfrm>
            <a:prstGeom prst="rect">
              <a:avLst/>
            </a:prstGeom>
          </p:spPr>
        </p:pic>
        <p:sp>
          <p:nvSpPr>
            <p:cNvPr id="61" name="TextBox 60">
              <a:extLst>
                <a:ext uri="{FF2B5EF4-FFF2-40B4-BE49-F238E27FC236}">
                  <a16:creationId xmlns:a16="http://schemas.microsoft.com/office/drawing/2014/main" id="{A42B0869-7D17-472C-BDB7-F30461D92B82}"/>
                </a:ext>
              </a:extLst>
            </p:cNvPr>
            <p:cNvSpPr txBox="1"/>
            <p:nvPr/>
          </p:nvSpPr>
          <p:spPr>
            <a:xfrm>
              <a:off x="5710292" y="6234546"/>
              <a:ext cx="5607948" cy="523220"/>
            </a:xfrm>
            <a:prstGeom prst="rect">
              <a:avLst/>
            </a:prstGeom>
            <a:solidFill>
              <a:schemeClr val="accent4">
                <a:lumMod val="20000"/>
                <a:lumOff val="80000"/>
              </a:schemeClr>
            </a:solidFill>
          </p:spPr>
          <p:txBody>
            <a:bodyPr wrap="square" rtlCol="0">
              <a:spAutoFit/>
            </a:bodyPr>
            <a:lstStyle/>
            <a:p>
              <a:pPr algn="ctr"/>
              <a:r>
                <a:rPr lang="en-US" sz="1400" dirty="0"/>
                <a:t>Layer-by-layer mechanical polishing and micro-probing confirmed the open is at the interface between Cu layer 2 to Via 1 in the interposer board</a:t>
              </a:r>
            </a:p>
          </p:txBody>
        </p:sp>
      </p:grpSp>
      <p:grpSp>
        <p:nvGrpSpPr>
          <p:cNvPr id="2" name="Group 1">
            <a:extLst>
              <a:ext uri="{FF2B5EF4-FFF2-40B4-BE49-F238E27FC236}">
                <a16:creationId xmlns:a16="http://schemas.microsoft.com/office/drawing/2014/main" id="{C4DE673F-280B-4F3E-91D5-E077BE1038D7}"/>
              </a:ext>
            </a:extLst>
          </p:cNvPr>
          <p:cNvGrpSpPr/>
          <p:nvPr/>
        </p:nvGrpSpPr>
        <p:grpSpPr>
          <a:xfrm>
            <a:off x="312831" y="1075950"/>
            <a:ext cx="11566337" cy="2856422"/>
            <a:chOff x="312831" y="1075950"/>
            <a:chExt cx="11566337" cy="2856422"/>
          </a:xfrm>
        </p:grpSpPr>
        <p:pic>
          <p:nvPicPr>
            <p:cNvPr id="62" name="Picture 61">
              <a:extLst>
                <a:ext uri="{FF2B5EF4-FFF2-40B4-BE49-F238E27FC236}">
                  <a16:creationId xmlns:a16="http://schemas.microsoft.com/office/drawing/2014/main" id="{D0C2AB13-C8DB-4EDC-B716-33D93156F9C2}"/>
                </a:ext>
              </a:extLst>
            </p:cNvPr>
            <p:cNvPicPr>
              <a:picLocks noChangeAspect="1"/>
            </p:cNvPicPr>
            <p:nvPr/>
          </p:nvPicPr>
          <p:blipFill>
            <a:blip r:embed="rId5"/>
            <a:stretch>
              <a:fillRect/>
            </a:stretch>
          </p:blipFill>
          <p:spPr>
            <a:xfrm>
              <a:off x="312831" y="1075950"/>
              <a:ext cx="11566337" cy="2856422"/>
            </a:xfrm>
            <a:prstGeom prst="rect">
              <a:avLst/>
            </a:prstGeom>
          </p:spPr>
        </p:pic>
        <p:sp>
          <p:nvSpPr>
            <p:cNvPr id="63" name="Rectangle 62">
              <a:extLst>
                <a:ext uri="{FF2B5EF4-FFF2-40B4-BE49-F238E27FC236}">
                  <a16:creationId xmlns:a16="http://schemas.microsoft.com/office/drawing/2014/main" id="{50BCB036-ACF7-4886-B950-DBE28B21F5BB}"/>
                </a:ext>
              </a:extLst>
            </p:cNvPr>
            <p:cNvSpPr/>
            <p:nvPr/>
          </p:nvSpPr>
          <p:spPr>
            <a:xfrm>
              <a:off x="3822691" y="1972897"/>
              <a:ext cx="206386" cy="294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4336819F-1F59-4F59-86BB-A1AE615F43E8}"/>
                </a:ext>
              </a:extLst>
            </p:cNvPr>
            <p:cNvCxnSpPr>
              <a:cxnSpLocks/>
            </p:cNvCxnSpPr>
            <p:nvPr/>
          </p:nvCxnSpPr>
          <p:spPr>
            <a:xfrm>
              <a:off x="2325047" y="1346011"/>
              <a:ext cx="1459854" cy="756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2C7BC9A-809C-43A1-B37F-A8EC76772E69}"/>
                </a:ext>
              </a:extLst>
            </p:cNvPr>
            <p:cNvSpPr txBox="1"/>
            <p:nvPr/>
          </p:nvSpPr>
          <p:spPr>
            <a:xfrm>
              <a:off x="1102653" y="1098837"/>
              <a:ext cx="1767840" cy="307777"/>
            </a:xfrm>
            <a:prstGeom prst="rect">
              <a:avLst/>
            </a:prstGeom>
            <a:noFill/>
          </p:spPr>
          <p:txBody>
            <a:bodyPr wrap="square" rtlCol="0">
              <a:spAutoFit/>
            </a:bodyPr>
            <a:lstStyle/>
            <a:p>
              <a:r>
                <a:rPr lang="en-US" sz="1400" dirty="0"/>
                <a:t>Suspected Failure Site</a:t>
              </a:r>
            </a:p>
          </p:txBody>
        </p:sp>
      </p:grpSp>
    </p:spTree>
    <p:extLst>
      <p:ext uri="{BB962C8B-B14F-4D97-AF65-F5344CB8AC3E}">
        <p14:creationId xmlns:p14="http://schemas.microsoft.com/office/powerpoint/2010/main" val="90278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2612" y="153001"/>
            <a:ext cx="10667627" cy="669960"/>
          </a:xfrm>
        </p:spPr>
        <p:txBody>
          <a:bodyPr>
            <a:normAutofit/>
          </a:bodyPr>
          <a:lstStyle/>
          <a:p>
            <a:r>
              <a:rPr lang="en-US" sz="3000" dirty="0"/>
              <a:t>Challenges of Fault Isolation on </a:t>
            </a:r>
            <a:r>
              <a:rPr lang="en-US" sz="3000" dirty="0" err="1"/>
              <a:t>SiP</a:t>
            </a:r>
            <a:r>
              <a:rPr lang="en-US" sz="3000" dirty="0"/>
              <a:t> (</a:t>
            </a:r>
            <a:r>
              <a:rPr lang="en-US" sz="3000" u="sng" dirty="0"/>
              <a:t>S</a:t>
            </a:r>
            <a:r>
              <a:rPr lang="en-US" sz="3000" dirty="0"/>
              <a:t>ystem </a:t>
            </a:r>
            <a:r>
              <a:rPr lang="en-US" sz="3000" u="sng" dirty="0"/>
              <a:t>i</a:t>
            </a:r>
            <a:r>
              <a:rPr lang="en-US" sz="3000" dirty="0"/>
              <a:t>n </a:t>
            </a:r>
            <a:r>
              <a:rPr lang="en-US" sz="3000" u="sng" dirty="0"/>
              <a:t>P</a:t>
            </a:r>
            <a:r>
              <a:rPr lang="en-US" sz="3000" dirty="0"/>
              <a:t>ackage) </a:t>
            </a:r>
          </a:p>
        </p:txBody>
      </p:sp>
      <p:grpSp>
        <p:nvGrpSpPr>
          <p:cNvPr id="3" name="Group 2">
            <a:extLst>
              <a:ext uri="{FF2B5EF4-FFF2-40B4-BE49-F238E27FC236}">
                <a16:creationId xmlns:a16="http://schemas.microsoft.com/office/drawing/2014/main" id="{42A0A7C8-8B8A-479C-8579-44584CC41D59}"/>
              </a:ext>
            </a:extLst>
          </p:cNvPr>
          <p:cNvGrpSpPr/>
          <p:nvPr/>
        </p:nvGrpSpPr>
        <p:grpSpPr>
          <a:xfrm>
            <a:off x="142613" y="822962"/>
            <a:ext cx="11957367" cy="5882037"/>
            <a:chOff x="142613" y="822962"/>
            <a:chExt cx="11957367" cy="5882037"/>
          </a:xfrm>
        </p:grpSpPr>
        <p:sp>
          <p:nvSpPr>
            <p:cNvPr id="6" name="TextBox 5">
              <a:extLst>
                <a:ext uri="{FF2B5EF4-FFF2-40B4-BE49-F238E27FC236}">
                  <a16:creationId xmlns:a16="http://schemas.microsoft.com/office/drawing/2014/main" id="{56E2517B-A9CD-4FFB-95EB-496AF4A11FF3}"/>
                </a:ext>
              </a:extLst>
            </p:cNvPr>
            <p:cNvSpPr txBox="1"/>
            <p:nvPr/>
          </p:nvSpPr>
          <p:spPr>
            <a:xfrm>
              <a:off x="628659" y="5470607"/>
              <a:ext cx="7843520" cy="646331"/>
            </a:xfrm>
            <a:prstGeom prst="rect">
              <a:avLst/>
            </a:prstGeom>
            <a:solidFill>
              <a:schemeClr val="accent4">
                <a:lumMod val="20000"/>
                <a:lumOff val="80000"/>
              </a:schemeClr>
            </a:solidFill>
          </p:spPr>
          <p:txBody>
            <a:bodyPr wrap="square" rtlCol="0">
              <a:spAutoFit/>
            </a:bodyPr>
            <a:lstStyle/>
            <a:p>
              <a:pPr algn="ctr"/>
              <a:r>
                <a:rPr lang="en-US" dirty="0"/>
                <a:t>Mechanical cross-section followed by the plasma cleaning  showed a very fine crack line at the suspected interface between Cu layer 2 to Via 1 in the interposer </a:t>
              </a:r>
            </a:p>
          </p:txBody>
        </p:sp>
        <p:pic>
          <p:nvPicPr>
            <p:cNvPr id="7" name="Picture 6">
              <a:extLst>
                <a:ext uri="{FF2B5EF4-FFF2-40B4-BE49-F238E27FC236}">
                  <a16:creationId xmlns:a16="http://schemas.microsoft.com/office/drawing/2014/main" id="{B2046E7D-AE60-4970-8D69-803D28931B71}"/>
                </a:ext>
              </a:extLst>
            </p:cNvPr>
            <p:cNvPicPr>
              <a:picLocks noChangeAspect="1"/>
            </p:cNvPicPr>
            <p:nvPr/>
          </p:nvPicPr>
          <p:blipFill rotWithShape="1">
            <a:blip r:embed="rId2"/>
            <a:srcRect l="17239" r="19803"/>
            <a:stretch/>
          </p:blipFill>
          <p:spPr>
            <a:xfrm rot="16200000">
              <a:off x="9031782" y="641804"/>
              <a:ext cx="2641598" cy="3003913"/>
            </a:xfrm>
            <a:prstGeom prst="rect">
              <a:avLst/>
            </a:prstGeom>
          </p:spPr>
        </p:pic>
        <p:sp>
          <p:nvSpPr>
            <p:cNvPr id="8" name="TextBox 7">
              <a:extLst>
                <a:ext uri="{FF2B5EF4-FFF2-40B4-BE49-F238E27FC236}">
                  <a16:creationId xmlns:a16="http://schemas.microsoft.com/office/drawing/2014/main" id="{E3791FE4-FED8-46FE-BB78-698E412FC34B}"/>
                </a:ext>
              </a:extLst>
            </p:cNvPr>
            <p:cNvSpPr txBox="1"/>
            <p:nvPr/>
          </p:nvSpPr>
          <p:spPr>
            <a:xfrm>
              <a:off x="8666140" y="5227671"/>
              <a:ext cx="3433840" cy="1477328"/>
            </a:xfrm>
            <a:prstGeom prst="rect">
              <a:avLst/>
            </a:prstGeom>
            <a:solidFill>
              <a:schemeClr val="accent4">
                <a:lumMod val="20000"/>
                <a:lumOff val="80000"/>
              </a:schemeClr>
            </a:solidFill>
          </p:spPr>
          <p:txBody>
            <a:bodyPr wrap="square" rtlCol="0">
              <a:spAutoFit/>
            </a:bodyPr>
            <a:lstStyle/>
            <a:p>
              <a:pPr algn="ctr"/>
              <a:r>
                <a:rPr lang="en-US" dirty="0"/>
                <a:t>FIB/TEM analysis confirmed the separated interface between Cu layer 2 to Via 1.  EDX analysis indicated  extra C content at the interface area. </a:t>
              </a:r>
            </a:p>
          </p:txBody>
        </p:sp>
        <p:pic>
          <p:nvPicPr>
            <p:cNvPr id="19" name="Picture 18">
              <a:extLst>
                <a:ext uri="{FF2B5EF4-FFF2-40B4-BE49-F238E27FC236}">
                  <a16:creationId xmlns:a16="http://schemas.microsoft.com/office/drawing/2014/main" id="{7BB205AA-3C33-44A3-B64D-0D5870B18274}"/>
                </a:ext>
              </a:extLst>
            </p:cNvPr>
            <p:cNvPicPr>
              <a:picLocks noChangeAspect="1"/>
            </p:cNvPicPr>
            <p:nvPr/>
          </p:nvPicPr>
          <p:blipFill rotWithShape="1">
            <a:blip r:embed="rId3"/>
            <a:srcRect r="10619"/>
            <a:stretch/>
          </p:blipFill>
          <p:spPr>
            <a:xfrm>
              <a:off x="142613" y="1519163"/>
              <a:ext cx="3878913" cy="3250359"/>
            </a:xfrm>
            <a:prstGeom prst="rect">
              <a:avLst/>
            </a:prstGeom>
          </p:spPr>
        </p:pic>
        <p:sp>
          <p:nvSpPr>
            <p:cNvPr id="10" name="Rectangle 9">
              <a:extLst>
                <a:ext uri="{FF2B5EF4-FFF2-40B4-BE49-F238E27FC236}">
                  <a16:creationId xmlns:a16="http://schemas.microsoft.com/office/drawing/2014/main" id="{91042806-0AEB-4698-813C-24270F50E65D}"/>
                </a:ext>
              </a:extLst>
            </p:cNvPr>
            <p:cNvSpPr/>
            <p:nvPr/>
          </p:nvSpPr>
          <p:spPr>
            <a:xfrm>
              <a:off x="1778000" y="2479040"/>
              <a:ext cx="873760" cy="2235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365AEA2-9A28-45FC-9DD6-D32F2448FE48}"/>
                </a:ext>
              </a:extLst>
            </p:cNvPr>
            <p:cNvPicPr>
              <a:picLocks noChangeAspect="1"/>
            </p:cNvPicPr>
            <p:nvPr/>
          </p:nvPicPr>
          <p:blipFill rotWithShape="1">
            <a:blip r:embed="rId4"/>
            <a:srcRect r="7391"/>
            <a:stretch/>
          </p:blipFill>
          <p:spPr>
            <a:xfrm>
              <a:off x="4165508" y="1519163"/>
              <a:ext cx="4306671" cy="3216440"/>
            </a:xfrm>
            <a:prstGeom prst="rect">
              <a:avLst/>
            </a:prstGeom>
          </p:spPr>
        </p:pic>
        <p:sp>
          <p:nvSpPr>
            <p:cNvPr id="23" name="TextBox 22">
              <a:extLst>
                <a:ext uri="{FF2B5EF4-FFF2-40B4-BE49-F238E27FC236}">
                  <a16:creationId xmlns:a16="http://schemas.microsoft.com/office/drawing/2014/main" id="{CCDAD30A-40CD-4C6F-9603-6CE7656F5F35}"/>
                </a:ext>
              </a:extLst>
            </p:cNvPr>
            <p:cNvSpPr txBox="1"/>
            <p:nvPr/>
          </p:nvSpPr>
          <p:spPr>
            <a:xfrm>
              <a:off x="1503680" y="4829119"/>
              <a:ext cx="899862" cy="369332"/>
            </a:xfrm>
            <a:prstGeom prst="rect">
              <a:avLst/>
            </a:prstGeom>
            <a:noFill/>
          </p:spPr>
          <p:txBody>
            <a:bodyPr wrap="none" rtlCol="0">
              <a:spAutoFit/>
            </a:bodyPr>
            <a:lstStyle/>
            <a:p>
              <a:r>
                <a:rPr lang="en-US" dirty="0"/>
                <a:t>Optical </a:t>
              </a:r>
            </a:p>
          </p:txBody>
        </p:sp>
        <p:sp>
          <p:nvSpPr>
            <p:cNvPr id="24" name="TextBox 23">
              <a:extLst>
                <a:ext uri="{FF2B5EF4-FFF2-40B4-BE49-F238E27FC236}">
                  <a16:creationId xmlns:a16="http://schemas.microsoft.com/office/drawing/2014/main" id="{15B7F9A2-648C-47A8-A4FF-6B7318AEE6D3}"/>
                </a:ext>
              </a:extLst>
            </p:cNvPr>
            <p:cNvSpPr txBox="1"/>
            <p:nvPr/>
          </p:nvSpPr>
          <p:spPr>
            <a:xfrm>
              <a:off x="5868912" y="4762408"/>
              <a:ext cx="652743" cy="369332"/>
            </a:xfrm>
            <a:prstGeom prst="rect">
              <a:avLst/>
            </a:prstGeom>
            <a:noFill/>
          </p:spPr>
          <p:txBody>
            <a:bodyPr wrap="none" rtlCol="0">
              <a:spAutoFit/>
            </a:bodyPr>
            <a:lstStyle/>
            <a:p>
              <a:r>
                <a:rPr lang="en-US" dirty="0"/>
                <a:t>SEM </a:t>
              </a:r>
            </a:p>
          </p:txBody>
        </p:sp>
        <p:pic>
          <p:nvPicPr>
            <p:cNvPr id="2" name="Picture 1">
              <a:extLst>
                <a:ext uri="{FF2B5EF4-FFF2-40B4-BE49-F238E27FC236}">
                  <a16:creationId xmlns:a16="http://schemas.microsoft.com/office/drawing/2014/main" id="{F3764511-3F4F-4813-9D59-C0F522AA69FF}"/>
                </a:ext>
              </a:extLst>
            </p:cNvPr>
            <p:cNvPicPr>
              <a:picLocks noChangeAspect="1"/>
            </p:cNvPicPr>
            <p:nvPr/>
          </p:nvPicPr>
          <p:blipFill>
            <a:blip r:embed="rId5"/>
            <a:stretch>
              <a:fillRect/>
            </a:stretch>
          </p:blipFill>
          <p:spPr>
            <a:xfrm>
              <a:off x="8830360" y="3572006"/>
              <a:ext cx="3024178" cy="1559734"/>
            </a:xfrm>
            <a:prstGeom prst="rect">
              <a:avLst/>
            </a:prstGeom>
          </p:spPr>
        </p:pic>
      </p:grpSp>
    </p:spTree>
    <p:extLst>
      <p:ext uri="{BB962C8B-B14F-4D97-AF65-F5344CB8AC3E}">
        <p14:creationId xmlns:p14="http://schemas.microsoft.com/office/powerpoint/2010/main" val="4056743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2612" y="153001"/>
            <a:ext cx="10667627" cy="669960"/>
          </a:xfrm>
        </p:spPr>
        <p:txBody>
          <a:bodyPr>
            <a:normAutofit/>
          </a:bodyPr>
          <a:lstStyle/>
          <a:p>
            <a:r>
              <a:rPr lang="en-US" sz="3000" dirty="0"/>
              <a:t>Challenges of Fault Isolation on </a:t>
            </a:r>
            <a:r>
              <a:rPr lang="en-US" sz="3000" dirty="0" err="1"/>
              <a:t>SiP</a:t>
            </a:r>
            <a:r>
              <a:rPr lang="en-US" sz="3000" dirty="0"/>
              <a:t> (</a:t>
            </a:r>
            <a:r>
              <a:rPr lang="en-US" sz="3000" u="sng" dirty="0"/>
              <a:t>S</a:t>
            </a:r>
            <a:r>
              <a:rPr lang="en-US" sz="3000" dirty="0"/>
              <a:t>ystem </a:t>
            </a:r>
            <a:r>
              <a:rPr lang="en-US" sz="3000" u="sng" dirty="0"/>
              <a:t>i</a:t>
            </a:r>
            <a:r>
              <a:rPr lang="en-US" sz="3000" dirty="0"/>
              <a:t>n </a:t>
            </a:r>
            <a:r>
              <a:rPr lang="en-US" sz="3000" u="sng" dirty="0"/>
              <a:t>P</a:t>
            </a:r>
            <a:r>
              <a:rPr lang="en-US" sz="3000" dirty="0"/>
              <a:t>ackage) </a:t>
            </a:r>
          </a:p>
        </p:txBody>
      </p:sp>
      <p:pic>
        <p:nvPicPr>
          <p:cNvPr id="6" name="Picture 5">
            <a:extLst>
              <a:ext uri="{FF2B5EF4-FFF2-40B4-BE49-F238E27FC236}">
                <a16:creationId xmlns:a16="http://schemas.microsoft.com/office/drawing/2014/main" id="{2F2D513D-F203-4313-8C77-7F7F3994D8D6}"/>
              </a:ext>
            </a:extLst>
          </p:cNvPr>
          <p:cNvPicPr>
            <a:picLocks noChangeAspect="1"/>
          </p:cNvPicPr>
          <p:nvPr/>
        </p:nvPicPr>
        <p:blipFill>
          <a:blip r:embed="rId2"/>
          <a:stretch>
            <a:fillRect/>
          </a:stretch>
        </p:blipFill>
        <p:spPr>
          <a:xfrm>
            <a:off x="3491547" y="1149349"/>
            <a:ext cx="8060373" cy="2657901"/>
          </a:xfrm>
          <a:prstGeom prst="rect">
            <a:avLst/>
          </a:prstGeom>
        </p:spPr>
      </p:pic>
      <p:pic>
        <p:nvPicPr>
          <p:cNvPr id="7" name="Picture 6">
            <a:extLst>
              <a:ext uri="{FF2B5EF4-FFF2-40B4-BE49-F238E27FC236}">
                <a16:creationId xmlns:a16="http://schemas.microsoft.com/office/drawing/2014/main" id="{2B1F666A-9139-41A0-984F-43980264B28B}"/>
              </a:ext>
            </a:extLst>
          </p:cNvPr>
          <p:cNvPicPr>
            <a:picLocks noChangeAspect="1"/>
          </p:cNvPicPr>
          <p:nvPr/>
        </p:nvPicPr>
        <p:blipFill>
          <a:blip r:embed="rId3"/>
          <a:stretch>
            <a:fillRect/>
          </a:stretch>
        </p:blipFill>
        <p:spPr>
          <a:xfrm>
            <a:off x="538480" y="1178350"/>
            <a:ext cx="2721142" cy="2628900"/>
          </a:xfrm>
          <a:prstGeom prst="rect">
            <a:avLst/>
          </a:prstGeom>
        </p:spPr>
      </p:pic>
      <p:pic>
        <p:nvPicPr>
          <p:cNvPr id="8" name="Picture 7">
            <a:extLst>
              <a:ext uri="{FF2B5EF4-FFF2-40B4-BE49-F238E27FC236}">
                <a16:creationId xmlns:a16="http://schemas.microsoft.com/office/drawing/2014/main" id="{5B9B3C1B-5F30-49BB-87B9-07140A9037DB}"/>
              </a:ext>
            </a:extLst>
          </p:cNvPr>
          <p:cNvPicPr>
            <a:picLocks noChangeAspect="1"/>
          </p:cNvPicPr>
          <p:nvPr/>
        </p:nvPicPr>
        <p:blipFill>
          <a:blip r:embed="rId4"/>
          <a:stretch>
            <a:fillRect/>
          </a:stretch>
        </p:blipFill>
        <p:spPr>
          <a:xfrm>
            <a:off x="142612" y="4133638"/>
            <a:ext cx="3993749" cy="2502367"/>
          </a:xfrm>
          <a:prstGeom prst="rect">
            <a:avLst/>
          </a:prstGeom>
        </p:spPr>
      </p:pic>
      <p:pic>
        <p:nvPicPr>
          <p:cNvPr id="9" name="Picture 8">
            <a:extLst>
              <a:ext uri="{FF2B5EF4-FFF2-40B4-BE49-F238E27FC236}">
                <a16:creationId xmlns:a16="http://schemas.microsoft.com/office/drawing/2014/main" id="{4E7DF67C-C4AD-43EF-A925-F7CD4A75D8D9}"/>
              </a:ext>
            </a:extLst>
          </p:cNvPr>
          <p:cNvPicPr>
            <a:picLocks noChangeAspect="1"/>
          </p:cNvPicPr>
          <p:nvPr/>
        </p:nvPicPr>
        <p:blipFill>
          <a:blip r:embed="rId5"/>
          <a:stretch>
            <a:fillRect/>
          </a:stretch>
        </p:blipFill>
        <p:spPr>
          <a:xfrm>
            <a:off x="4319061" y="4202632"/>
            <a:ext cx="3899521" cy="2502367"/>
          </a:xfrm>
          <a:prstGeom prst="rect">
            <a:avLst/>
          </a:prstGeom>
        </p:spPr>
      </p:pic>
      <p:pic>
        <p:nvPicPr>
          <p:cNvPr id="10" name="Picture 9">
            <a:extLst>
              <a:ext uri="{FF2B5EF4-FFF2-40B4-BE49-F238E27FC236}">
                <a16:creationId xmlns:a16="http://schemas.microsoft.com/office/drawing/2014/main" id="{248E2A52-0D76-4543-AD7E-B17CE3F48668}"/>
              </a:ext>
            </a:extLst>
          </p:cNvPr>
          <p:cNvPicPr>
            <a:picLocks noChangeAspect="1"/>
          </p:cNvPicPr>
          <p:nvPr/>
        </p:nvPicPr>
        <p:blipFill>
          <a:blip r:embed="rId6"/>
          <a:stretch>
            <a:fillRect/>
          </a:stretch>
        </p:blipFill>
        <p:spPr>
          <a:xfrm>
            <a:off x="8394616" y="4202631"/>
            <a:ext cx="3654772" cy="2502367"/>
          </a:xfrm>
          <a:prstGeom prst="rect">
            <a:avLst/>
          </a:prstGeom>
        </p:spPr>
      </p:pic>
      <p:pic>
        <p:nvPicPr>
          <p:cNvPr id="11" name="Picture 10">
            <a:extLst>
              <a:ext uri="{FF2B5EF4-FFF2-40B4-BE49-F238E27FC236}">
                <a16:creationId xmlns:a16="http://schemas.microsoft.com/office/drawing/2014/main" id="{A84425CA-2CF3-43DB-B31D-34C660BEFFC4}"/>
              </a:ext>
            </a:extLst>
          </p:cNvPr>
          <p:cNvPicPr>
            <a:picLocks noChangeAspect="1"/>
          </p:cNvPicPr>
          <p:nvPr/>
        </p:nvPicPr>
        <p:blipFill>
          <a:blip r:embed="rId7"/>
          <a:stretch>
            <a:fillRect/>
          </a:stretch>
        </p:blipFill>
        <p:spPr>
          <a:xfrm>
            <a:off x="11450320" y="6307238"/>
            <a:ext cx="497468" cy="471007"/>
          </a:xfrm>
          <a:prstGeom prst="rect">
            <a:avLst/>
          </a:prstGeom>
        </p:spPr>
      </p:pic>
    </p:spTree>
    <p:extLst>
      <p:ext uri="{BB962C8B-B14F-4D97-AF65-F5344CB8AC3E}">
        <p14:creationId xmlns:p14="http://schemas.microsoft.com/office/powerpoint/2010/main" val="2070054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678" y="945901"/>
            <a:ext cx="11357619" cy="5487171"/>
          </a:xfrm>
        </p:spPr>
        <p:txBody>
          <a:bodyPr>
            <a:noAutofit/>
          </a:bodyPr>
          <a:lstStyle/>
          <a:p>
            <a:r>
              <a:rPr lang="en-US" sz="3200" dirty="0"/>
              <a:t>2 </a:t>
            </a:r>
            <a:r>
              <a:rPr lang="en-US" sz="3200" dirty="0" err="1"/>
              <a:t>hrs</a:t>
            </a:r>
            <a:r>
              <a:rPr lang="en-US" sz="3200" dirty="0"/>
              <a:t> and 15 minute session</a:t>
            </a:r>
          </a:p>
          <a:p>
            <a:pPr lvl="1"/>
            <a:r>
              <a:rPr lang="en-US" sz="2800" dirty="0"/>
              <a:t>Introduction – Ted </a:t>
            </a:r>
            <a:r>
              <a:rPr lang="en-US" sz="2800" dirty="0" err="1"/>
              <a:t>Kolasa</a:t>
            </a:r>
            <a:endParaRPr lang="en-US" sz="2800" dirty="0"/>
          </a:p>
          <a:p>
            <a:pPr lvl="2"/>
            <a:r>
              <a:rPr lang="en-US" sz="2400" dirty="0"/>
              <a:t>Introduction to User Group Series</a:t>
            </a:r>
          </a:p>
          <a:p>
            <a:pPr lvl="2"/>
            <a:r>
              <a:rPr lang="en-US" sz="2400" dirty="0"/>
              <a:t>2021 virtual conference metrics </a:t>
            </a:r>
          </a:p>
          <a:p>
            <a:pPr lvl="2"/>
            <a:r>
              <a:rPr lang="en-US" sz="2400" dirty="0"/>
              <a:t>Survey questions on the ISTFA app</a:t>
            </a:r>
          </a:p>
          <a:p>
            <a:pPr lvl="2"/>
            <a:r>
              <a:rPr lang="en-US" sz="2400" dirty="0"/>
              <a:t>ASM Connect introduction</a:t>
            </a:r>
          </a:p>
          <a:p>
            <a:pPr lvl="2"/>
            <a:r>
              <a:rPr lang="en-US" sz="2400" dirty="0"/>
              <a:t>Introduce User Group Chairs</a:t>
            </a:r>
          </a:p>
          <a:p>
            <a:pPr marL="457200" lvl="1" indent="0">
              <a:buNone/>
            </a:pPr>
            <a:endParaRPr lang="en-US" sz="2800" dirty="0"/>
          </a:p>
          <a:p>
            <a:pPr lvl="1"/>
            <a:r>
              <a:rPr lang="en-US" sz="2800" dirty="0"/>
              <a:t>User Group Discussion</a:t>
            </a:r>
          </a:p>
          <a:p>
            <a:pPr lvl="2"/>
            <a:r>
              <a:rPr lang="en-US" sz="2400" dirty="0"/>
              <a:t>Speakers (discussion starters)</a:t>
            </a:r>
          </a:p>
          <a:p>
            <a:pPr lvl="2"/>
            <a:r>
              <a:rPr lang="en-US" sz="2400" dirty="0"/>
              <a:t>General discussion</a:t>
            </a:r>
          </a:p>
          <a:p>
            <a:pPr lvl="2"/>
            <a:r>
              <a:rPr lang="en-US" sz="2400" dirty="0"/>
              <a:t>FA Roadmap preview</a:t>
            </a:r>
          </a:p>
          <a:p>
            <a:pPr lvl="2"/>
            <a:endParaRPr lang="en-US" sz="2400" dirty="0"/>
          </a:p>
          <a:p>
            <a:pPr marL="228600" lvl="1">
              <a:spcBef>
                <a:spcPts val="1000"/>
              </a:spcBef>
            </a:pPr>
            <a:endParaRPr lang="en-US" sz="3200" dirty="0"/>
          </a:p>
          <a:p>
            <a:pPr marL="0" lvl="1" indent="0">
              <a:spcBef>
                <a:spcPts val="1000"/>
              </a:spcBef>
              <a:buNone/>
            </a:pPr>
            <a:endParaRPr lang="en-US" sz="3200" dirty="0"/>
          </a:p>
          <a:p>
            <a:pPr marL="0" indent="0">
              <a:buNone/>
            </a:pPr>
            <a:endParaRPr lang="en-US" dirty="0"/>
          </a:p>
          <a:p>
            <a:pPr marL="0" indent="0">
              <a:buNone/>
            </a:pPr>
            <a:endParaRPr lang="en-US" dirty="0"/>
          </a:p>
        </p:txBody>
      </p:sp>
      <p:sp>
        <p:nvSpPr>
          <p:cNvPr id="3" name="Title 2"/>
          <p:cNvSpPr>
            <a:spLocks noGrp="1"/>
          </p:cNvSpPr>
          <p:nvPr>
            <p:ph type="title"/>
          </p:nvPr>
        </p:nvSpPr>
        <p:spPr>
          <a:xfrm>
            <a:off x="216754" y="214784"/>
            <a:ext cx="10515600" cy="748887"/>
          </a:xfrm>
        </p:spPr>
        <p:txBody>
          <a:bodyPr>
            <a:normAutofit/>
          </a:bodyPr>
          <a:lstStyle/>
          <a:p>
            <a:r>
              <a:rPr lang="en-US" sz="3600" b="1" dirty="0"/>
              <a:t>Agenda</a:t>
            </a:r>
          </a:p>
        </p:txBody>
      </p:sp>
    </p:spTree>
    <p:extLst>
      <p:ext uri="{BB962C8B-B14F-4D97-AF65-F5344CB8AC3E}">
        <p14:creationId xmlns:p14="http://schemas.microsoft.com/office/powerpoint/2010/main" val="2592643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DC5636-9D09-4FA7-A5DC-5EFEEF68D0C6}"/>
              </a:ext>
            </a:extLst>
          </p:cNvPr>
          <p:cNvSpPr>
            <a:spLocks noGrp="1"/>
          </p:cNvSpPr>
          <p:nvPr>
            <p:ph type="body" sz="quarter" idx="10"/>
          </p:nvPr>
        </p:nvSpPr>
        <p:spPr/>
        <p:txBody>
          <a:bodyPr/>
          <a:lstStyle/>
          <a:p>
            <a:r>
              <a:rPr lang="en-US" dirty="0"/>
              <a:t>Heterogenous Packaging</a:t>
            </a:r>
          </a:p>
        </p:txBody>
      </p:sp>
      <p:sp>
        <p:nvSpPr>
          <p:cNvPr id="3" name="Text Placeholder 2">
            <a:extLst>
              <a:ext uri="{FF2B5EF4-FFF2-40B4-BE49-F238E27FC236}">
                <a16:creationId xmlns:a16="http://schemas.microsoft.com/office/drawing/2014/main" id="{5DBDF955-99F6-4CE0-BA34-DB94B4D72AAC}"/>
              </a:ext>
            </a:extLst>
          </p:cNvPr>
          <p:cNvSpPr>
            <a:spLocks noGrp="1"/>
          </p:cNvSpPr>
          <p:nvPr>
            <p:ph type="body" sz="quarter" idx="11"/>
          </p:nvPr>
        </p:nvSpPr>
        <p:spPr>
          <a:xfrm>
            <a:off x="266700" y="3432274"/>
            <a:ext cx="11658600" cy="995326"/>
          </a:xfrm>
        </p:spPr>
        <p:txBody>
          <a:bodyPr>
            <a:normAutofit fontScale="25000" lnSpcReduction="20000"/>
          </a:bodyPr>
          <a:lstStyle/>
          <a:p>
            <a:r>
              <a:rPr lang="en-US" sz="12800" dirty="0"/>
              <a:t>Yan Li</a:t>
            </a:r>
          </a:p>
          <a:p>
            <a:r>
              <a:rPr lang="en-US" sz="12800" dirty="0"/>
              <a:t>Intel Corporation</a:t>
            </a:r>
          </a:p>
          <a:p>
            <a:r>
              <a:rPr lang="en-US" sz="6400" dirty="0"/>
              <a:t>ISTFA 2021, Oct. 31 to Nov. 4, Phoenix, Arizona</a:t>
            </a:r>
          </a:p>
          <a:p>
            <a:endParaRPr lang="en-US" dirty="0"/>
          </a:p>
        </p:txBody>
      </p:sp>
    </p:spTree>
    <p:extLst>
      <p:ext uri="{BB962C8B-B14F-4D97-AF65-F5344CB8AC3E}">
        <p14:creationId xmlns:p14="http://schemas.microsoft.com/office/powerpoint/2010/main" val="1635575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20CB7CB-AC66-41AC-9581-207FD4E5104E}"/>
              </a:ext>
            </a:extLst>
          </p:cNvPr>
          <p:cNvSpPr/>
          <p:nvPr/>
        </p:nvSpPr>
        <p:spPr>
          <a:xfrm>
            <a:off x="4540125" y="1392951"/>
            <a:ext cx="7270240" cy="4599464"/>
          </a:xfrm>
          <a:prstGeom prst="rect">
            <a:avLst/>
          </a:prstGeom>
        </p:spPr>
        <p:txBody>
          <a:bodyPr wrap="square">
            <a:spAutoFit/>
          </a:bodyPr>
          <a:lstStyle/>
          <a:p>
            <a:pPr marL="285750" indent="-285750">
              <a:lnSpc>
                <a:spcPct val="115000"/>
              </a:lnSpc>
              <a:spcAft>
                <a:spcPts val="10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Dr. Yan Li is currently a senior staff packaging engineer in Assembly Test and Technology Development Failure Analysis Lab of Intel Corporation located in Chandler, Arizona. </a:t>
            </a:r>
          </a:p>
          <a:p>
            <a:pPr marL="285750" indent="-285750">
              <a:lnSpc>
                <a:spcPct val="115000"/>
              </a:lnSpc>
              <a:spcAft>
                <a:spcPts val="10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She received her Ph.D. degree in Materials Science and Engineering from Northwestern University in 2006. </a:t>
            </a:r>
          </a:p>
          <a:p>
            <a:pPr marL="285750" indent="-285750">
              <a:lnSpc>
                <a:spcPct val="115000"/>
              </a:lnSpc>
              <a:spcAft>
                <a:spcPts val="10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She is  a senior member and contributor of many international professional associations, such as Minerals Metals and Materials Society (TMS), American Society for Metals (ASM), and Electronic Device Failure Analysis Society (EDFAS). </a:t>
            </a:r>
          </a:p>
          <a:p>
            <a:pPr marL="285750" indent="-285750">
              <a:lnSpc>
                <a:spcPct val="115000"/>
              </a:lnSpc>
              <a:spcAft>
                <a:spcPts val="10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Times New Roman" panose="02020603050405020304" pitchFamily="18" charset="0"/>
              </a:rPr>
              <a:t>She has published over 20 papers and two patents in the microelectronic packaging area. She is the co-editor of a semiconductor industry highly recognized book: “3D Microelectronic Packaging: From Fundamentals to Applications” by Springer.</a:t>
            </a:r>
          </a:p>
        </p:txBody>
      </p:sp>
      <p:pic>
        <p:nvPicPr>
          <p:cNvPr id="7" name="Picture 6">
            <a:extLst>
              <a:ext uri="{FF2B5EF4-FFF2-40B4-BE49-F238E27FC236}">
                <a16:creationId xmlns:a16="http://schemas.microsoft.com/office/drawing/2014/main" id="{0A70515B-6BA3-47ED-A46F-C838B43478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7" t="26869" r="32522" b="23576"/>
          <a:stretch/>
        </p:blipFill>
        <p:spPr>
          <a:xfrm>
            <a:off x="882904" y="1516674"/>
            <a:ext cx="3058160" cy="3824651"/>
          </a:xfrm>
          <a:prstGeom prst="rect">
            <a:avLst/>
          </a:prstGeom>
        </p:spPr>
      </p:pic>
      <p:sp>
        <p:nvSpPr>
          <p:cNvPr id="9" name="TextBox 8">
            <a:extLst>
              <a:ext uri="{FF2B5EF4-FFF2-40B4-BE49-F238E27FC236}">
                <a16:creationId xmlns:a16="http://schemas.microsoft.com/office/drawing/2014/main" id="{52CA8F29-B764-446A-9389-78B749D509E8}"/>
              </a:ext>
            </a:extLst>
          </p:cNvPr>
          <p:cNvSpPr txBox="1"/>
          <p:nvPr/>
        </p:nvSpPr>
        <p:spPr>
          <a:xfrm>
            <a:off x="1534404" y="5482709"/>
            <a:ext cx="1755160" cy="461665"/>
          </a:xfrm>
          <a:prstGeom prst="rect">
            <a:avLst/>
          </a:prstGeom>
          <a:noFill/>
        </p:spPr>
        <p:txBody>
          <a:bodyPr wrap="none" rtlCol="0">
            <a:spAutoFit/>
          </a:bodyPr>
          <a:lstStyle/>
          <a:p>
            <a:r>
              <a:rPr lang="en-US" sz="2400" b="1" dirty="0"/>
              <a:t>Yan Li (Intel)</a:t>
            </a:r>
          </a:p>
        </p:txBody>
      </p:sp>
    </p:spTree>
    <p:extLst>
      <p:ext uri="{BB962C8B-B14F-4D97-AF65-F5344CB8AC3E}">
        <p14:creationId xmlns:p14="http://schemas.microsoft.com/office/powerpoint/2010/main" val="127305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596E17-42BA-4945-B3ED-F45E195CDE28}"/>
              </a:ext>
            </a:extLst>
          </p:cNvPr>
          <p:cNvSpPr>
            <a:spLocks noGrp="1"/>
          </p:cNvSpPr>
          <p:nvPr>
            <p:ph idx="1"/>
          </p:nvPr>
        </p:nvSpPr>
        <p:spPr>
          <a:xfrm>
            <a:off x="1009650" y="2550173"/>
            <a:ext cx="10614150" cy="3060232"/>
          </a:xfrm>
        </p:spPr>
        <p:txBody>
          <a:bodyPr>
            <a:normAutofit/>
          </a:bodyPr>
          <a:lstStyle/>
          <a:p>
            <a:r>
              <a:rPr lang="en-US" sz="4000" b="1" dirty="0"/>
              <a:t>Introduction</a:t>
            </a:r>
          </a:p>
          <a:p>
            <a:r>
              <a:rPr lang="en-US" sz="4000" b="1" dirty="0"/>
              <a:t>Heterogenous Packages and key components</a:t>
            </a:r>
          </a:p>
          <a:p>
            <a:r>
              <a:rPr lang="en-US" sz="4000" b="1" dirty="0"/>
              <a:t>Failure analysis challenges</a:t>
            </a:r>
          </a:p>
        </p:txBody>
      </p:sp>
      <p:sp>
        <p:nvSpPr>
          <p:cNvPr id="3" name="Title 2">
            <a:extLst>
              <a:ext uri="{FF2B5EF4-FFF2-40B4-BE49-F238E27FC236}">
                <a16:creationId xmlns:a16="http://schemas.microsoft.com/office/drawing/2014/main" id="{7E73B067-3724-49C7-A633-0B821216300C}"/>
              </a:ext>
            </a:extLst>
          </p:cNvPr>
          <p:cNvSpPr>
            <a:spLocks noGrp="1"/>
          </p:cNvSpPr>
          <p:nvPr>
            <p:ph type="title"/>
          </p:nvPr>
        </p:nvSpPr>
        <p:spPr>
          <a:xfrm>
            <a:off x="351906" y="873151"/>
            <a:ext cx="10515600" cy="748887"/>
          </a:xfrm>
        </p:spPr>
        <p:txBody>
          <a:bodyPr>
            <a:normAutofit/>
          </a:bodyPr>
          <a:lstStyle/>
          <a:p>
            <a:pPr algn="ctr"/>
            <a:r>
              <a:rPr lang="en-US" sz="4400" b="1" dirty="0"/>
              <a:t>Outline</a:t>
            </a:r>
          </a:p>
        </p:txBody>
      </p:sp>
    </p:spTree>
    <p:extLst>
      <p:ext uri="{BB962C8B-B14F-4D97-AF65-F5344CB8AC3E}">
        <p14:creationId xmlns:p14="http://schemas.microsoft.com/office/powerpoint/2010/main" val="2481636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AF4E63-F87E-4C7C-9381-2E0AC1F3BA18}"/>
              </a:ext>
            </a:extLst>
          </p:cNvPr>
          <p:cNvSpPr>
            <a:spLocks noGrp="1"/>
          </p:cNvSpPr>
          <p:nvPr>
            <p:ph type="title"/>
          </p:nvPr>
        </p:nvSpPr>
        <p:spPr>
          <a:xfrm>
            <a:off x="714375" y="178600"/>
            <a:ext cx="10515600" cy="748887"/>
          </a:xfrm>
        </p:spPr>
        <p:txBody>
          <a:bodyPr/>
          <a:lstStyle/>
          <a:p>
            <a:r>
              <a:rPr lang="en-US" b="1" dirty="0"/>
              <a:t>Why</a:t>
            </a:r>
            <a:r>
              <a:rPr lang="en-US" dirty="0"/>
              <a:t> </a:t>
            </a:r>
            <a:r>
              <a:rPr lang="en-US" sz="3200" b="1" dirty="0"/>
              <a:t>Heterogenous Packaging?</a:t>
            </a:r>
            <a:r>
              <a:rPr lang="en-US" dirty="0"/>
              <a:t> </a:t>
            </a:r>
          </a:p>
        </p:txBody>
      </p:sp>
      <p:pic>
        <p:nvPicPr>
          <p:cNvPr id="4" name="Picture 3">
            <a:extLst>
              <a:ext uri="{FF2B5EF4-FFF2-40B4-BE49-F238E27FC236}">
                <a16:creationId xmlns:a16="http://schemas.microsoft.com/office/drawing/2014/main" id="{F91F7F8D-060B-4F6B-9EA6-0748F592BFB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450" y="1484782"/>
            <a:ext cx="4207193" cy="3682683"/>
          </a:xfrm>
          <a:prstGeom prst="rect">
            <a:avLst/>
          </a:prstGeom>
          <a:noFill/>
        </p:spPr>
      </p:pic>
      <p:sp>
        <p:nvSpPr>
          <p:cNvPr id="6" name="TextBox 5">
            <a:extLst>
              <a:ext uri="{FF2B5EF4-FFF2-40B4-BE49-F238E27FC236}">
                <a16:creationId xmlns:a16="http://schemas.microsoft.com/office/drawing/2014/main" id="{21124F76-50C9-4A7D-ADB9-11318EF49AA1}"/>
              </a:ext>
            </a:extLst>
          </p:cNvPr>
          <p:cNvSpPr txBox="1"/>
          <p:nvPr/>
        </p:nvSpPr>
        <p:spPr>
          <a:xfrm>
            <a:off x="1314450" y="5282420"/>
            <a:ext cx="4321493" cy="646331"/>
          </a:xfrm>
          <a:prstGeom prst="rect">
            <a:avLst/>
          </a:prstGeom>
          <a:noFill/>
        </p:spPr>
        <p:txBody>
          <a:bodyPr wrap="square">
            <a:spAutoFit/>
          </a:bodyPr>
          <a:lstStyle/>
          <a:p>
            <a:r>
              <a:rPr lang="en-US" dirty="0"/>
              <a:t>Moore’s law predicts the exponential growth of ICs since 1970s, </a:t>
            </a:r>
          </a:p>
        </p:txBody>
      </p:sp>
      <p:pic>
        <p:nvPicPr>
          <p:cNvPr id="7" name="Picture 6">
            <a:extLst>
              <a:ext uri="{FF2B5EF4-FFF2-40B4-BE49-F238E27FC236}">
                <a16:creationId xmlns:a16="http://schemas.microsoft.com/office/drawing/2014/main" id="{0BA98749-75CA-4FA3-8694-E6F84C8F193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3981" y="1393203"/>
            <a:ext cx="4517072" cy="3580746"/>
          </a:xfrm>
          <a:prstGeom prst="rect">
            <a:avLst/>
          </a:prstGeom>
          <a:noFill/>
        </p:spPr>
      </p:pic>
      <p:sp>
        <p:nvSpPr>
          <p:cNvPr id="9" name="TextBox 8">
            <a:extLst>
              <a:ext uri="{FF2B5EF4-FFF2-40B4-BE49-F238E27FC236}">
                <a16:creationId xmlns:a16="http://schemas.microsoft.com/office/drawing/2014/main" id="{CA2FB004-DA9A-475F-9967-A0B4ED0B4E95}"/>
              </a:ext>
            </a:extLst>
          </p:cNvPr>
          <p:cNvSpPr txBox="1"/>
          <p:nvPr/>
        </p:nvSpPr>
        <p:spPr>
          <a:xfrm>
            <a:off x="6479224" y="5190841"/>
            <a:ext cx="4517071" cy="646331"/>
          </a:xfrm>
          <a:prstGeom prst="rect">
            <a:avLst/>
          </a:prstGeom>
          <a:noFill/>
        </p:spPr>
        <p:txBody>
          <a:bodyPr wrap="square">
            <a:spAutoFit/>
          </a:bodyPr>
          <a:lstStyle/>
          <a:p>
            <a:r>
              <a:rPr lang="en-US" dirty="0"/>
              <a:t>The exponential growth of lithography equipment cost since 1970s </a:t>
            </a:r>
          </a:p>
        </p:txBody>
      </p:sp>
      <p:sp>
        <p:nvSpPr>
          <p:cNvPr id="10" name="TextBox 9">
            <a:extLst>
              <a:ext uri="{FF2B5EF4-FFF2-40B4-BE49-F238E27FC236}">
                <a16:creationId xmlns:a16="http://schemas.microsoft.com/office/drawing/2014/main" id="{97F5117F-6108-4D36-A2D6-CD5A9014B474}"/>
              </a:ext>
            </a:extLst>
          </p:cNvPr>
          <p:cNvSpPr txBox="1"/>
          <p:nvPr/>
        </p:nvSpPr>
        <p:spPr>
          <a:xfrm>
            <a:off x="714375" y="759081"/>
            <a:ext cx="6974923" cy="369332"/>
          </a:xfrm>
          <a:prstGeom prst="rect">
            <a:avLst/>
          </a:prstGeom>
          <a:noFill/>
        </p:spPr>
        <p:txBody>
          <a:bodyPr wrap="none" rtlCol="0">
            <a:spAutoFit/>
          </a:bodyPr>
          <a:lstStyle/>
          <a:p>
            <a:r>
              <a:rPr lang="en-US" b="1" dirty="0"/>
              <a:t>Advanced Packaging techniques are utilized to meet the market needs  </a:t>
            </a:r>
          </a:p>
        </p:txBody>
      </p:sp>
      <p:sp>
        <p:nvSpPr>
          <p:cNvPr id="11" name="Rectangle 10">
            <a:extLst>
              <a:ext uri="{FF2B5EF4-FFF2-40B4-BE49-F238E27FC236}">
                <a16:creationId xmlns:a16="http://schemas.microsoft.com/office/drawing/2014/main" id="{A26E510F-1376-4711-ABEC-878B7C02628D}"/>
              </a:ext>
            </a:extLst>
          </p:cNvPr>
          <p:cNvSpPr/>
          <p:nvPr/>
        </p:nvSpPr>
        <p:spPr>
          <a:xfrm>
            <a:off x="415809" y="6453199"/>
            <a:ext cx="9596730" cy="307777"/>
          </a:xfrm>
          <a:prstGeom prst="rect">
            <a:avLst/>
          </a:prstGeom>
        </p:spPr>
        <p:txBody>
          <a:bodyPr wrap="none">
            <a:spAutoFit/>
          </a:bodyPr>
          <a:lstStyle/>
          <a:p>
            <a:r>
              <a:rPr lang="en-US" sz="1400" b="1" i="1" dirty="0">
                <a:solidFill>
                  <a:srgbClr val="333333"/>
                </a:solidFill>
                <a:latin typeface="Arial" panose="020B0604020202020204" pitchFamily="34" charset="0"/>
                <a:ea typeface="Times New Roman" panose="02020603050405020304" pitchFamily="18" charset="0"/>
              </a:rPr>
              <a:t>3D Microelectronic Packaging: From Architectures to Applications, 2</a:t>
            </a:r>
            <a:r>
              <a:rPr lang="en-US" sz="1400" b="1" i="1" baseline="30000" dirty="0">
                <a:solidFill>
                  <a:srgbClr val="333333"/>
                </a:solidFill>
                <a:latin typeface="Arial" panose="020B0604020202020204" pitchFamily="34" charset="0"/>
                <a:ea typeface="Times New Roman" panose="02020603050405020304" pitchFamily="18" charset="0"/>
              </a:rPr>
              <a:t>nd</a:t>
            </a:r>
            <a:r>
              <a:rPr lang="en-US" sz="1400" b="1" i="1" dirty="0">
                <a:solidFill>
                  <a:srgbClr val="333333"/>
                </a:solidFill>
                <a:latin typeface="Arial" panose="020B0604020202020204" pitchFamily="34" charset="0"/>
                <a:ea typeface="Times New Roman" panose="02020603050405020304" pitchFamily="18" charset="0"/>
              </a:rPr>
              <a:t> edition, Springer, 2021, ISSN 1437-0387 </a:t>
            </a:r>
            <a:endParaRPr lang="en-US" sz="1400" b="1" i="1" dirty="0"/>
          </a:p>
        </p:txBody>
      </p:sp>
    </p:spTree>
    <p:extLst>
      <p:ext uri="{BB962C8B-B14F-4D97-AF65-F5344CB8AC3E}">
        <p14:creationId xmlns:p14="http://schemas.microsoft.com/office/powerpoint/2010/main" val="356672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093E14-E036-4FD3-9C10-97235C96CAB9}"/>
              </a:ext>
            </a:extLst>
          </p:cNvPr>
          <p:cNvSpPr>
            <a:spLocks noGrp="1"/>
          </p:cNvSpPr>
          <p:nvPr>
            <p:ph type="title"/>
          </p:nvPr>
        </p:nvSpPr>
        <p:spPr>
          <a:xfrm>
            <a:off x="652171" y="-12169"/>
            <a:ext cx="4719071" cy="748887"/>
          </a:xfrm>
        </p:spPr>
        <p:txBody>
          <a:bodyPr/>
          <a:lstStyle/>
          <a:p>
            <a:r>
              <a:rPr lang="en-US" b="1" dirty="0"/>
              <a:t>Heterogenous Packages</a:t>
            </a:r>
          </a:p>
        </p:txBody>
      </p:sp>
      <p:pic>
        <p:nvPicPr>
          <p:cNvPr id="4" name="Picture 3">
            <a:extLst>
              <a:ext uri="{FF2B5EF4-FFF2-40B4-BE49-F238E27FC236}">
                <a16:creationId xmlns:a16="http://schemas.microsoft.com/office/drawing/2014/main" id="{935B1900-23A3-4677-9125-FEAFDEF8BB88}"/>
              </a:ext>
            </a:extLst>
          </p:cNvPr>
          <p:cNvPicPr>
            <a:picLocks noChangeAspect="1"/>
          </p:cNvPicPr>
          <p:nvPr/>
        </p:nvPicPr>
        <p:blipFill>
          <a:blip r:embed="rId2"/>
          <a:stretch>
            <a:fillRect/>
          </a:stretch>
        </p:blipFill>
        <p:spPr>
          <a:xfrm>
            <a:off x="512759" y="816431"/>
            <a:ext cx="4703170" cy="1340403"/>
          </a:xfrm>
          <a:prstGeom prst="rect">
            <a:avLst/>
          </a:prstGeom>
        </p:spPr>
      </p:pic>
      <p:pic>
        <p:nvPicPr>
          <p:cNvPr id="5" name="Picture 4">
            <a:extLst>
              <a:ext uri="{FF2B5EF4-FFF2-40B4-BE49-F238E27FC236}">
                <a16:creationId xmlns:a16="http://schemas.microsoft.com/office/drawing/2014/main" id="{757231B1-FEEC-4B10-908A-F464B4C425B4}"/>
              </a:ext>
            </a:extLst>
          </p:cNvPr>
          <p:cNvPicPr>
            <a:picLocks noChangeAspect="1"/>
          </p:cNvPicPr>
          <p:nvPr/>
        </p:nvPicPr>
        <p:blipFill>
          <a:blip r:embed="rId3"/>
          <a:stretch>
            <a:fillRect/>
          </a:stretch>
        </p:blipFill>
        <p:spPr>
          <a:xfrm>
            <a:off x="827907" y="2782551"/>
            <a:ext cx="4901283" cy="1617899"/>
          </a:xfrm>
          <a:prstGeom prst="rect">
            <a:avLst/>
          </a:prstGeom>
        </p:spPr>
      </p:pic>
      <p:pic>
        <p:nvPicPr>
          <p:cNvPr id="6" name="Picture 5">
            <a:extLst>
              <a:ext uri="{FF2B5EF4-FFF2-40B4-BE49-F238E27FC236}">
                <a16:creationId xmlns:a16="http://schemas.microsoft.com/office/drawing/2014/main" id="{4C8EE688-EA32-44B7-8F8C-F0F7951CCA0D}"/>
              </a:ext>
            </a:extLst>
          </p:cNvPr>
          <p:cNvPicPr>
            <a:picLocks noChangeAspect="1"/>
          </p:cNvPicPr>
          <p:nvPr/>
        </p:nvPicPr>
        <p:blipFill>
          <a:blip r:embed="rId4"/>
          <a:stretch>
            <a:fillRect/>
          </a:stretch>
        </p:blipFill>
        <p:spPr>
          <a:xfrm>
            <a:off x="5924971" y="1404119"/>
            <a:ext cx="5436068" cy="2224957"/>
          </a:xfrm>
          <a:prstGeom prst="rect">
            <a:avLst/>
          </a:prstGeom>
        </p:spPr>
      </p:pic>
      <p:pic>
        <p:nvPicPr>
          <p:cNvPr id="7" name="Picture 6">
            <a:extLst>
              <a:ext uri="{FF2B5EF4-FFF2-40B4-BE49-F238E27FC236}">
                <a16:creationId xmlns:a16="http://schemas.microsoft.com/office/drawing/2014/main" id="{BFFBC09C-DF9F-453E-B94E-702488690952}"/>
              </a:ext>
            </a:extLst>
          </p:cNvPr>
          <p:cNvPicPr>
            <a:picLocks noChangeAspect="1"/>
          </p:cNvPicPr>
          <p:nvPr/>
        </p:nvPicPr>
        <p:blipFill>
          <a:blip r:embed="rId5"/>
          <a:stretch>
            <a:fillRect/>
          </a:stretch>
        </p:blipFill>
        <p:spPr>
          <a:xfrm>
            <a:off x="6617999" y="4164216"/>
            <a:ext cx="4818694" cy="1878474"/>
          </a:xfrm>
          <a:prstGeom prst="rect">
            <a:avLst/>
          </a:prstGeom>
        </p:spPr>
      </p:pic>
      <p:pic>
        <p:nvPicPr>
          <p:cNvPr id="8" name="Picture 7">
            <a:extLst>
              <a:ext uri="{FF2B5EF4-FFF2-40B4-BE49-F238E27FC236}">
                <a16:creationId xmlns:a16="http://schemas.microsoft.com/office/drawing/2014/main" id="{FD09F980-C929-4905-A5D8-C57AB1DAEF24}"/>
              </a:ext>
            </a:extLst>
          </p:cNvPr>
          <p:cNvPicPr>
            <a:picLocks noChangeAspect="1"/>
          </p:cNvPicPr>
          <p:nvPr/>
        </p:nvPicPr>
        <p:blipFill>
          <a:blip r:embed="rId6"/>
          <a:stretch>
            <a:fillRect/>
          </a:stretch>
        </p:blipFill>
        <p:spPr>
          <a:xfrm>
            <a:off x="881022" y="4575410"/>
            <a:ext cx="4258838" cy="1361356"/>
          </a:xfrm>
          <a:prstGeom prst="rect">
            <a:avLst/>
          </a:prstGeom>
        </p:spPr>
      </p:pic>
      <p:sp>
        <p:nvSpPr>
          <p:cNvPr id="10" name="TextBox 9">
            <a:extLst>
              <a:ext uri="{FF2B5EF4-FFF2-40B4-BE49-F238E27FC236}">
                <a16:creationId xmlns:a16="http://schemas.microsoft.com/office/drawing/2014/main" id="{798A5DB7-F973-40F3-A2A7-93A59FA4313F}"/>
              </a:ext>
            </a:extLst>
          </p:cNvPr>
          <p:cNvSpPr txBox="1"/>
          <p:nvPr/>
        </p:nvSpPr>
        <p:spPr>
          <a:xfrm>
            <a:off x="881022" y="5897649"/>
            <a:ext cx="4210676" cy="584775"/>
          </a:xfrm>
          <a:prstGeom prst="rect">
            <a:avLst/>
          </a:prstGeom>
          <a:noFill/>
        </p:spPr>
        <p:txBody>
          <a:bodyPr wrap="square">
            <a:spAutoFit/>
          </a:bodyPr>
          <a:lstStyle/>
          <a:p>
            <a:r>
              <a:rPr lang="en-US" sz="1600" b="1" dirty="0"/>
              <a:t>Integrated Fan-Out (</a:t>
            </a:r>
            <a:r>
              <a:rPr lang="en-US" sz="1600" b="1" dirty="0" err="1"/>
              <a:t>InFO</a:t>
            </a:r>
            <a:r>
              <a:rPr lang="en-US" sz="1600" b="1" dirty="0"/>
              <a:t>) -Package On Package (</a:t>
            </a:r>
            <a:r>
              <a:rPr lang="en-US" sz="1600" b="1" dirty="0" err="1"/>
              <a:t>PoP</a:t>
            </a:r>
            <a:r>
              <a:rPr lang="en-US" sz="1600" b="1" dirty="0"/>
              <a:t>) from TSMC </a:t>
            </a:r>
          </a:p>
        </p:txBody>
      </p:sp>
      <p:sp>
        <p:nvSpPr>
          <p:cNvPr id="12" name="TextBox 11">
            <a:extLst>
              <a:ext uri="{FF2B5EF4-FFF2-40B4-BE49-F238E27FC236}">
                <a16:creationId xmlns:a16="http://schemas.microsoft.com/office/drawing/2014/main" id="{ED680CE4-EFFB-4F96-A1A9-9CE20E3045D3}"/>
              </a:ext>
            </a:extLst>
          </p:cNvPr>
          <p:cNvSpPr txBox="1"/>
          <p:nvPr/>
        </p:nvSpPr>
        <p:spPr>
          <a:xfrm>
            <a:off x="704739" y="2186573"/>
            <a:ext cx="4703170" cy="584775"/>
          </a:xfrm>
          <a:prstGeom prst="rect">
            <a:avLst/>
          </a:prstGeom>
          <a:noFill/>
        </p:spPr>
        <p:txBody>
          <a:bodyPr wrap="square">
            <a:spAutoFit/>
          </a:bodyPr>
          <a:lstStyle/>
          <a:p>
            <a:r>
              <a:rPr lang="en-US" sz="1600" b="1" dirty="0"/>
              <a:t>Embedded Multi-Die Interconnect Bridge (EMIB) from Intel</a:t>
            </a:r>
          </a:p>
        </p:txBody>
      </p:sp>
      <p:sp>
        <p:nvSpPr>
          <p:cNvPr id="14" name="TextBox 13">
            <a:extLst>
              <a:ext uri="{FF2B5EF4-FFF2-40B4-BE49-F238E27FC236}">
                <a16:creationId xmlns:a16="http://schemas.microsoft.com/office/drawing/2014/main" id="{A1726F52-2698-4F87-827B-AEB89B67BDAC}"/>
              </a:ext>
            </a:extLst>
          </p:cNvPr>
          <p:cNvSpPr txBox="1"/>
          <p:nvPr/>
        </p:nvSpPr>
        <p:spPr>
          <a:xfrm>
            <a:off x="881022" y="4206078"/>
            <a:ext cx="3765745" cy="338554"/>
          </a:xfrm>
          <a:prstGeom prst="rect">
            <a:avLst/>
          </a:prstGeom>
          <a:noFill/>
        </p:spPr>
        <p:txBody>
          <a:bodyPr wrap="square">
            <a:spAutoFit/>
          </a:bodyPr>
          <a:lstStyle/>
          <a:p>
            <a:r>
              <a:rPr lang="en-US" sz="1600" b="1" dirty="0" err="1"/>
              <a:t>Foveros</a:t>
            </a:r>
            <a:r>
              <a:rPr lang="en-US" sz="1600" b="1" dirty="0"/>
              <a:t> technology from Intel</a:t>
            </a:r>
          </a:p>
        </p:txBody>
      </p:sp>
      <p:sp>
        <p:nvSpPr>
          <p:cNvPr id="16" name="TextBox 15">
            <a:extLst>
              <a:ext uri="{FF2B5EF4-FFF2-40B4-BE49-F238E27FC236}">
                <a16:creationId xmlns:a16="http://schemas.microsoft.com/office/drawing/2014/main" id="{FF3C01B1-6230-4609-B138-32B75469A999}"/>
              </a:ext>
            </a:extLst>
          </p:cNvPr>
          <p:cNvSpPr txBox="1"/>
          <p:nvPr/>
        </p:nvSpPr>
        <p:spPr>
          <a:xfrm>
            <a:off x="7490501" y="3084509"/>
            <a:ext cx="2451168" cy="338554"/>
          </a:xfrm>
          <a:prstGeom prst="rect">
            <a:avLst/>
          </a:prstGeom>
          <a:noFill/>
        </p:spPr>
        <p:txBody>
          <a:bodyPr wrap="square">
            <a:spAutoFit/>
          </a:bodyPr>
          <a:lstStyle/>
          <a:p>
            <a:r>
              <a:rPr lang="en-US" sz="1600" dirty="0"/>
              <a:t>AMD Radeon™ Fury</a:t>
            </a:r>
          </a:p>
        </p:txBody>
      </p:sp>
      <p:sp>
        <p:nvSpPr>
          <p:cNvPr id="17" name="Rectangle 16">
            <a:extLst>
              <a:ext uri="{FF2B5EF4-FFF2-40B4-BE49-F238E27FC236}">
                <a16:creationId xmlns:a16="http://schemas.microsoft.com/office/drawing/2014/main" id="{F6825285-02A3-4E1A-8DEE-CBDC15406E2D}"/>
              </a:ext>
            </a:extLst>
          </p:cNvPr>
          <p:cNvSpPr/>
          <p:nvPr/>
        </p:nvSpPr>
        <p:spPr>
          <a:xfrm>
            <a:off x="6731221" y="3563978"/>
            <a:ext cx="4412746" cy="338554"/>
          </a:xfrm>
          <a:prstGeom prst="rect">
            <a:avLst/>
          </a:prstGeom>
        </p:spPr>
        <p:txBody>
          <a:bodyPr wrap="none">
            <a:spAutoFit/>
          </a:bodyPr>
          <a:lstStyle/>
          <a:p>
            <a:r>
              <a:rPr lang="en-US" sz="1600" b="1" dirty="0"/>
              <a:t>Chip-On-Wafer-On-Substrate (</a:t>
            </a:r>
            <a:r>
              <a:rPr lang="en-US" sz="1600" b="1" dirty="0" err="1"/>
              <a:t>CoWoS</a:t>
            </a:r>
            <a:r>
              <a:rPr lang="en-US" sz="1600" b="1" dirty="0"/>
              <a:t>) from TSMC</a:t>
            </a:r>
          </a:p>
        </p:txBody>
      </p:sp>
      <p:sp>
        <p:nvSpPr>
          <p:cNvPr id="19" name="TextBox 18">
            <a:extLst>
              <a:ext uri="{FF2B5EF4-FFF2-40B4-BE49-F238E27FC236}">
                <a16:creationId xmlns:a16="http://schemas.microsoft.com/office/drawing/2014/main" id="{D6105319-10AD-4722-8502-09DE58D68338}"/>
              </a:ext>
            </a:extLst>
          </p:cNvPr>
          <p:cNvSpPr txBox="1"/>
          <p:nvPr/>
        </p:nvSpPr>
        <p:spPr>
          <a:xfrm>
            <a:off x="7332487" y="6005656"/>
            <a:ext cx="3762843" cy="338554"/>
          </a:xfrm>
          <a:prstGeom prst="rect">
            <a:avLst/>
          </a:prstGeom>
          <a:noFill/>
        </p:spPr>
        <p:txBody>
          <a:bodyPr wrap="square">
            <a:spAutoFit/>
          </a:bodyPr>
          <a:lstStyle/>
          <a:p>
            <a:r>
              <a:rPr lang="en-US" sz="1600" b="1" dirty="0"/>
              <a:t>Apple A7 package; Package on Package</a:t>
            </a:r>
          </a:p>
        </p:txBody>
      </p:sp>
      <p:sp>
        <p:nvSpPr>
          <p:cNvPr id="20" name="TextBox 19">
            <a:extLst>
              <a:ext uri="{FF2B5EF4-FFF2-40B4-BE49-F238E27FC236}">
                <a16:creationId xmlns:a16="http://schemas.microsoft.com/office/drawing/2014/main" id="{854830B1-FBB9-4EDD-8785-FE9953DBABD5}"/>
              </a:ext>
            </a:extLst>
          </p:cNvPr>
          <p:cNvSpPr txBox="1"/>
          <p:nvPr/>
        </p:nvSpPr>
        <p:spPr>
          <a:xfrm>
            <a:off x="5862693" y="681180"/>
            <a:ext cx="6329307" cy="707886"/>
          </a:xfrm>
          <a:prstGeom prst="rect">
            <a:avLst/>
          </a:prstGeom>
          <a:noFill/>
        </p:spPr>
        <p:txBody>
          <a:bodyPr wrap="square" rtlCol="0">
            <a:spAutoFit/>
          </a:bodyPr>
          <a:lstStyle/>
          <a:p>
            <a:r>
              <a:rPr lang="en-US" sz="2000" b="1" dirty="0"/>
              <a:t>Smaller interconnects; Higher performance; Lower power consumption </a:t>
            </a:r>
          </a:p>
        </p:txBody>
      </p:sp>
      <p:sp>
        <p:nvSpPr>
          <p:cNvPr id="21" name="Rectangle 20">
            <a:extLst>
              <a:ext uri="{FF2B5EF4-FFF2-40B4-BE49-F238E27FC236}">
                <a16:creationId xmlns:a16="http://schemas.microsoft.com/office/drawing/2014/main" id="{05245CCD-23EF-459E-B024-E25371C4EDF0}"/>
              </a:ext>
            </a:extLst>
          </p:cNvPr>
          <p:cNvSpPr/>
          <p:nvPr/>
        </p:nvSpPr>
        <p:spPr>
          <a:xfrm>
            <a:off x="1547237" y="6550223"/>
            <a:ext cx="9596730" cy="307777"/>
          </a:xfrm>
          <a:prstGeom prst="rect">
            <a:avLst/>
          </a:prstGeom>
        </p:spPr>
        <p:txBody>
          <a:bodyPr wrap="none">
            <a:spAutoFit/>
          </a:bodyPr>
          <a:lstStyle/>
          <a:p>
            <a:r>
              <a:rPr lang="en-US" sz="1400" b="1" i="1" dirty="0">
                <a:solidFill>
                  <a:srgbClr val="333333"/>
                </a:solidFill>
                <a:latin typeface="Arial" panose="020B0604020202020204" pitchFamily="34" charset="0"/>
                <a:ea typeface="Times New Roman" panose="02020603050405020304" pitchFamily="18" charset="0"/>
              </a:rPr>
              <a:t>3D Microelectronic Packaging: From Architectures to Applications, 2</a:t>
            </a:r>
            <a:r>
              <a:rPr lang="en-US" sz="1400" b="1" i="1" baseline="30000" dirty="0">
                <a:solidFill>
                  <a:srgbClr val="333333"/>
                </a:solidFill>
                <a:latin typeface="Arial" panose="020B0604020202020204" pitchFamily="34" charset="0"/>
                <a:ea typeface="Times New Roman" panose="02020603050405020304" pitchFamily="18" charset="0"/>
              </a:rPr>
              <a:t>nd</a:t>
            </a:r>
            <a:r>
              <a:rPr lang="en-US" sz="1400" b="1" i="1" dirty="0">
                <a:solidFill>
                  <a:srgbClr val="333333"/>
                </a:solidFill>
                <a:latin typeface="Arial" panose="020B0604020202020204" pitchFamily="34" charset="0"/>
                <a:ea typeface="Times New Roman" panose="02020603050405020304" pitchFamily="18" charset="0"/>
              </a:rPr>
              <a:t> edition, Springer, 2021, ISSN 1437-0387 </a:t>
            </a:r>
            <a:endParaRPr lang="en-US" sz="1400" b="1" i="1" dirty="0"/>
          </a:p>
        </p:txBody>
      </p:sp>
    </p:spTree>
    <p:extLst>
      <p:ext uri="{BB962C8B-B14F-4D97-AF65-F5344CB8AC3E}">
        <p14:creationId xmlns:p14="http://schemas.microsoft.com/office/powerpoint/2010/main" val="2697169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86150-1808-41C1-A8E1-DC12BD21945A}"/>
              </a:ext>
            </a:extLst>
          </p:cNvPr>
          <p:cNvSpPr>
            <a:spLocks noGrp="1"/>
          </p:cNvSpPr>
          <p:nvPr>
            <p:ph type="title"/>
          </p:nvPr>
        </p:nvSpPr>
        <p:spPr>
          <a:xfrm>
            <a:off x="514350" y="1146242"/>
            <a:ext cx="4038600" cy="681450"/>
          </a:xfrm>
        </p:spPr>
        <p:txBody>
          <a:bodyPr>
            <a:normAutofit/>
          </a:bodyPr>
          <a:lstStyle/>
          <a:p>
            <a:r>
              <a:rPr lang="en-US" sz="2400" dirty="0"/>
              <a:t>Through Silicon Vias (TSV)</a:t>
            </a:r>
          </a:p>
        </p:txBody>
      </p:sp>
      <p:pic>
        <p:nvPicPr>
          <p:cNvPr id="4" name="Picture 3">
            <a:extLst>
              <a:ext uri="{FF2B5EF4-FFF2-40B4-BE49-F238E27FC236}">
                <a16:creationId xmlns:a16="http://schemas.microsoft.com/office/drawing/2014/main" id="{5951107E-1AEC-4C27-BE59-A499DC82C8F0}"/>
              </a:ext>
            </a:extLst>
          </p:cNvPr>
          <p:cNvPicPr>
            <a:picLocks noChangeAspect="1"/>
          </p:cNvPicPr>
          <p:nvPr/>
        </p:nvPicPr>
        <p:blipFill>
          <a:blip r:embed="rId2"/>
          <a:stretch>
            <a:fillRect/>
          </a:stretch>
        </p:blipFill>
        <p:spPr>
          <a:xfrm>
            <a:off x="602299" y="1950186"/>
            <a:ext cx="4829484" cy="4112665"/>
          </a:xfrm>
          <a:prstGeom prst="rect">
            <a:avLst/>
          </a:prstGeom>
        </p:spPr>
      </p:pic>
      <p:sp>
        <p:nvSpPr>
          <p:cNvPr id="5" name="TextBox 4">
            <a:extLst>
              <a:ext uri="{FF2B5EF4-FFF2-40B4-BE49-F238E27FC236}">
                <a16:creationId xmlns:a16="http://schemas.microsoft.com/office/drawing/2014/main" id="{46BA232B-382F-431C-BEEF-2B718D97133A}"/>
              </a:ext>
            </a:extLst>
          </p:cNvPr>
          <p:cNvSpPr txBox="1"/>
          <p:nvPr/>
        </p:nvSpPr>
        <p:spPr>
          <a:xfrm>
            <a:off x="514350" y="364863"/>
            <a:ext cx="7851252" cy="584775"/>
          </a:xfrm>
          <a:prstGeom prst="rect">
            <a:avLst/>
          </a:prstGeom>
          <a:noFill/>
        </p:spPr>
        <p:txBody>
          <a:bodyPr wrap="none" rtlCol="0">
            <a:spAutoFit/>
          </a:bodyPr>
          <a:lstStyle/>
          <a:p>
            <a:r>
              <a:rPr lang="en-US" sz="3200" b="1" dirty="0"/>
              <a:t>Key components for Heterogenous Packaging</a:t>
            </a:r>
          </a:p>
        </p:txBody>
      </p:sp>
      <p:pic>
        <p:nvPicPr>
          <p:cNvPr id="7" name="Picture 6">
            <a:extLst>
              <a:ext uri="{FF2B5EF4-FFF2-40B4-BE49-F238E27FC236}">
                <a16:creationId xmlns:a16="http://schemas.microsoft.com/office/drawing/2014/main" id="{EA1BB68B-9F74-4AC9-8A03-62FDAB2903A4}"/>
              </a:ext>
            </a:extLst>
          </p:cNvPr>
          <p:cNvPicPr>
            <a:picLocks noChangeAspect="1"/>
          </p:cNvPicPr>
          <p:nvPr/>
        </p:nvPicPr>
        <p:blipFill>
          <a:blip r:embed="rId3"/>
          <a:stretch>
            <a:fillRect/>
          </a:stretch>
        </p:blipFill>
        <p:spPr>
          <a:xfrm>
            <a:off x="5683315" y="2388309"/>
            <a:ext cx="4736456" cy="3323449"/>
          </a:xfrm>
          <a:prstGeom prst="rect">
            <a:avLst/>
          </a:prstGeom>
        </p:spPr>
      </p:pic>
      <p:sp>
        <p:nvSpPr>
          <p:cNvPr id="8" name="Rectangle 7">
            <a:extLst>
              <a:ext uri="{FF2B5EF4-FFF2-40B4-BE49-F238E27FC236}">
                <a16:creationId xmlns:a16="http://schemas.microsoft.com/office/drawing/2014/main" id="{4169279C-AE33-4499-BA28-781AD163D67B}"/>
              </a:ext>
            </a:extLst>
          </p:cNvPr>
          <p:cNvSpPr/>
          <p:nvPr/>
        </p:nvSpPr>
        <p:spPr>
          <a:xfrm>
            <a:off x="1059780" y="6395122"/>
            <a:ext cx="9596730" cy="307777"/>
          </a:xfrm>
          <a:prstGeom prst="rect">
            <a:avLst/>
          </a:prstGeom>
        </p:spPr>
        <p:txBody>
          <a:bodyPr wrap="none">
            <a:spAutoFit/>
          </a:bodyPr>
          <a:lstStyle/>
          <a:p>
            <a:r>
              <a:rPr lang="en-US" sz="1400" b="1" i="1" dirty="0">
                <a:solidFill>
                  <a:srgbClr val="333333"/>
                </a:solidFill>
                <a:latin typeface="Arial" panose="020B0604020202020204" pitchFamily="34" charset="0"/>
                <a:ea typeface="Times New Roman" panose="02020603050405020304" pitchFamily="18" charset="0"/>
              </a:rPr>
              <a:t>3D Microelectronic Packaging: From Architectures to Applications, 2</a:t>
            </a:r>
            <a:r>
              <a:rPr lang="en-US" sz="1400" b="1" i="1" baseline="30000" dirty="0">
                <a:solidFill>
                  <a:srgbClr val="333333"/>
                </a:solidFill>
                <a:latin typeface="Arial" panose="020B0604020202020204" pitchFamily="34" charset="0"/>
                <a:ea typeface="Times New Roman" panose="02020603050405020304" pitchFamily="18" charset="0"/>
              </a:rPr>
              <a:t>nd</a:t>
            </a:r>
            <a:r>
              <a:rPr lang="en-US" sz="1400" b="1" i="1" dirty="0">
                <a:solidFill>
                  <a:srgbClr val="333333"/>
                </a:solidFill>
                <a:latin typeface="Arial" panose="020B0604020202020204" pitchFamily="34" charset="0"/>
                <a:ea typeface="Times New Roman" panose="02020603050405020304" pitchFamily="18" charset="0"/>
              </a:rPr>
              <a:t> edition, Springer, 2021, ISSN 1437-0387 </a:t>
            </a:r>
            <a:endParaRPr lang="en-US" sz="1400" b="1" i="1" dirty="0"/>
          </a:p>
        </p:txBody>
      </p:sp>
      <p:pic>
        <p:nvPicPr>
          <p:cNvPr id="10" name="Picture 9">
            <a:extLst>
              <a:ext uri="{FF2B5EF4-FFF2-40B4-BE49-F238E27FC236}">
                <a16:creationId xmlns:a16="http://schemas.microsoft.com/office/drawing/2014/main" id="{64ABC62F-AB04-40B2-84FB-2A906C8ABF3C}"/>
              </a:ext>
            </a:extLst>
          </p:cNvPr>
          <p:cNvPicPr>
            <a:picLocks noChangeAspect="1"/>
          </p:cNvPicPr>
          <p:nvPr/>
        </p:nvPicPr>
        <p:blipFill>
          <a:blip r:embed="rId4"/>
          <a:stretch>
            <a:fillRect/>
          </a:stretch>
        </p:blipFill>
        <p:spPr>
          <a:xfrm>
            <a:off x="9161892" y="949638"/>
            <a:ext cx="2515758" cy="1640712"/>
          </a:xfrm>
          <a:prstGeom prst="rect">
            <a:avLst/>
          </a:prstGeom>
        </p:spPr>
      </p:pic>
    </p:spTree>
    <p:extLst>
      <p:ext uri="{BB962C8B-B14F-4D97-AF65-F5344CB8AC3E}">
        <p14:creationId xmlns:p14="http://schemas.microsoft.com/office/powerpoint/2010/main" val="3424770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86150-1808-41C1-A8E1-DC12BD21945A}"/>
              </a:ext>
            </a:extLst>
          </p:cNvPr>
          <p:cNvSpPr>
            <a:spLocks noGrp="1"/>
          </p:cNvSpPr>
          <p:nvPr>
            <p:ph type="title"/>
          </p:nvPr>
        </p:nvSpPr>
        <p:spPr>
          <a:xfrm>
            <a:off x="657225" y="1336800"/>
            <a:ext cx="2667000" cy="748887"/>
          </a:xfrm>
        </p:spPr>
        <p:txBody>
          <a:bodyPr/>
          <a:lstStyle/>
          <a:p>
            <a:r>
              <a:rPr lang="en-US" dirty="0"/>
              <a:t>Micro bumps</a:t>
            </a:r>
          </a:p>
        </p:txBody>
      </p:sp>
      <p:sp>
        <p:nvSpPr>
          <p:cNvPr id="5" name="TextBox 4">
            <a:extLst>
              <a:ext uri="{FF2B5EF4-FFF2-40B4-BE49-F238E27FC236}">
                <a16:creationId xmlns:a16="http://schemas.microsoft.com/office/drawing/2014/main" id="{46BA232B-382F-431C-BEEF-2B718D97133A}"/>
              </a:ext>
            </a:extLst>
          </p:cNvPr>
          <p:cNvSpPr txBox="1"/>
          <p:nvPr/>
        </p:nvSpPr>
        <p:spPr>
          <a:xfrm>
            <a:off x="514350" y="364863"/>
            <a:ext cx="7851252" cy="584775"/>
          </a:xfrm>
          <a:prstGeom prst="rect">
            <a:avLst/>
          </a:prstGeom>
          <a:noFill/>
        </p:spPr>
        <p:txBody>
          <a:bodyPr wrap="none" rtlCol="0">
            <a:spAutoFit/>
          </a:bodyPr>
          <a:lstStyle/>
          <a:p>
            <a:r>
              <a:rPr lang="en-US" sz="3200" b="1" dirty="0"/>
              <a:t>Key components for Heterogenous Packaging</a:t>
            </a:r>
          </a:p>
        </p:txBody>
      </p:sp>
      <p:sp>
        <p:nvSpPr>
          <p:cNvPr id="8" name="Rectangle 7">
            <a:extLst>
              <a:ext uri="{FF2B5EF4-FFF2-40B4-BE49-F238E27FC236}">
                <a16:creationId xmlns:a16="http://schemas.microsoft.com/office/drawing/2014/main" id="{4169279C-AE33-4499-BA28-781AD163D67B}"/>
              </a:ext>
            </a:extLst>
          </p:cNvPr>
          <p:cNvSpPr/>
          <p:nvPr/>
        </p:nvSpPr>
        <p:spPr>
          <a:xfrm>
            <a:off x="1516980" y="6396334"/>
            <a:ext cx="9596730" cy="307777"/>
          </a:xfrm>
          <a:prstGeom prst="rect">
            <a:avLst/>
          </a:prstGeom>
        </p:spPr>
        <p:txBody>
          <a:bodyPr wrap="none">
            <a:spAutoFit/>
          </a:bodyPr>
          <a:lstStyle/>
          <a:p>
            <a:r>
              <a:rPr lang="en-US" sz="1400" b="1" i="1" dirty="0">
                <a:solidFill>
                  <a:srgbClr val="333333"/>
                </a:solidFill>
                <a:latin typeface="Arial" panose="020B0604020202020204" pitchFamily="34" charset="0"/>
                <a:ea typeface="Times New Roman" panose="02020603050405020304" pitchFamily="18" charset="0"/>
              </a:rPr>
              <a:t>3D Microelectronic Packaging: From Architectures to Applications, 2</a:t>
            </a:r>
            <a:r>
              <a:rPr lang="en-US" sz="1400" b="1" i="1" baseline="30000" dirty="0">
                <a:solidFill>
                  <a:srgbClr val="333333"/>
                </a:solidFill>
                <a:latin typeface="Arial" panose="020B0604020202020204" pitchFamily="34" charset="0"/>
                <a:ea typeface="Times New Roman" panose="02020603050405020304" pitchFamily="18" charset="0"/>
              </a:rPr>
              <a:t>nd</a:t>
            </a:r>
            <a:r>
              <a:rPr lang="en-US" sz="1400" b="1" i="1" dirty="0">
                <a:solidFill>
                  <a:srgbClr val="333333"/>
                </a:solidFill>
                <a:latin typeface="Arial" panose="020B0604020202020204" pitchFamily="34" charset="0"/>
                <a:ea typeface="Times New Roman" panose="02020603050405020304" pitchFamily="18" charset="0"/>
              </a:rPr>
              <a:t> edition, Springer, 2021, ISSN 1437-0387 </a:t>
            </a:r>
            <a:endParaRPr lang="en-US" sz="1400" b="1" i="1" dirty="0"/>
          </a:p>
        </p:txBody>
      </p:sp>
      <p:pic>
        <p:nvPicPr>
          <p:cNvPr id="2" name="Picture 1">
            <a:extLst>
              <a:ext uri="{FF2B5EF4-FFF2-40B4-BE49-F238E27FC236}">
                <a16:creationId xmlns:a16="http://schemas.microsoft.com/office/drawing/2014/main" id="{58F20FB2-44F3-41C5-AF6B-9F9B02E6D3C8}"/>
              </a:ext>
            </a:extLst>
          </p:cNvPr>
          <p:cNvPicPr>
            <a:picLocks noChangeAspect="1"/>
          </p:cNvPicPr>
          <p:nvPr/>
        </p:nvPicPr>
        <p:blipFill>
          <a:blip r:embed="rId2"/>
          <a:stretch>
            <a:fillRect/>
          </a:stretch>
        </p:blipFill>
        <p:spPr>
          <a:xfrm>
            <a:off x="657225" y="2021347"/>
            <a:ext cx="4779678" cy="3158002"/>
          </a:xfrm>
          <a:prstGeom prst="rect">
            <a:avLst/>
          </a:prstGeom>
        </p:spPr>
      </p:pic>
      <p:sp>
        <p:nvSpPr>
          <p:cNvPr id="9" name="TextBox 8">
            <a:extLst>
              <a:ext uri="{FF2B5EF4-FFF2-40B4-BE49-F238E27FC236}">
                <a16:creationId xmlns:a16="http://schemas.microsoft.com/office/drawing/2014/main" id="{8762FD37-E19A-4A92-8004-C192C65BBAD5}"/>
              </a:ext>
            </a:extLst>
          </p:cNvPr>
          <p:cNvSpPr txBox="1"/>
          <p:nvPr/>
        </p:nvSpPr>
        <p:spPr>
          <a:xfrm>
            <a:off x="657225" y="5367034"/>
            <a:ext cx="4591050" cy="646331"/>
          </a:xfrm>
          <a:prstGeom prst="rect">
            <a:avLst/>
          </a:prstGeom>
          <a:noFill/>
        </p:spPr>
        <p:txBody>
          <a:bodyPr wrap="square">
            <a:spAutoFit/>
          </a:bodyPr>
          <a:lstStyle/>
          <a:p>
            <a:r>
              <a:rPr lang="en-US" dirty="0"/>
              <a:t>Schematic illustration of a typical Thermal Compression Bonding process </a:t>
            </a:r>
          </a:p>
        </p:txBody>
      </p:sp>
      <p:pic>
        <p:nvPicPr>
          <p:cNvPr id="10" name="Picture 9">
            <a:extLst>
              <a:ext uri="{FF2B5EF4-FFF2-40B4-BE49-F238E27FC236}">
                <a16:creationId xmlns:a16="http://schemas.microsoft.com/office/drawing/2014/main" id="{FAD8CCA5-26D6-4654-8AF0-36DB32E4AD77}"/>
              </a:ext>
            </a:extLst>
          </p:cNvPr>
          <p:cNvPicPr>
            <a:picLocks noChangeAspect="1"/>
          </p:cNvPicPr>
          <p:nvPr/>
        </p:nvPicPr>
        <p:blipFill>
          <a:blip r:embed="rId3"/>
          <a:stretch>
            <a:fillRect/>
          </a:stretch>
        </p:blipFill>
        <p:spPr>
          <a:xfrm>
            <a:off x="5866487" y="3009338"/>
            <a:ext cx="2915563" cy="2454401"/>
          </a:xfrm>
          <a:prstGeom prst="rect">
            <a:avLst/>
          </a:prstGeom>
        </p:spPr>
      </p:pic>
      <p:pic>
        <p:nvPicPr>
          <p:cNvPr id="11" name="Picture 10">
            <a:extLst>
              <a:ext uri="{FF2B5EF4-FFF2-40B4-BE49-F238E27FC236}">
                <a16:creationId xmlns:a16="http://schemas.microsoft.com/office/drawing/2014/main" id="{D668B28B-22E3-41A5-9C55-F5366B8DAF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695950" y="1733550"/>
            <a:ext cx="5417760" cy="1076326"/>
          </a:xfrm>
          <a:prstGeom prst="rect">
            <a:avLst/>
          </a:prstGeom>
          <a:noFill/>
          <a:ln>
            <a:noFill/>
          </a:ln>
        </p:spPr>
      </p:pic>
      <p:pic>
        <p:nvPicPr>
          <p:cNvPr id="13" name="Picture 12">
            <a:extLst>
              <a:ext uri="{FF2B5EF4-FFF2-40B4-BE49-F238E27FC236}">
                <a16:creationId xmlns:a16="http://schemas.microsoft.com/office/drawing/2014/main" id="{72604EBE-7B55-4679-98D0-602239404ABB}"/>
              </a:ext>
            </a:extLst>
          </p:cNvPr>
          <p:cNvPicPr>
            <a:picLocks noChangeAspect="1"/>
          </p:cNvPicPr>
          <p:nvPr/>
        </p:nvPicPr>
        <p:blipFill>
          <a:blip r:embed="rId5"/>
          <a:stretch>
            <a:fillRect/>
          </a:stretch>
        </p:blipFill>
        <p:spPr>
          <a:xfrm>
            <a:off x="8884860" y="3009338"/>
            <a:ext cx="2228850" cy="2190750"/>
          </a:xfrm>
          <a:prstGeom prst="rect">
            <a:avLst/>
          </a:prstGeom>
        </p:spPr>
      </p:pic>
    </p:spTree>
    <p:extLst>
      <p:ext uri="{BB962C8B-B14F-4D97-AF65-F5344CB8AC3E}">
        <p14:creationId xmlns:p14="http://schemas.microsoft.com/office/powerpoint/2010/main" val="342593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86150-1808-41C1-A8E1-DC12BD21945A}"/>
              </a:ext>
            </a:extLst>
          </p:cNvPr>
          <p:cNvSpPr>
            <a:spLocks noGrp="1"/>
          </p:cNvSpPr>
          <p:nvPr>
            <p:ph type="title"/>
          </p:nvPr>
        </p:nvSpPr>
        <p:spPr>
          <a:xfrm>
            <a:off x="302769" y="1698886"/>
            <a:ext cx="5076825" cy="748887"/>
          </a:xfrm>
        </p:spPr>
        <p:txBody>
          <a:bodyPr>
            <a:normAutofit/>
          </a:bodyPr>
          <a:lstStyle/>
          <a:p>
            <a:r>
              <a:rPr lang="en-US" dirty="0"/>
              <a:t>Cu interconnects</a:t>
            </a:r>
          </a:p>
        </p:txBody>
      </p:sp>
      <p:sp>
        <p:nvSpPr>
          <p:cNvPr id="5" name="TextBox 4">
            <a:extLst>
              <a:ext uri="{FF2B5EF4-FFF2-40B4-BE49-F238E27FC236}">
                <a16:creationId xmlns:a16="http://schemas.microsoft.com/office/drawing/2014/main" id="{46BA232B-382F-431C-BEEF-2B718D97133A}"/>
              </a:ext>
            </a:extLst>
          </p:cNvPr>
          <p:cNvSpPr txBox="1"/>
          <p:nvPr/>
        </p:nvSpPr>
        <p:spPr>
          <a:xfrm>
            <a:off x="302769" y="570286"/>
            <a:ext cx="7851252" cy="584775"/>
          </a:xfrm>
          <a:prstGeom prst="rect">
            <a:avLst/>
          </a:prstGeom>
          <a:noFill/>
        </p:spPr>
        <p:txBody>
          <a:bodyPr wrap="none" rtlCol="0">
            <a:spAutoFit/>
          </a:bodyPr>
          <a:lstStyle/>
          <a:p>
            <a:r>
              <a:rPr lang="en-US" sz="3200" b="1" dirty="0"/>
              <a:t>Key components for Heterogenous Packaging</a:t>
            </a:r>
          </a:p>
        </p:txBody>
      </p:sp>
      <p:sp>
        <p:nvSpPr>
          <p:cNvPr id="8" name="Rectangle 7">
            <a:extLst>
              <a:ext uri="{FF2B5EF4-FFF2-40B4-BE49-F238E27FC236}">
                <a16:creationId xmlns:a16="http://schemas.microsoft.com/office/drawing/2014/main" id="{4169279C-AE33-4499-BA28-781AD163D67B}"/>
              </a:ext>
            </a:extLst>
          </p:cNvPr>
          <p:cNvSpPr/>
          <p:nvPr/>
        </p:nvSpPr>
        <p:spPr>
          <a:xfrm>
            <a:off x="514350" y="6339248"/>
            <a:ext cx="9596730" cy="307777"/>
          </a:xfrm>
          <a:prstGeom prst="rect">
            <a:avLst/>
          </a:prstGeom>
        </p:spPr>
        <p:txBody>
          <a:bodyPr wrap="none">
            <a:spAutoFit/>
          </a:bodyPr>
          <a:lstStyle/>
          <a:p>
            <a:r>
              <a:rPr lang="en-US" sz="1400" b="1" i="1" dirty="0">
                <a:solidFill>
                  <a:srgbClr val="333333"/>
                </a:solidFill>
                <a:latin typeface="Arial" panose="020B0604020202020204" pitchFamily="34" charset="0"/>
                <a:ea typeface="Times New Roman" panose="02020603050405020304" pitchFamily="18" charset="0"/>
              </a:rPr>
              <a:t>3D Microelectronic Packaging: From Architectures to Applications, 2</a:t>
            </a:r>
            <a:r>
              <a:rPr lang="en-US" sz="1400" b="1" i="1" baseline="30000" dirty="0">
                <a:solidFill>
                  <a:srgbClr val="333333"/>
                </a:solidFill>
                <a:latin typeface="Arial" panose="020B0604020202020204" pitchFamily="34" charset="0"/>
                <a:ea typeface="Times New Roman" panose="02020603050405020304" pitchFamily="18" charset="0"/>
              </a:rPr>
              <a:t>nd</a:t>
            </a:r>
            <a:r>
              <a:rPr lang="en-US" sz="1400" b="1" i="1" dirty="0">
                <a:solidFill>
                  <a:srgbClr val="333333"/>
                </a:solidFill>
                <a:latin typeface="Arial" panose="020B0604020202020204" pitchFamily="34" charset="0"/>
                <a:ea typeface="Times New Roman" panose="02020603050405020304" pitchFamily="18" charset="0"/>
              </a:rPr>
              <a:t> edition, Springer, 2021, ISSN 1437-0387 </a:t>
            </a:r>
            <a:endParaRPr lang="en-US" sz="1400" b="1" i="1" dirty="0"/>
          </a:p>
        </p:txBody>
      </p:sp>
      <p:pic>
        <p:nvPicPr>
          <p:cNvPr id="4" name="Picture 3">
            <a:extLst>
              <a:ext uri="{FF2B5EF4-FFF2-40B4-BE49-F238E27FC236}">
                <a16:creationId xmlns:a16="http://schemas.microsoft.com/office/drawing/2014/main" id="{29D268B8-EA7C-4EC5-85EA-58050C822A66}"/>
              </a:ext>
            </a:extLst>
          </p:cNvPr>
          <p:cNvPicPr>
            <a:picLocks noChangeAspect="1"/>
          </p:cNvPicPr>
          <p:nvPr/>
        </p:nvPicPr>
        <p:blipFill>
          <a:blip r:embed="rId2"/>
          <a:stretch>
            <a:fillRect/>
          </a:stretch>
        </p:blipFill>
        <p:spPr>
          <a:xfrm>
            <a:off x="302769" y="2463851"/>
            <a:ext cx="7662159" cy="1908125"/>
          </a:xfrm>
          <a:prstGeom prst="rect">
            <a:avLst/>
          </a:prstGeom>
        </p:spPr>
      </p:pic>
      <p:sp>
        <p:nvSpPr>
          <p:cNvPr id="12" name="TextBox 11">
            <a:extLst>
              <a:ext uri="{FF2B5EF4-FFF2-40B4-BE49-F238E27FC236}">
                <a16:creationId xmlns:a16="http://schemas.microsoft.com/office/drawing/2014/main" id="{1A76760D-7F50-418E-9AFF-610195C3805A}"/>
              </a:ext>
            </a:extLst>
          </p:cNvPr>
          <p:cNvSpPr txBox="1"/>
          <p:nvPr/>
        </p:nvSpPr>
        <p:spPr>
          <a:xfrm>
            <a:off x="302769" y="4512783"/>
            <a:ext cx="7783956" cy="646331"/>
          </a:xfrm>
          <a:prstGeom prst="rect">
            <a:avLst/>
          </a:prstGeom>
          <a:noFill/>
        </p:spPr>
        <p:txBody>
          <a:bodyPr wrap="square">
            <a:spAutoFit/>
          </a:bodyPr>
          <a:lstStyle/>
          <a:p>
            <a:r>
              <a:rPr lang="en-US" dirty="0"/>
              <a:t>Schematic of Hybrid bonding or Direct Bond Interconnect (DBI) technology from </a:t>
            </a:r>
            <a:r>
              <a:rPr lang="en-US" dirty="0" err="1"/>
              <a:t>Xperi</a:t>
            </a:r>
            <a:endParaRPr lang="en-US" dirty="0"/>
          </a:p>
        </p:txBody>
      </p:sp>
      <p:pic>
        <p:nvPicPr>
          <p:cNvPr id="7" name="Picture 6">
            <a:extLst>
              <a:ext uri="{FF2B5EF4-FFF2-40B4-BE49-F238E27FC236}">
                <a16:creationId xmlns:a16="http://schemas.microsoft.com/office/drawing/2014/main" id="{870308D9-7768-4F0D-8FE1-BC240F6D3272}"/>
              </a:ext>
            </a:extLst>
          </p:cNvPr>
          <p:cNvPicPr>
            <a:picLocks noChangeAspect="1"/>
          </p:cNvPicPr>
          <p:nvPr/>
        </p:nvPicPr>
        <p:blipFill>
          <a:blip r:embed="rId3"/>
          <a:stretch>
            <a:fillRect/>
          </a:stretch>
        </p:blipFill>
        <p:spPr>
          <a:xfrm>
            <a:off x="8515351" y="1978735"/>
            <a:ext cx="3565510" cy="3297678"/>
          </a:xfrm>
          <a:prstGeom prst="rect">
            <a:avLst/>
          </a:prstGeom>
        </p:spPr>
      </p:pic>
      <p:sp>
        <p:nvSpPr>
          <p:cNvPr id="15" name="TextBox 14">
            <a:extLst>
              <a:ext uri="{FF2B5EF4-FFF2-40B4-BE49-F238E27FC236}">
                <a16:creationId xmlns:a16="http://schemas.microsoft.com/office/drawing/2014/main" id="{16C9A1C6-E1CB-420B-9139-1AC3B19F0885}"/>
              </a:ext>
            </a:extLst>
          </p:cNvPr>
          <p:cNvSpPr txBox="1"/>
          <p:nvPr/>
        </p:nvSpPr>
        <p:spPr>
          <a:xfrm>
            <a:off x="8953499" y="5336556"/>
            <a:ext cx="2876549" cy="499817"/>
          </a:xfrm>
          <a:prstGeom prst="rect">
            <a:avLst/>
          </a:prstGeom>
          <a:noFill/>
        </p:spPr>
        <p:txBody>
          <a:bodyPr wrap="square">
            <a:spAutoFit/>
          </a:bodyPr>
          <a:lstStyle/>
          <a:p>
            <a:pPr marL="0" marR="0" algn="ctr">
              <a:lnSpc>
                <a:spcPct val="115000"/>
              </a:lnSpc>
              <a:spcBef>
                <a:spcPts val="0"/>
              </a:spcBef>
              <a:spcAft>
                <a:spcPts val="600"/>
              </a:spcAft>
            </a:pPr>
            <a:r>
              <a:rPr lang="en-US" sz="1200" b="1" i="1" dirty="0">
                <a:effectLst/>
                <a:latin typeface="Times New Roman" panose="02020603050405020304" pitchFamily="18" charset="0"/>
                <a:ea typeface="SimSun" panose="02010600030101010101" pitchFamily="2" charset="-122"/>
                <a:cs typeface="Angsana New" panose="02020603050405020304" pitchFamily="18" charset="-34"/>
              </a:rPr>
              <a:t>SEM cross-sectional image of bump-less Cu-Cu bonded structure with 6μm pitch</a:t>
            </a:r>
            <a:endParaRPr lang="en-US" sz="1050" dirty="0">
              <a:effectLst/>
              <a:latin typeface="Cambria" panose="02040503050406030204" pitchFamily="18" charset="0"/>
              <a:ea typeface="SimSun" panose="02010600030101010101" pitchFamily="2" charset="-122"/>
              <a:cs typeface="Angsana New" panose="02020603050405020304" pitchFamily="18" charset="-34"/>
            </a:endParaRPr>
          </a:p>
        </p:txBody>
      </p:sp>
    </p:spTree>
    <p:extLst>
      <p:ext uri="{BB962C8B-B14F-4D97-AF65-F5344CB8AC3E}">
        <p14:creationId xmlns:p14="http://schemas.microsoft.com/office/powerpoint/2010/main" val="965485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30DBC0-2074-4FF7-AAA9-A48881899105}"/>
              </a:ext>
            </a:extLst>
          </p:cNvPr>
          <p:cNvSpPr>
            <a:spLocks noGrp="1"/>
          </p:cNvSpPr>
          <p:nvPr>
            <p:ph type="title"/>
          </p:nvPr>
        </p:nvSpPr>
        <p:spPr>
          <a:xfrm>
            <a:off x="460684" y="356677"/>
            <a:ext cx="5468840" cy="748887"/>
          </a:xfrm>
        </p:spPr>
        <p:txBody>
          <a:bodyPr>
            <a:normAutofit fontScale="90000"/>
          </a:bodyPr>
          <a:lstStyle/>
          <a:p>
            <a:r>
              <a:rPr lang="en-US" sz="3600" b="1" dirty="0"/>
              <a:t>Failure analysis challenges</a:t>
            </a:r>
            <a:br>
              <a:rPr lang="en-US" dirty="0"/>
            </a:br>
            <a:endParaRPr lang="en-US" dirty="0"/>
          </a:p>
        </p:txBody>
      </p:sp>
      <p:sp>
        <p:nvSpPr>
          <p:cNvPr id="4" name="TextBox 3">
            <a:extLst>
              <a:ext uri="{FF2B5EF4-FFF2-40B4-BE49-F238E27FC236}">
                <a16:creationId xmlns:a16="http://schemas.microsoft.com/office/drawing/2014/main" id="{F7004937-1A92-4212-80D9-3002F281F440}"/>
              </a:ext>
            </a:extLst>
          </p:cNvPr>
          <p:cNvSpPr txBox="1"/>
          <p:nvPr/>
        </p:nvSpPr>
        <p:spPr>
          <a:xfrm>
            <a:off x="378403" y="1760153"/>
            <a:ext cx="5727465"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dirty="0"/>
              <a:t>Multiple failures in one unit.</a:t>
            </a:r>
          </a:p>
          <a:p>
            <a:pPr marL="285750" indent="-285750">
              <a:buFont typeface="Arial" panose="020B0604020202020204" pitchFamily="34" charset="0"/>
              <a:buChar char="•"/>
            </a:pPr>
            <a:r>
              <a:rPr lang="en-US" sz="2800" b="1" dirty="0"/>
              <a:t>EFA: Each failure needs x, y, and z identification</a:t>
            </a:r>
          </a:p>
          <a:p>
            <a:pPr marL="285750" indent="-285750">
              <a:buFont typeface="Arial" panose="020B0604020202020204" pitchFamily="34" charset="0"/>
              <a:buChar char="•"/>
            </a:pPr>
            <a:r>
              <a:rPr lang="en-US" sz="2800" b="1" dirty="0"/>
              <a:t>PFA: artifact free and revealing fine features in a large area</a:t>
            </a:r>
          </a:p>
          <a:p>
            <a:pPr marL="285750" indent="-285750">
              <a:buFont typeface="Arial" panose="020B0604020202020204" pitchFamily="34" charset="0"/>
              <a:buChar char="•"/>
            </a:pPr>
            <a:r>
              <a:rPr lang="en-US" sz="2800" b="1" dirty="0"/>
              <a:t>Imaging: high resolution with large field of view</a:t>
            </a:r>
          </a:p>
          <a:p>
            <a:pPr marL="285750" indent="-285750">
              <a:buFont typeface="Arial" panose="020B0604020202020204" pitchFamily="34" charset="0"/>
              <a:buChar char="•"/>
            </a:pPr>
            <a:r>
              <a:rPr lang="en-US" sz="2800" b="1" dirty="0"/>
              <a:t>Material analysis: pinpoint organic materials with sub micron resolution</a:t>
            </a:r>
          </a:p>
        </p:txBody>
      </p:sp>
      <p:sp>
        <p:nvSpPr>
          <p:cNvPr id="5" name="TextBox 4">
            <a:extLst>
              <a:ext uri="{FF2B5EF4-FFF2-40B4-BE49-F238E27FC236}">
                <a16:creationId xmlns:a16="http://schemas.microsoft.com/office/drawing/2014/main" id="{19C09AF5-B2F3-4E9D-B3FD-665FB8A3D176}"/>
              </a:ext>
            </a:extLst>
          </p:cNvPr>
          <p:cNvSpPr txBox="1"/>
          <p:nvPr/>
        </p:nvSpPr>
        <p:spPr>
          <a:xfrm>
            <a:off x="460684" y="1039503"/>
            <a:ext cx="3594510" cy="523220"/>
          </a:xfrm>
          <a:prstGeom prst="rect">
            <a:avLst/>
          </a:prstGeom>
          <a:noFill/>
        </p:spPr>
        <p:txBody>
          <a:bodyPr wrap="none" rtlCol="0">
            <a:spAutoFit/>
          </a:bodyPr>
          <a:lstStyle/>
          <a:p>
            <a:r>
              <a:rPr lang="en-US" sz="2800" b="1" dirty="0"/>
              <a:t>Technical point of view</a:t>
            </a:r>
          </a:p>
        </p:txBody>
      </p:sp>
      <p:pic>
        <p:nvPicPr>
          <p:cNvPr id="6" name="Picture 5">
            <a:extLst>
              <a:ext uri="{FF2B5EF4-FFF2-40B4-BE49-F238E27FC236}">
                <a16:creationId xmlns:a16="http://schemas.microsoft.com/office/drawing/2014/main" id="{F3D09E6A-BC08-4368-812A-1BD3843BC526}"/>
              </a:ext>
            </a:extLst>
          </p:cNvPr>
          <p:cNvPicPr>
            <a:picLocks noChangeAspect="1"/>
          </p:cNvPicPr>
          <p:nvPr/>
        </p:nvPicPr>
        <p:blipFill>
          <a:blip r:embed="rId2"/>
          <a:stretch>
            <a:fillRect/>
          </a:stretch>
        </p:blipFill>
        <p:spPr>
          <a:xfrm>
            <a:off x="6102294" y="477721"/>
            <a:ext cx="2860257" cy="1778363"/>
          </a:xfrm>
          <a:prstGeom prst="rect">
            <a:avLst/>
          </a:prstGeom>
        </p:spPr>
      </p:pic>
      <p:pic>
        <p:nvPicPr>
          <p:cNvPr id="7" name="Picture 6">
            <a:extLst>
              <a:ext uri="{FF2B5EF4-FFF2-40B4-BE49-F238E27FC236}">
                <a16:creationId xmlns:a16="http://schemas.microsoft.com/office/drawing/2014/main" id="{FAD7602B-6E8C-47C0-9CDB-1B7A49CE180B}"/>
              </a:ext>
            </a:extLst>
          </p:cNvPr>
          <p:cNvPicPr>
            <a:picLocks noChangeAspect="1"/>
          </p:cNvPicPr>
          <p:nvPr/>
        </p:nvPicPr>
        <p:blipFill>
          <a:blip r:embed="rId3"/>
          <a:stretch>
            <a:fillRect/>
          </a:stretch>
        </p:blipFill>
        <p:spPr>
          <a:xfrm>
            <a:off x="6096000" y="2324207"/>
            <a:ext cx="4685414" cy="1823623"/>
          </a:xfrm>
          <a:prstGeom prst="rect">
            <a:avLst/>
          </a:prstGeom>
        </p:spPr>
      </p:pic>
      <p:pic>
        <p:nvPicPr>
          <p:cNvPr id="10" name="Picture 9">
            <a:extLst>
              <a:ext uri="{FF2B5EF4-FFF2-40B4-BE49-F238E27FC236}">
                <a16:creationId xmlns:a16="http://schemas.microsoft.com/office/drawing/2014/main" id="{23837739-BA1A-44C1-AA7F-78357F2D05C2}"/>
              </a:ext>
            </a:extLst>
          </p:cNvPr>
          <p:cNvPicPr>
            <a:picLocks noChangeAspect="1"/>
          </p:cNvPicPr>
          <p:nvPr/>
        </p:nvPicPr>
        <p:blipFill>
          <a:blip r:embed="rId4"/>
          <a:stretch>
            <a:fillRect/>
          </a:stretch>
        </p:blipFill>
        <p:spPr>
          <a:xfrm>
            <a:off x="6096000" y="4476995"/>
            <a:ext cx="2762438" cy="1698265"/>
          </a:xfrm>
          <a:prstGeom prst="rect">
            <a:avLst/>
          </a:prstGeom>
        </p:spPr>
      </p:pic>
      <p:pic>
        <p:nvPicPr>
          <p:cNvPr id="11" name="Picture 10">
            <a:extLst>
              <a:ext uri="{FF2B5EF4-FFF2-40B4-BE49-F238E27FC236}">
                <a16:creationId xmlns:a16="http://schemas.microsoft.com/office/drawing/2014/main" id="{F1A29573-083D-4381-A3ED-E5514665B3CE}"/>
              </a:ext>
            </a:extLst>
          </p:cNvPr>
          <p:cNvPicPr>
            <a:picLocks noChangeAspect="1"/>
          </p:cNvPicPr>
          <p:nvPr/>
        </p:nvPicPr>
        <p:blipFill>
          <a:blip r:embed="rId5"/>
          <a:stretch>
            <a:fillRect/>
          </a:stretch>
        </p:blipFill>
        <p:spPr>
          <a:xfrm>
            <a:off x="9279234" y="790241"/>
            <a:ext cx="2374181" cy="1544964"/>
          </a:xfrm>
          <a:prstGeom prst="rect">
            <a:avLst/>
          </a:prstGeom>
        </p:spPr>
      </p:pic>
      <p:sp>
        <p:nvSpPr>
          <p:cNvPr id="12" name="Rectangle 11">
            <a:extLst>
              <a:ext uri="{FF2B5EF4-FFF2-40B4-BE49-F238E27FC236}">
                <a16:creationId xmlns:a16="http://schemas.microsoft.com/office/drawing/2014/main" id="{4DA8DE89-CE4F-42D4-A2A1-647BB4E74891}"/>
              </a:ext>
            </a:extLst>
          </p:cNvPr>
          <p:cNvSpPr/>
          <p:nvPr/>
        </p:nvSpPr>
        <p:spPr>
          <a:xfrm>
            <a:off x="514350" y="6436796"/>
            <a:ext cx="9596730" cy="307777"/>
          </a:xfrm>
          <a:prstGeom prst="rect">
            <a:avLst/>
          </a:prstGeom>
        </p:spPr>
        <p:txBody>
          <a:bodyPr wrap="none">
            <a:spAutoFit/>
          </a:bodyPr>
          <a:lstStyle/>
          <a:p>
            <a:r>
              <a:rPr lang="en-US" sz="1400" b="1" i="1" dirty="0">
                <a:solidFill>
                  <a:srgbClr val="333333"/>
                </a:solidFill>
                <a:latin typeface="Arial" panose="020B0604020202020204" pitchFamily="34" charset="0"/>
                <a:ea typeface="Times New Roman" panose="02020603050405020304" pitchFamily="18" charset="0"/>
              </a:rPr>
              <a:t>3D Microelectronic Packaging: From Architectures to Applications, 2</a:t>
            </a:r>
            <a:r>
              <a:rPr lang="en-US" sz="1400" b="1" i="1" baseline="30000" dirty="0">
                <a:solidFill>
                  <a:srgbClr val="333333"/>
                </a:solidFill>
                <a:latin typeface="Arial" panose="020B0604020202020204" pitchFamily="34" charset="0"/>
                <a:ea typeface="Times New Roman" panose="02020603050405020304" pitchFamily="18" charset="0"/>
              </a:rPr>
              <a:t>nd</a:t>
            </a:r>
            <a:r>
              <a:rPr lang="en-US" sz="1400" b="1" i="1" dirty="0">
                <a:solidFill>
                  <a:srgbClr val="333333"/>
                </a:solidFill>
                <a:latin typeface="Arial" panose="020B0604020202020204" pitchFamily="34" charset="0"/>
                <a:ea typeface="Times New Roman" panose="02020603050405020304" pitchFamily="18" charset="0"/>
              </a:rPr>
              <a:t> edition, Springer, 2021, ISSN 1437-0387 </a:t>
            </a:r>
            <a:endParaRPr lang="en-US" sz="1400" b="1" i="1" dirty="0"/>
          </a:p>
        </p:txBody>
      </p:sp>
      <p:pic>
        <p:nvPicPr>
          <p:cNvPr id="13" name="Picture 12">
            <a:extLst>
              <a:ext uri="{FF2B5EF4-FFF2-40B4-BE49-F238E27FC236}">
                <a16:creationId xmlns:a16="http://schemas.microsoft.com/office/drawing/2014/main" id="{42531F7C-3BFF-4BB3-B351-92193606A5B8}"/>
              </a:ext>
            </a:extLst>
          </p:cNvPr>
          <p:cNvPicPr>
            <a:picLocks noChangeAspect="1"/>
          </p:cNvPicPr>
          <p:nvPr/>
        </p:nvPicPr>
        <p:blipFill>
          <a:blip r:embed="rId6"/>
          <a:stretch>
            <a:fillRect/>
          </a:stretch>
        </p:blipFill>
        <p:spPr>
          <a:xfrm>
            <a:off x="9061027" y="4531890"/>
            <a:ext cx="2762438" cy="1628721"/>
          </a:xfrm>
          <a:prstGeom prst="rect">
            <a:avLst/>
          </a:prstGeom>
        </p:spPr>
      </p:pic>
      <p:sp>
        <p:nvSpPr>
          <p:cNvPr id="14" name="TextBox 13">
            <a:extLst>
              <a:ext uri="{FF2B5EF4-FFF2-40B4-BE49-F238E27FC236}">
                <a16:creationId xmlns:a16="http://schemas.microsoft.com/office/drawing/2014/main" id="{3530AF70-BB31-4659-805A-BECDB2039C89}"/>
              </a:ext>
            </a:extLst>
          </p:cNvPr>
          <p:cNvSpPr txBox="1"/>
          <p:nvPr/>
        </p:nvSpPr>
        <p:spPr>
          <a:xfrm>
            <a:off x="9410823" y="6080503"/>
            <a:ext cx="612668" cy="369332"/>
          </a:xfrm>
          <a:prstGeom prst="rect">
            <a:avLst/>
          </a:prstGeom>
          <a:noFill/>
        </p:spPr>
        <p:txBody>
          <a:bodyPr wrap="none" rtlCol="0">
            <a:spAutoFit/>
          </a:bodyPr>
          <a:lstStyle/>
          <a:p>
            <a:r>
              <a:rPr lang="en-US" b="1" dirty="0"/>
              <a:t>TEM</a:t>
            </a:r>
          </a:p>
        </p:txBody>
      </p:sp>
      <p:sp>
        <p:nvSpPr>
          <p:cNvPr id="15" name="Rectangle 14">
            <a:extLst>
              <a:ext uri="{FF2B5EF4-FFF2-40B4-BE49-F238E27FC236}">
                <a16:creationId xmlns:a16="http://schemas.microsoft.com/office/drawing/2014/main" id="{6DF1DA71-8986-48D0-8424-3672C8E89B1B}"/>
              </a:ext>
            </a:extLst>
          </p:cNvPr>
          <p:cNvSpPr/>
          <p:nvPr/>
        </p:nvSpPr>
        <p:spPr>
          <a:xfrm>
            <a:off x="8911786" y="4405240"/>
            <a:ext cx="2911680" cy="2020310"/>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71466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30DBC0-2074-4FF7-AAA9-A48881899105}"/>
              </a:ext>
            </a:extLst>
          </p:cNvPr>
          <p:cNvSpPr>
            <a:spLocks noGrp="1"/>
          </p:cNvSpPr>
          <p:nvPr>
            <p:ph type="title"/>
          </p:nvPr>
        </p:nvSpPr>
        <p:spPr>
          <a:xfrm>
            <a:off x="460684" y="356677"/>
            <a:ext cx="5468840" cy="748887"/>
          </a:xfrm>
        </p:spPr>
        <p:txBody>
          <a:bodyPr>
            <a:normAutofit fontScale="90000"/>
          </a:bodyPr>
          <a:lstStyle/>
          <a:p>
            <a:r>
              <a:rPr lang="en-US" sz="3600" b="1" dirty="0"/>
              <a:t>Failure analysis challenges</a:t>
            </a:r>
            <a:br>
              <a:rPr lang="en-US" dirty="0"/>
            </a:br>
            <a:endParaRPr lang="en-US" dirty="0"/>
          </a:p>
        </p:txBody>
      </p:sp>
      <p:sp>
        <p:nvSpPr>
          <p:cNvPr id="4" name="TextBox 3">
            <a:extLst>
              <a:ext uri="{FF2B5EF4-FFF2-40B4-BE49-F238E27FC236}">
                <a16:creationId xmlns:a16="http://schemas.microsoft.com/office/drawing/2014/main" id="{F7004937-1A92-4212-80D9-3002F281F440}"/>
              </a:ext>
            </a:extLst>
          </p:cNvPr>
          <p:cNvSpPr txBox="1"/>
          <p:nvPr/>
        </p:nvSpPr>
        <p:spPr>
          <a:xfrm>
            <a:off x="633110" y="2386184"/>
            <a:ext cx="5727465"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dirty="0"/>
              <a:t>Low cost</a:t>
            </a:r>
          </a:p>
          <a:p>
            <a:pPr marL="285750" indent="-285750">
              <a:buFont typeface="Arial" panose="020B0604020202020204" pitchFamily="34" charset="0"/>
              <a:buChar char="•"/>
            </a:pPr>
            <a:r>
              <a:rPr lang="en-US" sz="2800" b="1" dirty="0"/>
              <a:t>High through put time</a:t>
            </a:r>
          </a:p>
          <a:p>
            <a:pPr marL="285750" indent="-285750">
              <a:buFont typeface="Arial" panose="020B0604020202020204" pitchFamily="34" charset="0"/>
              <a:buChar char="•"/>
            </a:pPr>
            <a:r>
              <a:rPr lang="en-US" sz="2800" b="1" dirty="0"/>
              <a:t>High success rate</a:t>
            </a:r>
          </a:p>
          <a:p>
            <a:pPr marL="285750" indent="-285750">
              <a:buFont typeface="Arial" panose="020B0604020202020204" pitchFamily="34" charset="0"/>
              <a:buChar char="•"/>
            </a:pPr>
            <a:r>
              <a:rPr lang="en-US" sz="2800" b="1" dirty="0"/>
              <a:t>AI and automation</a:t>
            </a:r>
          </a:p>
        </p:txBody>
      </p:sp>
      <p:sp>
        <p:nvSpPr>
          <p:cNvPr id="5" name="TextBox 4">
            <a:extLst>
              <a:ext uri="{FF2B5EF4-FFF2-40B4-BE49-F238E27FC236}">
                <a16:creationId xmlns:a16="http://schemas.microsoft.com/office/drawing/2014/main" id="{19C09AF5-B2F3-4E9D-B3FD-665FB8A3D176}"/>
              </a:ext>
            </a:extLst>
          </p:cNvPr>
          <p:cNvSpPr txBox="1"/>
          <p:nvPr/>
        </p:nvSpPr>
        <p:spPr>
          <a:xfrm>
            <a:off x="514350" y="1105564"/>
            <a:ext cx="3502626" cy="523220"/>
          </a:xfrm>
          <a:prstGeom prst="rect">
            <a:avLst/>
          </a:prstGeom>
          <a:noFill/>
        </p:spPr>
        <p:txBody>
          <a:bodyPr wrap="none" rtlCol="0">
            <a:spAutoFit/>
          </a:bodyPr>
          <a:lstStyle/>
          <a:p>
            <a:r>
              <a:rPr lang="en-US" sz="2800" b="1" dirty="0"/>
              <a:t>Business point of view</a:t>
            </a:r>
          </a:p>
        </p:txBody>
      </p:sp>
      <p:sp>
        <p:nvSpPr>
          <p:cNvPr id="12" name="Rectangle 11">
            <a:extLst>
              <a:ext uri="{FF2B5EF4-FFF2-40B4-BE49-F238E27FC236}">
                <a16:creationId xmlns:a16="http://schemas.microsoft.com/office/drawing/2014/main" id="{4DA8DE89-CE4F-42D4-A2A1-647BB4E74891}"/>
              </a:ext>
            </a:extLst>
          </p:cNvPr>
          <p:cNvSpPr/>
          <p:nvPr/>
        </p:nvSpPr>
        <p:spPr>
          <a:xfrm>
            <a:off x="514350" y="6436796"/>
            <a:ext cx="9596730" cy="307777"/>
          </a:xfrm>
          <a:prstGeom prst="rect">
            <a:avLst/>
          </a:prstGeom>
        </p:spPr>
        <p:txBody>
          <a:bodyPr wrap="none">
            <a:spAutoFit/>
          </a:bodyPr>
          <a:lstStyle/>
          <a:p>
            <a:r>
              <a:rPr lang="en-US" sz="1400" b="1" i="1" dirty="0">
                <a:solidFill>
                  <a:srgbClr val="333333"/>
                </a:solidFill>
                <a:latin typeface="Arial" panose="020B0604020202020204" pitchFamily="34" charset="0"/>
                <a:ea typeface="Times New Roman" panose="02020603050405020304" pitchFamily="18" charset="0"/>
              </a:rPr>
              <a:t>3D Microelectronic Packaging: From Architectures to Applications, 2</a:t>
            </a:r>
            <a:r>
              <a:rPr lang="en-US" sz="1400" b="1" i="1" baseline="30000" dirty="0">
                <a:solidFill>
                  <a:srgbClr val="333333"/>
                </a:solidFill>
                <a:latin typeface="Arial" panose="020B0604020202020204" pitchFamily="34" charset="0"/>
                <a:ea typeface="Times New Roman" panose="02020603050405020304" pitchFamily="18" charset="0"/>
              </a:rPr>
              <a:t>nd</a:t>
            </a:r>
            <a:r>
              <a:rPr lang="en-US" sz="1400" b="1" i="1" dirty="0">
                <a:solidFill>
                  <a:srgbClr val="333333"/>
                </a:solidFill>
                <a:latin typeface="Arial" panose="020B0604020202020204" pitchFamily="34" charset="0"/>
                <a:ea typeface="Times New Roman" panose="02020603050405020304" pitchFamily="18" charset="0"/>
              </a:rPr>
              <a:t> edition, Springer, 2021, ISSN 1437-0387 </a:t>
            </a:r>
            <a:endParaRPr lang="en-US" sz="1400" b="1" i="1" dirty="0"/>
          </a:p>
        </p:txBody>
      </p:sp>
      <p:pic>
        <p:nvPicPr>
          <p:cNvPr id="2" name="Picture 1">
            <a:extLst>
              <a:ext uri="{FF2B5EF4-FFF2-40B4-BE49-F238E27FC236}">
                <a16:creationId xmlns:a16="http://schemas.microsoft.com/office/drawing/2014/main" id="{0B06FD31-E193-485C-8DDD-6A9082920887}"/>
              </a:ext>
            </a:extLst>
          </p:cNvPr>
          <p:cNvPicPr>
            <a:picLocks noChangeAspect="1"/>
          </p:cNvPicPr>
          <p:nvPr/>
        </p:nvPicPr>
        <p:blipFill>
          <a:blip r:embed="rId2"/>
          <a:stretch>
            <a:fillRect/>
          </a:stretch>
        </p:blipFill>
        <p:spPr>
          <a:xfrm>
            <a:off x="5432858" y="1211266"/>
            <a:ext cx="4227310" cy="2238742"/>
          </a:xfrm>
          <a:prstGeom prst="rect">
            <a:avLst/>
          </a:prstGeom>
        </p:spPr>
      </p:pic>
      <p:pic>
        <p:nvPicPr>
          <p:cNvPr id="13" name="Picture 12">
            <a:extLst>
              <a:ext uri="{FF2B5EF4-FFF2-40B4-BE49-F238E27FC236}">
                <a16:creationId xmlns:a16="http://schemas.microsoft.com/office/drawing/2014/main" id="{F1E51F04-EF80-40F3-9C5D-8583BF130AAD}"/>
              </a:ext>
            </a:extLst>
          </p:cNvPr>
          <p:cNvPicPr>
            <a:picLocks noChangeAspect="1"/>
          </p:cNvPicPr>
          <p:nvPr/>
        </p:nvPicPr>
        <p:blipFill>
          <a:blip r:embed="rId3"/>
          <a:stretch>
            <a:fillRect/>
          </a:stretch>
        </p:blipFill>
        <p:spPr>
          <a:xfrm>
            <a:off x="9824112" y="1162287"/>
            <a:ext cx="1752600" cy="2152650"/>
          </a:xfrm>
          <a:prstGeom prst="rect">
            <a:avLst/>
          </a:prstGeom>
        </p:spPr>
      </p:pic>
      <p:pic>
        <p:nvPicPr>
          <p:cNvPr id="14" name="Picture 13">
            <a:extLst>
              <a:ext uri="{FF2B5EF4-FFF2-40B4-BE49-F238E27FC236}">
                <a16:creationId xmlns:a16="http://schemas.microsoft.com/office/drawing/2014/main" id="{613D7AEF-C28B-4FD6-BC4C-37F1AF43C204}"/>
              </a:ext>
            </a:extLst>
          </p:cNvPr>
          <p:cNvPicPr>
            <a:picLocks noChangeAspect="1"/>
          </p:cNvPicPr>
          <p:nvPr/>
        </p:nvPicPr>
        <p:blipFill>
          <a:blip r:embed="rId4"/>
          <a:stretch>
            <a:fillRect/>
          </a:stretch>
        </p:blipFill>
        <p:spPr>
          <a:xfrm>
            <a:off x="5417064" y="3450008"/>
            <a:ext cx="1771187" cy="2317192"/>
          </a:xfrm>
          <a:prstGeom prst="rect">
            <a:avLst/>
          </a:prstGeom>
        </p:spPr>
      </p:pic>
      <p:pic>
        <p:nvPicPr>
          <p:cNvPr id="15" name="Picture 14">
            <a:extLst>
              <a:ext uri="{FF2B5EF4-FFF2-40B4-BE49-F238E27FC236}">
                <a16:creationId xmlns:a16="http://schemas.microsoft.com/office/drawing/2014/main" id="{8D59934E-9719-4028-9EAF-F659C8D0880A}"/>
              </a:ext>
            </a:extLst>
          </p:cNvPr>
          <p:cNvPicPr>
            <a:picLocks noChangeAspect="1"/>
          </p:cNvPicPr>
          <p:nvPr/>
        </p:nvPicPr>
        <p:blipFill>
          <a:blip r:embed="rId5"/>
          <a:stretch>
            <a:fillRect/>
          </a:stretch>
        </p:blipFill>
        <p:spPr>
          <a:xfrm>
            <a:off x="7546513" y="3450072"/>
            <a:ext cx="2996230" cy="2465507"/>
          </a:xfrm>
          <a:prstGeom prst="rect">
            <a:avLst/>
          </a:prstGeom>
        </p:spPr>
      </p:pic>
    </p:spTree>
    <p:extLst>
      <p:ext uri="{BB962C8B-B14F-4D97-AF65-F5344CB8AC3E}">
        <p14:creationId xmlns:p14="http://schemas.microsoft.com/office/powerpoint/2010/main" val="3565590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45B92-A2A7-764E-8AB7-B9BBE65B14CD}"/>
              </a:ext>
            </a:extLst>
          </p:cNvPr>
          <p:cNvSpPr>
            <a:spLocks noGrp="1"/>
          </p:cNvSpPr>
          <p:nvPr>
            <p:ph idx="1"/>
          </p:nvPr>
        </p:nvSpPr>
        <p:spPr>
          <a:xfrm>
            <a:off x="192040" y="949030"/>
            <a:ext cx="11357619" cy="5118138"/>
          </a:xfrm>
        </p:spPr>
        <p:txBody>
          <a:bodyPr>
            <a:normAutofit/>
          </a:bodyPr>
          <a:lstStyle/>
          <a:p>
            <a:pPr marL="285750" indent="-285750" eaLnBrk="0" fontAlgn="base" hangingPunct="0">
              <a:spcBef>
                <a:spcPct val="0"/>
              </a:spcBef>
              <a:spcAft>
                <a:spcPct val="0"/>
              </a:spcAft>
            </a:pPr>
            <a:r>
              <a:rPr lang="en-US" dirty="0"/>
              <a:t>An opportunity to share information and discover avenues for future collaboration. </a:t>
            </a:r>
          </a:p>
          <a:p>
            <a:pPr marL="285750" indent="-285750" eaLnBrk="0" fontAlgn="base" hangingPunct="0">
              <a:spcBef>
                <a:spcPct val="0"/>
              </a:spcBef>
              <a:spcAft>
                <a:spcPct val="0"/>
              </a:spcAft>
            </a:pPr>
            <a:endParaRPr lang="en-US" dirty="0"/>
          </a:p>
          <a:p>
            <a:pPr marL="285750" indent="-285750" eaLnBrk="0" fontAlgn="base" hangingPunct="0">
              <a:spcBef>
                <a:spcPct val="0"/>
              </a:spcBef>
              <a:spcAft>
                <a:spcPct val="0"/>
              </a:spcAft>
            </a:pPr>
            <a:r>
              <a:rPr lang="en-US" dirty="0"/>
              <a:t>Open forum with initiated topics, and a robust interchange of ideas. </a:t>
            </a:r>
          </a:p>
          <a:p>
            <a:pPr marL="285750" indent="-285750" eaLnBrk="0" fontAlgn="base" hangingPunct="0">
              <a:spcBef>
                <a:spcPct val="0"/>
              </a:spcBef>
              <a:spcAft>
                <a:spcPct val="0"/>
              </a:spcAft>
            </a:pPr>
            <a:endParaRPr lang="en-US" dirty="0"/>
          </a:p>
          <a:p>
            <a:pPr marL="285750" indent="-285750" eaLnBrk="0" fontAlgn="base" hangingPunct="0">
              <a:spcBef>
                <a:spcPct val="0"/>
              </a:spcBef>
              <a:spcAft>
                <a:spcPct val="0"/>
              </a:spcAft>
            </a:pPr>
            <a:r>
              <a:rPr lang="en-US" dirty="0"/>
              <a:t>Share what you know, enquire about something new, challenge the status quo. </a:t>
            </a:r>
          </a:p>
          <a:p>
            <a:pPr marL="285750" indent="-285750" eaLnBrk="0" fontAlgn="base" hangingPunct="0">
              <a:spcBef>
                <a:spcPct val="0"/>
              </a:spcBef>
              <a:spcAft>
                <a:spcPct val="0"/>
              </a:spcAft>
            </a:pPr>
            <a:endParaRPr lang="en-US" dirty="0"/>
          </a:p>
          <a:p>
            <a:pPr marL="285750" indent="-285750" eaLnBrk="0" fontAlgn="base" hangingPunct="0">
              <a:spcBef>
                <a:spcPct val="0"/>
              </a:spcBef>
              <a:spcAft>
                <a:spcPct val="0"/>
              </a:spcAft>
            </a:pPr>
            <a:r>
              <a:rPr lang="en-US" dirty="0"/>
              <a:t>While the moderators provide an initial framework to get the discussion going, this is very much YOUR event.</a:t>
            </a:r>
          </a:p>
          <a:p>
            <a:pPr marL="285750" indent="-285750" eaLnBrk="0" fontAlgn="base" hangingPunct="0">
              <a:spcBef>
                <a:spcPct val="0"/>
              </a:spcBef>
              <a:spcAft>
                <a:spcPct val="0"/>
              </a:spcAft>
            </a:pPr>
            <a:endParaRPr lang="en-US" dirty="0"/>
          </a:p>
          <a:p>
            <a:pPr marL="285750" indent="-285750" eaLnBrk="0" fontAlgn="base" hangingPunct="0">
              <a:spcBef>
                <a:spcPct val="0"/>
              </a:spcBef>
              <a:spcAft>
                <a:spcPct val="0"/>
              </a:spcAft>
            </a:pPr>
            <a:r>
              <a:rPr lang="en-US" dirty="0"/>
              <a:t>Continue your discussions at the ASM CONNECT Community page</a:t>
            </a:r>
          </a:p>
          <a:p>
            <a:pPr marL="0" indent="0" eaLnBrk="0" fontAlgn="base" hangingPunct="0">
              <a:spcBef>
                <a:spcPct val="0"/>
              </a:spcBef>
              <a:spcAft>
                <a:spcPct val="0"/>
              </a:spcAft>
              <a:buNone/>
            </a:pPr>
            <a:r>
              <a:rPr lang="en-US" sz="2000" dirty="0"/>
              <a:t>      </a:t>
            </a:r>
            <a:r>
              <a:rPr lang="en-US" sz="2000" dirty="0">
                <a:hlinkClick r:id="rId2"/>
              </a:rPr>
              <a:t>https://connect.asminternational.org/electronicdevicefailureanalysissociety/communities/</a:t>
            </a:r>
            <a:endParaRPr lang="en-US" sz="2000" i="1" dirty="0"/>
          </a:p>
          <a:p>
            <a:endParaRPr lang="en-US" dirty="0"/>
          </a:p>
        </p:txBody>
      </p:sp>
      <p:sp>
        <p:nvSpPr>
          <p:cNvPr id="4" name="Title 3">
            <a:extLst>
              <a:ext uri="{FF2B5EF4-FFF2-40B4-BE49-F238E27FC236}">
                <a16:creationId xmlns:a16="http://schemas.microsoft.com/office/drawing/2014/main" id="{1929DDC4-80B8-814B-8A3E-AD663FDA3C7A}"/>
              </a:ext>
            </a:extLst>
          </p:cNvPr>
          <p:cNvSpPr>
            <a:spLocks noGrp="1"/>
          </p:cNvSpPr>
          <p:nvPr>
            <p:ph type="title"/>
          </p:nvPr>
        </p:nvSpPr>
        <p:spPr>
          <a:xfrm>
            <a:off x="0" y="188167"/>
            <a:ext cx="10515600" cy="729205"/>
          </a:xfrm>
        </p:spPr>
        <p:txBody>
          <a:bodyPr/>
          <a:lstStyle/>
          <a:p>
            <a:r>
              <a:rPr lang="en-US" b="1" dirty="0"/>
              <a:t>USER GROUP SESSIONS</a:t>
            </a:r>
          </a:p>
        </p:txBody>
      </p:sp>
    </p:spTree>
    <p:extLst>
      <p:ext uri="{BB962C8B-B14F-4D97-AF65-F5344CB8AC3E}">
        <p14:creationId xmlns:p14="http://schemas.microsoft.com/office/powerpoint/2010/main" val="2739447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4"/>
          <p:cNvSpPr txBox="1">
            <a:spLocks noGrp="1"/>
          </p:cNvSpPr>
          <p:nvPr>
            <p:ph type="body" idx="2"/>
          </p:nvPr>
        </p:nvSpPr>
        <p:spPr>
          <a:xfrm>
            <a:off x="336369" y="3159613"/>
            <a:ext cx="11658600" cy="131539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600"/>
              <a:buNone/>
            </a:pPr>
            <a:r>
              <a:rPr lang="en-US" sz="1600" dirty="0"/>
              <a:t>Original Article in EDFA Magazine November 2021 | Volume 23 | Issue 4</a:t>
            </a:r>
          </a:p>
          <a:p>
            <a:pPr marL="0" lvl="0" indent="0" algn="ctr" rtl="0">
              <a:lnSpc>
                <a:spcPct val="100000"/>
              </a:lnSpc>
              <a:spcBef>
                <a:spcPts val="0"/>
              </a:spcBef>
              <a:spcAft>
                <a:spcPts val="0"/>
              </a:spcAft>
              <a:buClr>
                <a:schemeClr val="lt1"/>
              </a:buClr>
              <a:buSzPts val="1600"/>
              <a:buNone/>
            </a:pPr>
            <a:r>
              <a:rPr lang="en-US" sz="1600" dirty="0"/>
              <a:t>Authors: Douglas Hunt</a:t>
            </a:r>
            <a:r>
              <a:rPr lang="en-US" sz="1600" baseline="30000" dirty="0"/>
              <a:t>1</a:t>
            </a:r>
            <a:r>
              <a:rPr lang="en-US" sz="1600" dirty="0"/>
              <a:t>, Daniel Bader</a:t>
            </a:r>
            <a:r>
              <a:rPr lang="en-US" sz="1600" baseline="30000" dirty="0"/>
              <a:t>1</a:t>
            </a:r>
            <a:r>
              <a:rPr lang="en-US" sz="1600" dirty="0"/>
              <a:t>, Pascal Limbecker</a:t>
            </a:r>
            <a:r>
              <a:rPr lang="en-US" sz="1600" baseline="30000" dirty="0"/>
              <a:t>2</a:t>
            </a:r>
            <a:r>
              <a:rPr lang="en-US" sz="1600" dirty="0"/>
              <a:t>, and Heiko Barth</a:t>
            </a:r>
            <a:r>
              <a:rPr lang="en-US" sz="1600" baseline="30000" dirty="0"/>
              <a:t>2</a:t>
            </a:r>
          </a:p>
          <a:p>
            <a:pPr marL="0" lvl="0" indent="0" algn="ctr" rtl="0">
              <a:lnSpc>
                <a:spcPct val="100000"/>
              </a:lnSpc>
              <a:spcBef>
                <a:spcPts val="0"/>
              </a:spcBef>
              <a:spcAft>
                <a:spcPts val="0"/>
              </a:spcAft>
              <a:buClr>
                <a:schemeClr val="lt1"/>
              </a:buClr>
              <a:buSzPts val="1600"/>
              <a:buNone/>
            </a:pPr>
            <a:endParaRPr lang="en-US" sz="1600" baseline="30000" dirty="0"/>
          </a:p>
          <a:p>
            <a:pPr marL="0" lvl="0" indent="0" algn="ctr" rtl="0">
              <a:lnSpc>
                <a:spcPct val="100000"/>
              </a:lnSpc>
              <a:spcBef>
                <a:spcPts val="0"/>
              </a:spcBef>
              <a:spcAft>
                <a:spcPts val="0"/>
              </a:spcAft>
              <a:buClr>
                <a:schemeClr val="lt1"/>
              </a:buClr>
              <a:buSzPts val="1600"/>
              <a:buNone/>
            </a:pPr>
            <a:r>
              <a:rPr lang="en-US" sz="1600" dirty="0"/>
              <a:t>Presented here with permission: Kevin Distelhurst</a:t>
            </a:r>
            <a:r>
              <a:rPr lang="en-US" sz="1600" baseline="30000" dirty="0"/>
              <a:t>1</a:t>
            </a:r>
          </a:p>
          <a:p>
            <a:pPr marL="0" lvl="0" indent="0" algn="ctr" rtl="0">
              <a:lnSpc>
                <a:spcPct val="100000"/>
              </a:lnSpc>
              <a:spcBef>
                <a:spcPts val="0"/>
              </a:spcBef>
              <a:spcAft>
                <a:spcPts val="0"/>
              </a:spcAft>
              <a:buClr>
                <a:schemeClr val="lt1"/>
              </a:buClr>
              <a:buSzPts val="1600"/>
              <a:buNone/>
            </a:pPr>
            <a:endParaRPr sz="1600" dirty="0"/>
          </a:p>
          <a:p>
            <a:pPr marL="0" lvl="0" indent="0" algn="ctr" rtl="0">
              <a:lnSpc>
                <a:spcPct val="62500"/>
              </a:lnSpc>
              <a:spcBef>
                <a:spcPts val="0"/>
              </a:spcBef>
              <a:spcAft>
                <a:spcPts val="0"/>
              </a:spcAft>
              <a:buClr>
                <a:schemeClr val="lt1"/>
              </a:buClr>
              <a:buSzPts val="1600"/>
              <a:buNone/>
            </a:pPr>
            <a:r>
              <a:rPr lang="en-US" sz="1600" dirty="0"/>
              <a:t>GLOBALFOUNDRIES</a:t>
            </a:r>
            <a:r>
              <a:rPr lang="en-US" dirty="0"/>
              <a:t> </a:t>
            </a:r>
            <a:r>
              <a:rPr lang="en-US" sz="1600" baseline="30000" dirty="0"/>
              <a:t>1</a:t>
            </a:r>
            <a:r>
              <a:rPr lang="en-US" sz="1600" dirty="0"/>
              <a:t>Essex Junction, VT, US </a:t>
            </a:r>
            <a:r>
              <a:rPr lang="en-US" sz="1600" baseline="30000" dirty="0"/>
              <a:t>2</a:t>
            </a:r>
            <a:r>
              <a:rPr lang="en-US" sz="1600" dirty="0"/>
              <a:t>Dresden, Germany</a:t>
            </a:r>
            <a:endParaRPr dirty="0"/>
          </a:p>
        </p:txBody>
      </p:sp>
      <p:sp>
        <p:nvSpPr>
          <p:cNvPr id="197" name="Google Shape;197;p14"/>
          <p:cNvSpPr txBox="1"/>
          <p:nvPr/>
        </p:nvSpPr>
        <p:spPr>
          <a:xfrm>
            <a:off x="231866" y="1491457"/>
            <a:ext cx="11658600" cy="590426"/>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System on Package User Group</a:t>
            </a:r>
            <a:endParaRPr/>
          </a:p>
        </p:txBody>
      </p:sp>
      <p:sp>
        <p:nvSpPr>
          <p:cNvPr id="198" name="Google Shape;198;p14"/>
          <p:cNvSpPr txBox="1"/>
          <p:nvPr/>
        </p:nvSpPr>
        <p:spPr>
          <a:xfrm>
            <a:off x="1729742" y="2211578"/>
            <a:ext cx="9086304" cy="85489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1" dirty="0">
                <a:solidFill>
                  <a:schemeClr val="lt1"/>
                </a:solidFill>
                <a:latin typeface="Calibri"/>
                <a:ea typeface="Calibri"/>
                <a:cs typeface="Calibri"/>
                <a:sym typeface="Calibri"/>
              </a:rPr>
              <a:t>Methods to Enable Fault Isolation on 2.5D Molded Interposer Packages</a:t>
            </a:r>
            <a:endParaRPr lang="en-US" dirty="0"/>
          </a:p>
        </p:txBody>
      </p:sp>
    </p:spTree>
    <p:extLst>
      <p:ext uri="{BB962C8B-B14F-4D97-AF65-F5344CB8AC3E}">
        <p14:creationId xmlns:p14="http://schemas.microsoft.com/office/powerpoint/2010/main" val="2038613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5" name="Picture 4">
            <a:extLst>
              <a:ext uri="{FF2B5EF4-FFF2-40B4-BE49-F238E27FC236}">
                <a16:creationId xmlns:a16="http://schemas.microsoft.com/office/drawing/2014/main" id="{C477C600-0D67-42A3-9A89-481175BEA22C}"/>
              </a:ext>
            </a:extLst>
          </p:cNvPr>
          <p:cNvPicPr>
            <a:picLocks noChangeAspect="1"/>
          </p:cNvPicPr>
          <p:nvPr/>
        </p:nvPicPr>
        <p:blipFill>
          <a:blip r:embed="rId3"/>
          <a:stretch>
            <a:fillRect/>
          </a:stretch>
        </p:blipFill>
        <p:spPr>
          <a:xfrm>
            <a:off x="81828" y="1987554"/>
            <a:ext cx="8240136" cy="3497222"/>
          </a:xfrm>
          <a:prstGeom prst="rect">
            <a:avLst/>
          </a:prstGeom>
        </p:spPr>
      </p:pic>
      <p:sp>
        <p:nvSpPr>
          <p:cNvPr id="6" name="TextBox 5">
            <a:extLst>
              <a:ext uri="{FF2B5EF4-FFF2-40B4-BE49-F238E27FC236}">
                <a16:creationId xmlns:a16="http://schemas.microsoft.com/office/drawing/2014/main" id="{A2C7148C-BB09-4016-8840-44D2C872DB61}"/>
              </a:ext>
            </a:extLst>
          </p:cNvPr>
          <p:cNvSpPr txBox="1"/>
          <p:nvPr/>
        </p:nvSpPr>
        <p:spPr>
          <a:xfrm>
            <a:off x="3079257" y="953922"/>
            <a:ext cx="6388287" cy="461665"/>
          </a:xfrm>
          <a:prstGeom prst="rect">
            <a:avLst/>
          </a:prstGeom>
          <a:noFill/>
        </p:spPr>
        <p:txBody>
          <a:bodyPr wrap="none" rtlCol="0">
            <a:spAutoFit/>
          </a:bodyPr>
          <a:lstStyle/>
          <a:p>
            <a:r>
              <a:rPr lang="en-US" sz="2400" b="1" dirty="0" err="1">
                <a:solidFill>
                  <a:srgbClr val="FFC000"/>
                </a:solidFill>
              </a:rPr>
              <a:t>Overmold</a:t>
            </a:r>
            <a:r>
              <a:rPr lang="en-US" sz="2400" b="1" dirty="0">
                <a:solidFill>
                  <a:srgbClr val="FFC000"/>
                </a:solidFill>
              </a:rPr>
              <a:t> once again obstructing analysis</a:t>
            </a:r>
          </a:p>
        </p:txBody>
      </p:sp>
      <p:cxnSp>
        <p:nvCxnSpPr>
          <p:cNvPr id="8" name="Straight Arrow Connector 7">
            <a:extLst>
              <a:ext uri="{FF2B5EF4-FFF2-40B4-BE49-F238E27FC236}">
                <a16:creationId xmlns:a16="http://schemas.microsoft.com/office/drawing/2014/main" id="{54EA12CA-F81F-4535-9B8A-132121BE1B53}"/>
              </a:ext>
            </a:extLst>
          </p:cNvPr>
          <p:cNvCxnSpPr/>
          <p:nvPr/>
        </p:nvCxnSpPr>
        <p:spPr>
          <a:xfrm flipH="1">
            <a:off x="7435275" y="3676076"/>
            <a:ext cx="951345"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DA295F1-767F-49EB-B1A9-91E1D9CFDAEB}"/>
              </a:ext>
            </a:extLst>
          </p:cNvPr>
          <p:cNvCxnSpPr>
            <a:cxnSpLocks/>
          </p:cNvCxnSpPr>
          <p:nvPr/>
        </p:nvCxnSpPr>
        <p:spPr>
          <a:xfrm flipH="1">
            <a:off x="6031347" y="3422076"/>
            <a:ext cx="2355273"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9A13495-3E9C-4B7C-9B49-540FEB078FEC}"/>
              </a:ext>
            </a:extLst>
          </p:cNvPr>
          <p:cNvSpPr txBox="1"/>
          <p:nvPr/>
        </p:nvSpPr>
        <p:spPr>
          <a:xfrm>
            <a:off x="8386620" y="3016621"/>
            <a:ext cx="3793026" cy="1077218"/>
          </a:xfrm>
          <a:prstGeom prst="rect">
            <a:avLst/>
          </a:prstGeom>
          <a:noFill/>
        </p:spPr>
        <p:txBody>
          <a:bodyPr wrap="none" rtlCol="0">
            <a:spAutoFit/>
          </a:bodyPr>
          <a:lstStyle/>
          <a:p>
            <a:r>
              <a:rPr lang="en-US" sz="1600" dirty="0"/>
              <a:t>Previous Discussion:</a:t>
            </a:r>
          </a:p>
          <a:p>
            <a:pPr marL="285750" indent="-285750">
              <a:buFont typeface="Arial" panose="020B0604020202020204" pitchFamily="34" charset="0"/>
              <a:buChar char="•"/>
            </a:pPr>
            <a:r>
              <a:rPr lang="en-US" sz="1600" dirty="0"/>
              <a:t>Underfill present around the bumps. </a:t>
            </a:r>
          </a:p>
          <a:p>
            <a:pPr marL="285750" indent="-285750">
              <a:buFont typeface="Arial" panose="020B0604020202020204" pitchFamily="34" charset="0"/>
              <a:buChar char="•"/>
            </a:pPr>
            <a:r>
              <a:rPr lang="en-US" sz="1600" dirty="0"/>
              <a:t>Bumps exposed using MIP.</a:t>
            </a:r>
          </a:p>
          <a:p>
            <a:pPr marL="285750" indent="-285750">
              <a:buFont typeface="Arial" panose="020B0604020202020204" pitchFamily="34" charset="0"/>
              <a:buChar char="•"/>
            </a:pPr>
            <a:r>
              <a:rPr lang="en-US" sz="1600" dirty="0"/>
              <a:t>Enabled EBAC &amp; visual inspection.</a:t>
            </a:r>
          </a:p>
        </p:txBody>
      </p:sp>
      <p:sp>
        <p:nvSpPr>
          <p:cNvPr id="37" name="TextBox 36">
            <a:extLst>
              <a:ext uri="{FF2B5EF4-FFF2-40B4-BE49-F238E27FC236}">
                <a16:creationId xmlns:a16="http://schemas.microsoft.com/office/drawing/2014/main" id="{06BBB172-E2FD-421A-969C-0BB33219782F}"/>
              </a:ext>
            </a:extLst>
          </p:cNvPr>
          <p:cNvSpPr txBox="1"/>
          <p:nvPr/>
        </p:nvSpPr>
        <p:spPr>
          <a:xfrm>
            <a:off x="8386620" y="4328349"/>
            <a:ext cx="3736110" cy="307777"/>
          </a:xfrm>
          <a:prstGeom prst="rect">
            <a:avLst/>
          </a:prstGeom>
          <a:noFill/>
        </p:spPr>
        <p:txBody>
          <a:bodyPr wrap="square">
            <a:spAutoFit/>
          </a:bodyPr>
          <a:lstStyle/>
          <a:p>
            <a:pPr algn="ctr"/>
            <a:r>
              <a:rPr lang="en-US" dirty="0"/>
              <a:t>MIP = CF4-Free Microwave Induced Plasma</a:t>
            </a:r>
          </a:p>
        </p:txBody>
      </p:sp>
    </p:spTree>
    <p:extLst>
      <p:ext uri="{BB962C8B-B14F-4D97-AF65-F5344CB8AC3E}">
        <p14:creationId xmlns:p14="http://schemas.microsoft.com/office/powerpoint/2010/main" val="2259019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7" name="Picture 6">
            <a:extLst>
              <a:ext uri="{FF2B5EF4-FFF2-40B4-BE49-F238E27FC236}">
                <a16:creationId xmlns:a16="http://schemas.microsoft.com/office/drawing/2014/main" id="{EFCB524C-9EA4-48E9-9BA1-7E91C3F42D33}"/>
              </a:ext>
            </a:extLst>
          </p:cNvPr>
          <p:cNvPicPr>
            <a:picLocks noChangeAspect="1"/>
          </p:cNvPicPr>
          <p:nvPr/>
        </p:nvPicPr>
        <p:blipFill>
          <a:blip r:embed="rId3"/>
          <a:stretch>
            <a:fillRect/>
          </a:stretch>
        </p:blipFill>
        <p:spPr>
          <a:xfrm>
            <a:off x="6252584" y="3519055"/>
            <a:ext cx="5137735" cy="3263547"/>
          </a:xfrm>
          <a:prstGeom prst="rect">
            <a:avLst/>
          </a:prstGeom>
        </p:spPr>
      </p:pic>
      <p:sp>
        <p:nvSpPr>
          <p:cNvPr id="6" name="TextBox 5">
            <a:extLst>
              <a:ext uri="{FF2B5EF4-FFF2-40B4-BE49-F238E27FC236}">
                <a16:creationId xmlns:a16="http://schemas.microsoft.com/office/drawing/2014/main" id="{A2C7148C-BB09-4016-8840-44D2C872DB61}"/>
              </a:ext>
            </a:extLst>
          </p:cNvPr>
          <p:cNvSpPr txBox="1"/>
          <p:nvPr/>
        </p:nvSpPr>
        <p:spPr>
          <a:xfrm>
            <a:off x="340332" y="441357"/>
            <a:ext cx="5460105" cy="830997"/>
          </a:xfrm>
          <a:prstGeom prst="rect">
            <a:avLst/>
          </a:prstGeom>
          <a:noFill/>
        </p:spPr>
        <p:txBody>
          <a:bodyPr wrap="square" rtlCol="0">
            <a:spAutoFit/>
          </a:bodyPr>
          <a:lstStyle/>
          <a:p>
            <a:r>
              <a:rPr lang="en-US" sz="2400" b="1" dirty="0">
                <a:solidFill>
                  <a:srgbClr val="FFC000"/>
                </a:solidFill>
              </a:rPr>
              <a:t>How to expose a perimeter via chain covered by </a:t>
            </a:r>
            <a:r>
              <a:rPr lang="en-US" sz="2400" b="1" dirty="0" err="1">
                <a:solidFill>
                  <a:srgbClr val="FFC000"/>
                </a:solidFill>
              </a:rPr>
              <a:t>overmold</a:t>
            </a:r>
            <a:r>
              <a:rPr lang="en-US" sz="2400" b="1" dirty="0">
                <a:solidFill>
                  <a:srgbClr val="FFC000"/>
                </a:solidFill>
              </a:rPr>
              <a:t>?</a:t>
            </a:r>
          </a:p>
        </p:txBody>
      </p:sp>
      <p:pic>
        <p:nvPicPr>
          <p:cNvPr id="40" name="Picture 39">
            <a:extLst>
              <a:ext uri="{FF2B5EF4-FFF2-40B4-BE49-F238E27FC236}">
                <a16:creationId xmlns:a16="http://schemas.microsoft.com/office/drawing/2014/main" id="{3B562BAB-E702-468F-8D75-9857C8EAE65B}"/>
              </a:ext>
            </a:extLst>
          </p:cNvPr>
          <p:cNvPicPr>
            <a:picLocks noChangeAspect="1"/>
          </p:cNvPicPr>
          <p:nvPr/>
        </p:nvPicPr>
        <p:blipFill>
          <a:blip r:embed="rId4"/>
          <a:stretch>
            <a:fillRect/>
          </a:stretch>
        </p:blipFill>
        <p:spPr>
          <a:xfrm>
            <a:off x="90706" y="1694702"/>
            <a:ext cx="4666021" cy="4047837"/>
          </a:xfrm>
          <a:prstGeom prst="rect">
            <a:avLst/>
          </a:prstGeom>
        </p:spPr>
      </p:pic>
      <p:pic>
        <p:nvPicPr>
          <p:cNvPr id="3" name="Picture 2">
            <a:extLst>
              <a:ext uri="{FF2B5EF4-FFF2-40B4-BE49-F238E27FC236}">
                <a16:creationId xmlns:a16="http://schemas.microsoft.com/office/drawing/2014/main" id="{4EFD8FDB-F4FD-4726-99B5-639E12C0ECC2}"/>
              </a:ext>
            </a:extLst>
          </p:cNvPr>
          <p:cNvPicPr>
            <a:picLocks noChangeAspect="1"/>
          </p:cNvPicPr>
          <p:nvPr/>
        </p:nvPicPr>
        <p:blipFill>
          <a:blip r:embed="rId5"/>
          <a:stretch>
            <a:fillRect/>
          </a:stretch>
        </p:blipFill>
        <p:spPr>
          <a:xfrm>
            <a:off x="6252586" y="856855"/>
            <a:ext cx="4798404" cy="2807110"/>
          </a:xfrm>
          <a:prstGeom prst="rect">
            <a:avLst/>
          </a:prstGeom>
        </p:spPr>
      </p:pic>
      <p:sp>
        <p:nvSpPr>
          <p:cNvPr id="9" name="Arrow: Right 8">
            <a:extLst>
              <a:ext uri="{FF2B5EF4-FFF2-40B4-BE49-F238E27FC236}">
                <a16:creationId xmlns:a16="http://schemas.microsoft.com/office/drawing/2014/main" id="{73871466-A4EB-4CB9-BD69-01CBD894939E}"/>
              </a:ext>
            </a:extLst>
          </p:cNvPr>
          <p:cNvSpPr/>
          <p:nvPr/>
        </p:nvSpPr>
        <p:spPr>
          <a:xfrm rot="20023115">
            <a:off x="4773465" y="2368545"/>
            <a:ext cx="1366189" cy="83099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OPTION 1</a:t>
            </a:r>
          </a:p>
        </p:txBody>
      </p:sp>
      <p:sp>
        <p:nvSpPr>
          <p:cNvPr id="14" name="Arrow: Right 13">
            <a:extLst>
              <a:ext uri="{FF2B5EF4-FFF2-40B4-BE49-F238E27FC236}">
                <a16:creationId xmlns:a16="http://schemas.microsoft.com/office/drawing/2014/main" id="{E7E2CEA7-F985-4F4A-9BC4-F98F2C55F615}"/>
              </a:ext>
            </a:extLst>
          </p:cNvPr>
          <p:cNvSpPr/>
          <p:nvPr/>
        </p:nvSpPr>
        <p:spPr>
          <a:xfrm rot="1560000">
            <a:off x="4773111" y="3718987"/>
            <a:ext cx="1366189" cy="83099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OPTION 2</a:t>
            </a:r>
          </a:p>
        </p:txBody>
      </p:sp>
    </p:spTree>
    <p:extLst>
      <p:ext uri="{BB962C8B-B14F-4D97-AF65-F5344CB8AC3E}">
        <p14:creationId xmlns:p14="http://schemas.microsoft.com/office/powerpoint/2010/main" val="4034730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6" name="TextBox 5">
            <a:extLst>
              <a:ext uri="{FF2B5EF4-FFF2-40B4-BE49-F238E27FC236}">
                <a16:creationId xmlns:a16="http://schemas.microsoft.com/office/drawing/2014/main" id="{A2C7148C-BB09-4016-8840-44D2C872DB61}"/>
              </a:ext>
            </a:extLst>
          </p:cNvPr>
          <p:cNvSpPr txBox="1"/>
          <p:nvPr/>
        </p:nvSpPr>
        <p:spPr>
          <a:xfrm>
            <a:off x="340332" y="441357"/>
            <a:ext cx="8674359" cy="461665"/>
          </a:xfrm>
          <a:prstGeom prst="rect">
            <a:avLst/>
          </a:prstGeom>
          <a:noFill/>
        </p:spPr>
        <p:txBody>
          <a:bodyPr wrap="square" rtlCol="0">
            <a:spAutoFit/>
          </a:bodyPr>
          <a:lstStyle/>
          <a:p>
            <a:r>
              <a:rPr lang="en-US" sz="2400" b="1" dirty="0">
                <a:solidFill>
                  <a:srgbClr val="FFC000"/>
                </a:solidFill>
              </a:rPr>
              <a:t>EBAC Fault Isolation Enabled and Successful!</a:t>
            </a:r>
          </a:p>
        </p:txBody>
      </p:sp>
      <p:sp>
        <p:nvSpPr>
          <p:cNvPr id="8" name="TextBox 7">
            <a:extLst>
              <a:ext uri="{FF2B5EF4-FFF2-40B4-BE49-F238E27FC236}">
                <a16:creationId xmlns:a16="http://schemas.microsoft.com/office/drawing/2014/main" id="{2008E6E1-3286-499E-B62F-06E456F6EE94}"/>
              </a:ext>
            </a:extLst>
          </p:cNvPr>
          <p:cNvSpPr txBox="1"/>
          <p:nvPr/>
        </p:nvSpPr>
        <p:spPr>
          <a:xfrm>
            <a:off x="340332" y="6416643"/>
            <a:ext cx="3736110" cy="307777"/>
          </a:xfrm>
          <a:prstGeom prst="rect">
            <a:avLst/>
          </a:prstGeom>
          <a:noFill/>
        </p:spPr>
        <p:txBody>
          <a:bodyPr wrap="square">
            <a:spAutoFit/>
          </a:bodyPr>
          <a:lstStyle/>
          <a:p>
            <a:pPr algn="ctr"/>
            <a:r>
              <a:rPr lang="en-US" dirty="0"/>
              <a:t>EBAC = Electron Beam Absorbed Current</a:t>
            </a:r>
          </a:p>
        </p:txBody>
      </p:sp>
      <p:pic>
        <p:nvPicPr>
          <p:cNvPr id="4" name="Picture 3">
            <a:extLst>
              <a:ext uri="{FF2B5EF4-FFF2-40B4-BE49-F238E27FC236}">
                <a16:creationId xmlns:a16="http://schemas.microsoft.com/office/drawing/2014/main" id="{63AFD4C8-AA2B-4292-9582-2B141587CC13}"/>
              </a:ext>
            </a:extLst>
          </p:cNvPr>
          <p:cNvPicPr>
            <a:picLocks noChangeAspect="1"/>
          </p:cNvPicPr>
          <p:nvPr/>
        </p:nvPicPr>
        <p:blipFill>
          <a:blip r:embed="rId3"/>
          <a:stretch>
            <a:fillRect/>
          </a:stretch>
        </p:blipFill>
        <p:spPr>
          <a:xfrm>
            <a:off x="462107" y="1020246"/>
            <a:ext cx="5366038" cy="5251379"/>
          </a:xfrm>
          <a:prstGeom prst="rect">
            <a:avLst/>
          </a:prstGeom>
        </p:spPr>
      </p:pic>
      <p:sp>
        <p:nvSpPr>
          <p:cNvPr id="11" name="TextBox 10">
            <a:extLst>
              <a:ext uri="{FF2B5EF4-FFF2-40B4-BE49-F238E27FC236}">
                <a16:creationId xmlns:a16="http://schemas.microsoft.com/office/drawing/2014/main" id="{4965DE1D-A09B-4543-8D4B-12BB289B96F6}"/>
              </a:ext>
            </a:extLst>
          </p:cNvPr>
          <p:cNvSpPr txBox="1"/>
          <p:nvPr/>
        </p:nvSpPr>
        <p:spPr>
          <a:xfrm>
            <a:off x="6288529" y="1997839"/>
            <a:ext cx="5775644" cy="2862322"/>
          </a:xfrm>
          <a:prstGeom prst="rect">
            <a:avLst/>
          </a:prstGeom>
          <a:noFill/>
        </p:spPr>
        <p:txBody>
          <a:bodyPr wrap="square" rtlCol="0">
            <a:spAutoFit/>
          </a:bodyPr>
          <a:lstStyle/>
          <a:p>
            <a:pPr>
              <a:lnSpc>
                <a:spcPct val="150000"/>
              </a:lnSpc>
            </a:pPr>
            <a:r>
              <a:rPr lang="en-US" sz="2400" b="1" dirty="0">
                <a:solidFill>
                  <a:srgbClr val="FFC000"/>
                </a:solidFill>
              </a:rPr>
              <a:t>Discussion points:</a:t>
            </a:r>
          </a:p>
          <a:p>
            <a:pPr marL="342900" indent="-342900">
              <a:lnSpc>
                <a:spcPct val="150000"/>
              </a:lnSpc>
              <a:buFont typeface="Arial" panose="020B0604020202020204" pitchFamily="34" charset="0"/>
              <a:buChar char="•"/>
            </a:pPr>
            <a:r>
              <a:rPr lang="en-US" sz="2000" dirty="0">
                <a:solidFill>
                  <a:schemeClr val="tx1"/>
                </a:solidFill>
              </a:rPr>
              <a:t>How would you remove the </a:t>
            </a:r>
            <a:r>
              <a:rPr lang="en-US" sz="2000" dirty="0" err="1">
                <a:solidFill>
                  <a:schemeClr val="tx1"/>
                </a:solidFill>
              </a:rPr>
              <a:t>overmold</a:t>
            </a:r>
            <a:r>
              <a:rPr lang="en-US" sz="2000" dirty="0">
                <a:solidFill>
                  <a:schemeClr val="tx1"/>
                </a:solidFill>
              </a:rPr>
              <a:t>?</a:t>
            </a:r>
          </a:p>
          <a:p>
            <a:pPr marL="342900" indent="-342900">
              <a:lnSpc>
                <a:spcPct val="150000"/>
              </a:lnSpc>
              <a:buFont typeface="Arial" panose="020B0604020202020204" pitchFamily="34" charset="0"/>
              <a:buChar char="•"/>
            </a:pPr>
            <a:r>
              <a:rPr lang="en-US" sz="2000" dirty="0">
                <a:solidFill>
                  <a:schemeClr val="tx1"/>
                </a:solidFill>
              </a:rPr>
              <a:t>Other fault isolation techniques enabled?</a:t>
            </a:r>
          </a:p>
          <a:p>
            <a:pPr marL="342900" indent="-342900">
              <a:lnSpc>
                <a:spcPct val="150000"/>
              </a:lnSpc>
              <a:buFont typeface="Arial" panose="020B0604020202020204" pitchFamily="34" charset="0"/>
              <a:buChar char="•"/>
            </a:pPr>
            <a:r>
              <a:rPr lang="en-US" sz="2000" dirty="0">
                <a:solidFill>
                  <a:schemeClr val="tx1"/>
                </a:solidFill>
              </a:rPr>
              <a:t>Potential fails that would require this process?</a:t>
            </a:r>
          </a:p>
          <a:p>
            <a:pPr marL="342900" indent="-342900">
              <a:lnSpc>
                <a:spcPct val="150000"/>
              </a:lnSpc>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endParaRPr lang="en-US" sz="2400" dirty="0">
              <a:solidFill>
                <a:schemeClr val="tx1"/>
              </a:solidFill>
            </a:endParaRPr>
          </a:p>
        </p:txBody>
      </p:sp>
    </p:spTree>
    <p:extLst>
      <p:ext uri="{BB962C8B-B14F-4D97-AF65-F5344CB8AC3E}">
        <p14:creationId xmlns:p14="http://schemas.microsoft.com/office/powerpoint/2010/main" val="2063027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14"/>
          <p:cNvSpPr txBox="1"/>
          <p:nvPr/>
        </p:nvSpPr>
        <p:spPr>
          <a:xfrm>
            <a:off x="231866" y="1491457"/>
            <a:ext cx="11658600" cy="590426"/>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2400"/>
              <a:buFont typeface="Arial"/>
              <a:buNone/>
            </a:pPr>
            <a:r>
              <a:rPr lang="en-US" sz="2400" dirty="0">
                <a:solidFill>
                  <a:schemeClr val="lt1"/>
                </a:solidFill>
                <a:latin typeface="Calibri"/>
                <a:ea typeface="Calibri"/>
                <a:cs typeface="Calibri"/>
                <a:sym typeface="Calibri"/>
              </a:rPr>
              <a:t>System on Package User Group</a:t>
            </a:r>
            <a:endParaRPr dirty="0"/>
          </a:p>
        </p:txBody>
      </p:sp>
      <p:sp>
        <p:nvSpPr>
          <p:cNvPr id="198" name="Google Shape;198;p14"/>
          <p:cNvSpPr txBox="1"/>
          <p:nvPr/>
        </p:nvSpPr>
        <p:spPr>
          <a:xfrm>
            <a:off x="1552848" y="2399710"/>
            <a:ext cx="9086304" cy="20585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200"/>
              <a:buFont typeface="Calibri"/>
              <a:buNone/>
            </a:pPr>
            <a:endParaRPr lang="en-US" sz="3200" b="1" dirty="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200"/>
              <a:buFont typeface="Calibri"/>
              <a:buNone/>
            </a:pPr>
            <a:endParaRPr lang="en-US" sz="3200" b="1" dirty="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200"/>
              <a:buFont typeface="Calibri"/>
              <a:buNone/>
            </a:pPr>
            <a:r>
              <a:rPr lang="en-US" sz="3200" b="1" dirty="0">
                <a:solidFill>
                  <a:schemeClr val="lt1"/>
                </a:solidFill>
                <a:latin typeface="Calibri"/>
                <a:ea typeface="Calibri"/>
                <a:cs typeface="Calibri"/>
                <a:sym typeface="Calibri"/>
              </a:rPr>
              <a:t>Additional Topics</a:t>
            </a:r>
            <a:endParaRPr lang="en-US" dirty="0"/>
          </a:p>
        </p:txBody>
      </p:sp>
    </p:spTree>
    <p:extLst>
      <p:ext uri="{BB962C8B-B14F-4D97-AF65-F5344CB8AC3E}">
        <p14:creationId xmlns:p14="http://schemas.microsoft.com/office/powerpoint/2010/main" val="3319357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5"/>
          <p:cNvSpPr txBox="1">
            <a:spLocks noGrp="1"/>
          </p:cNvSpPr>
          <p:nvPr>
            <p:ph type="title"/>
          </p:nvPr>
        </p:nvSpPr>
        <p:spPr>
          <a:xfrm>
            <a:off x="0" y="153001"/>
            <a:ext cx="9241654" cy="100997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C000"/>
              </a:buClr>
              <a:buSzPts val="4800"/>
              <a:buFont typeface="Calibri"/>
              <a:buNone/>
            </a:pPr>
            <a:r>
              <a:rPr lang="en-US" sz="4800" dirty="0">
                <a:solidFill>
                  <a:srgbClr val="FFC000"/>
                </a:solidFill>
              </a:rPr>
              <a:t>Topics – Fault Isolation (cont.) </a:t>
            </a:r>
            <a:br>
              <a:rPr lang="en-US" sz="4800" dirty="0">
                <a:solidFill>
                  <a:srgbClr val="FFC000"/>
                </a:solidFill>
              </a:rPr>
            </a:br>
            <a:r>
              <a:rPr lang="en-US" sz="4800" dirty="0">
                <a:solidFill>
                  <a:srgbClr val="FFC000"/>
                </a:solidFill>
              </a:rPr>
              <a:t>Lock-In Thermography</a:t>
            </a:r>
            <a:endParaRPr dirty="0"/>
          </a:p>
        </p:txBody>
      </p:sp>
      <p:sp>
        <p:nvSpPr>
          <p:cNvPr id="6" name="Google Shape;73;p4">
            <a:extLst>
              <a:ext uri="{FF2B5EF4-FFF2-40B4-BE49-F238E27FC236}">
                <a16:creationId xmlns:a16="http://schemas.microsoft.com/office/drawing/2014/main" id="{20DFB5D6-262D-4C4D-8484-8C3BF6D71E3C}"/>
              </a:ext>
            </a:extLst>
          </p:cNvPr>
          <p:cNvSpPr txBox="1">
            <a:spLocks noGrp="1"/>
          </p:cNvSpPr>
          <p:nvPr>
            <p:ph type="body" idx="1"/>
          </p:nvPr>
        </p:nvSpPr>
        <p:spPr>
          <a:xfrm>
            <a:off x="292814" y="1544579"/>
            <a:ext cx="11357619" cy="1545961"/>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dk1"/>
              </a:buClr>
              <a:buSzPts val="3080"/>
              <a:buChar char="•"/>
            </a:pPr>
            <a:r>
              <a:rPr lang="en-US" sz="3080" dirty="0"/>
              <a:t>Discuss successes using Lock-In Thermography to isolate defects</a:t>
            </a:r>
          </a:p>
          <a:p>
            <a:pPr lvl="1" indent="-457200">
              <a:lnSpc>
                <a:spcPct val="80000"/>
              </a:lnSpc>
              <a:spcBef>
                <a:spcPts val="0"/>
              </a:spcBef>
              <a:buSzPts val="3080"/>
              <a:buFont typeface="+mj-lt"/>
              <a:buAutoNum type="alphaUcPeriod"/>
            </a:pPr>
            <a:r>
              <a:rPr lang="en-US" dirty="0"/>
              <a:t>Buried in 3D Stacks</a:t>
            </a:r>
          </a:p>
          <a:p>
            <a:pPr lvl="1" indent="-457200">
              <a:lnSpc>
                <a:spcPct val="80000"/>
              </a:lnSpc>
              <a:spcBef>
                <a:spcPts val="0"/>
              </a:spcBef>
              <a:buSzPts val="3080"/>
              <a:buFont typeface="+mj-lt"/>
              <a:buAutoNum type="alphaUcPeriod"/>
            </a:pPr>
            <a:r>
              <a:rPr lang="en-US" dirty="0"/>
              <a:t>In the Interposer of a 2.5D module</a:t>
            </a:r>
          </a:p>
          <a:p>
            <a:pPr lvl="1" indent="-457200">
              <a:lnSpc>
                <a:spcPct val="80000"/>
              </a:lnSpc>
              <a:spcBef>
                <a:spcPts val="0"/>
              </a:spcBef>
              <a:buSzPts val="3080"/>
              <a:buFont typeface="+mj-lt"/>
              <a:buAutoNum type="alphaUcPeriod"/>
            </a:pPr>
            <a:r>
              <a:rPr lang="en-US" dirty="0"/>
              <a:t>Encapsulated chips with blocking structures </a:t>
            </a:r>
          </a:p>
          <a:p>
            <a:pPr marL="800100" lvl="1">
              <a:lnSpc>
                <a:spcPct val="80000"/>
              </a:lnSpc>
              <a:spcBef>
                <a:spcPts val="0"/>
              </a:spcBef>
              <a:buSzPts val="3080"/>
            </a:pPr>
            <a:endParaRPr dirty="0"/>
          </a:p>
          <a:p>
            <a:pPr marL="228600" lvl="0" indent="-104140" algn="l" rtl="0">
              <a:lnSpc>
                <a:spcPct val="70000"/>
              </a:lnSpc>
              <a:spcBef>
                <a:spcPts val="1000"/>
              </a:spcBef>
              <a:spcAft>
                <a:spcPts val="0"/>
              </a:spcAft>
              <a:buClr>
                <a:schemeClr val="dk1"/>
              </a:buClr>
              <a:buSzPts val="1960"/>
              <a:buNone/>
            </a:pPr>
            <a:endParaRPr sz="1960" dirty="0"/>
          </a:p>
        </p:txBody>
      </p:sp>
      <p:sp>
        <p:nvSpPr>
          <p:cNvPr id="7" name="TextBox 6">
            <a:extLst>
              <a:ext uri="{FF2B5EF4-FFF2-40B4-BE49-F238E27FC236}">
                <a16:creationId xmlns:a16="http://schemas.microsoft.com/office/drawing/2014/main" id="{4DB46AAE-917F-4A14-BE15-1051F4C55813}"/>
              </a:ext>
            </a:extLst>
          </p:cNvPr>
          <p:cNvSpPr txBox="1"/>
          <p:nvPr/>
        </p:nvSpPr>
        <p:spPr>
          <a:xfrm>
            <a:off x="1449279" y="6575733"/>
            <a:ext cx="10278123" cy="258532"/>
          </a:xfrm>
          <a:prstGeom prst="rect">
            <a:avLst/>
          </a:prstGeom>
          <a:noFill/>
        </p:spPr>
        <p:txBody>
          <a:bodyPr wrap="square">
            <a:spAutoFit/>
          </a:bodyPr>
          <a:lstStyle/>
          <a:p>
            <a:pPr>
              <a:lnSpc>
                <a:spcPct val="90000"/>
              </a:lnSpc>
              <a:buClr>
                <a:schemeClr val="lt1"/>
              </a:buClr>
              <a:buSzPts val="3200"/>
            </a:pPr>
            <a:r>
              <a:rPr lang="en-US" sz="1200" dirty="0">
                <a:solidFill>
                  <a:schemeClr val="tx1"/>
                </a:solidFill>
                <a:latin typeface="Calibri"/>
                <a:cs typeface="Calibri"/>
                <a:sym typeface="Calibri"/>
              </a:rPr>
              <a:t>Source: “Methods to Enable Fault Isolation on 2.5D Molded Interposer Packages”, </a:t>
            </a:r>
            <a:r>
              <a:rPr lang="en-US" sz="1200" dirty="0">
                <a:solidFill>
                  <a:schemeClr val="tx1"/>
                </a:solidFill>
                <a:latin typeface="Calibri"/>
                <a:cs typeface="Calibri"/>
              </a:rPr>
              <a:t>EDFA Magazine November 2021 | Volume 23 | Issue 4</a:t>
            </a:r>
          </a:p>
        </p:txBody>
      </p:sp>
      <p:grpSp>
        <p:nvGrpSpPr>
          <p:cNvPr id="5" name="Group 4">
            <a:extLst>
              <a:ext uri="{FF2B5EF4-FFF2-40B4-BE49-F238E27FC236}">
                <a16:creationId xmlns:a16="http://schemas.microsoft.com/office/drawing/2014/main" id="{AFA38C18-6E57-4359-A3FF-DD53FB3EC330}"/>
              </a:ext>
            </a:extLst>
          </p:cNvPr>
          <p:cNvGrpSpPr/>
          <p:nvPr/>
        </p:nvGrpSpPr>
        <p:grpSpPr>
          <a:xfrm>
            <a:off x="1935183" y="3429000"/>
            <a:ext cx="7648942" cy="3146733"/>
            <a:chOff x="266181" y="3429000"/>
            <a:chExt cx="7648942" cy="3146733"/>
          </a:xfrm>
        </p:grpSpPr>
        <p:pic>
          <p:nvPicPr>
            <p:cNvPr id="4" name="Picture 3">
              <a:extLst>
                <a:ext uri="{FF2B5EF4-FFF2-40B4-BE49-F238E27FC236}">
                  <a16:creationId xmlns:a16="http://schemas.microsoft.com/office/drawing/2014/main" id="{0EB60B22-E723-41CE-BD5E-0BD39EFFCBDA}"/>
                </a:ext>
              </a:extLst>
            </p:cNvPr>
            <p:cNvPicPr>
              <a:picLocks noChangeAspect="1"/>
            </p:cNvPicPr>
            <p:nvPr/>
          </p:nvPicPr>
          <p:blipFill rotWithShape="1">
            <a:blip r:embed="rId3"/>
            <a:srcRect l="7175" t="1235" b="8786"/>
            <a:stretch/>
          </p:blipFill>
          <p:spPr>
            <a:xfrm>
              <a:off x="266181" y="3429000"/>
              <a:ext cx="7648942" cy="3146733"/>
            </a:xfrm>
            <a:prstGeom prst="rect">
              <a:avLst/>
            </a:prstGeom>
          </p:spPr>
        </p:pic>
        <p:sp>
          <p:nvSpPr>
            <p:cNvPr id="3" name="Explosion: 8 Points 2">
              <a:extLst>
                <a:ext uri="{FF2B5EF4-FFF2-40B4-BE49-F238E27FC236}">
                  <a16:creationId xmlns:a16="http://schemas.microsoft.com/office/drawing/2014/main" id="{36106FD5-3C4D-4B74-B8AF-3C09BD4D86E7}"/>
                </a:ext>
              </a:extLst>
            </p:cNvPr>
            <p:cNvSpPr/>
            <p:nvPr/>
          </p:nvSpPr>
          <p:spPr>
            <a:xfrm>
              <a:off x="2527859" y="4496541"/>
              <a:ext cx="355106" cy="346228"/>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a:t>
              </a:r>
            </a:p>
          </p:txBody>
        </p:sp>
        <p:sp>
          <p:nvSpPr>
            <p:cNvPr id="8" name="Explosion: 8 Points 7">
              <a:extLst>
                <a:ext uri="{FF2B5EF4-FFF2-40B4-BE49-F238E27FC236}">
                  <a16:creationId xmlns:a16="http://schemas.microsoft.com/office/drawing/2014/main" id="{1E17534E-BE59-497A-AA46-17CBBF574E62}"/>
                </a:ext>
              </a:extLst>
            </p:cNvPr>
            <p:cNvSpPr/>
            <p:nvPr/>
          </p:nvSpPr>
          <p:spPr>
            <a:xfrm>
              <a:off x="5372471" y="4842769"/>
              <a:ext cx="355106" cy="346228"/>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a:t>
              </a:r>
            </a:p>
          </p:txBody>
        </p:sp>
        <p:sp>
          <p:nvSpPr>
            <p:cNvPr id="9" name="Explosion: 8 Points 8">
              <a:extLst>
                <a:ext uri="{FF2B5EF4-FFF2-40B4-BE49-F238E27FC236}">
                  <a16:creationId xmlns:a16="http://schemas.microsoft.com/office/drawing/2014/main" id="{2DDE0205-28C4-4479-9FC0-AFE365CADDB9}"/>
                </a:ext>
              </a:extLst>
            </p:cNvPr>
            <p:cNvSpPr/>
            <p:nvPr/>
          </p:nvSpPr>
          <p:spPr>
            <a:xfrm>
              <a:off x="6643797" y="4669655"/>
              <a:ext cx="355106" cy="346228"/>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t>
              </a:r>
            </a:p>
          </p:txBody>
        </p:sp>
      </p:grpSp>
    </p:spTree>
    <p:extLst>
      <p:ext uri="{BB962C8B-B14F-4D97-AF65-F5344CB8AC3E}">
        <p14:creationId xmlns:p14="http://schemas.microsoft.com/office/powerpoint/2010/main" val="2215315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5"/>
          <p:cNvSpPr txBox="1">
            <a:spLocks noGrp="1"/>
          </p:cNvSpPr>
          <p:nvPr>
            <p:ph type="title"/>
          </p:nvPr>
        </p:nvSpPr>
        <p:spPr>
          <a:xfrm>
            <a:off x="0" y="153001"/>
            <a:ext cx="9241654" cy="6459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C000"/>
              </a:buClr>
              <a:buSzPts val="4800"/>
              <a:buFont typeface="Calibri"/>
              <a:buNone/>
            </a:pPr>
            <a:r>
              <a:rPr lang="en-US" sz="4800" dirty="0">
                <a:solidFill>
                  <a:srgbClr val="FFC000"/>
                </a:solidFill>
              </a:rPr>
              <a:t>Topics – Fault Isolation</a:t>
            </a:r>
            <a:endParaRPr dirty="0"/>
          </a:p>
        </p:txBody>
      </p:sp>
      <p:sp>
        <p:nvSpPr>
          <p:cNvPr id="6" name="Google Shape;73;p4">
            <a:extLst>
              <a:ext uri="{FF2B5EF4-FFF2-40B4-BE49-F238E27FC236}">
                <a16:creationId xmlns:a16="http://schemas.microsoft.com/office/drawing/2014/main" id="{20DFB5D6-262D-4C4D-8484-8C3BF6D71E3C}"/>
              </a:ext>
            </a:extLst>
          </p:cNvPr>
          <p:cNvSpPr txBox="1">
            <a:spLocks noGrp="1"/>
          </p:cNvSpPr>
          <p:nvPr>
            <p:ph type="body" idx="1"/>
          </p:nvPr>
        </p:nvSpPr>
        <p:spPr>
          <a:xfrm>
            <a:off x="266181" y="994299"/>
            <a:ext cx="11357619" cy="5863701"/>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dk1"/>
              </a:buClr>
              <a:buSzPts val="3080"/>
              <a:buChar char="•"/>
            </a:pPr>
            <a:r>
              <a:rPr lang="en-US" sz="3080" dirty="0"/>
              <a:t>How far have you gone with fault isolation?</a:t>
            </a:r>
          </a:p>
          <a:p>
            <a:pPr marL="800100" lvl="1">
              <a:lnSpc>
                <a:spcPct val="80000"/>
              </a:lnSpc>
              <a:spcBef>
                <a:spcPts val="0"/>
              </a:spcBef>
              <a:buSzPts val="3080"/>
            </a:pPr>
            <a:r>
              <a:rPr lang="en-US" dirty="0"/>
              <a:t>Photon Emission Microscopy (PEM)</a:t>
            </a:r>
          </a:p>
          <a:p>
            <a:pPr marL="1257300" lvl="2">
              <a:lnSpc>
                <a:spcPct val="80000"/>
              </a:lnSpc>
              <a:spcBef>
                <a:spcPts val="0"/>
              </a:spcBef>
              <a:buSzPts val="3080"/>
            </a:pPr>
            <a:r>
              <a:rPr lang="en-US" dirty="0"/>
              <a:t>Dynamic &amp; Static</a:t>
            </a:r>
          </a:p>
          <a:p>
            <a:pPr marL="800100" lvl="1">
              <a:lnSpc>
                <a:spcPct val="80000"/>
              </a:lnSpc>
              <a:spcBef>
                <a:spcPts val="0"/>
              </a:spcBef>
              <a:buSzPts val="3080"/>
            </a:pPr>
            <a:r>
              <a:rPr lang="en-US" dirty="0"/>
              <a:t>Laser-based Fault Isolation (OBIRCH, </a:t>
            </a:r>
            <a:r>
              <a:rPr lang="en-US" dirty="0" err="1"/>
              <a:t>LVx</a:t>
            </a:r>
            <a:r>
              <a:rPr lang="en-US" dirty="0"/>
              <a:t>)</a:t>
            </a:r>
          </a:p>
          <a:p>
            <a:pPr marL="800100" lvl="1">
              <a:lnSpc>
                <a:spcPct val="80000"/>
              </a:lnSpc>
              <a:spcBef>
                <a:spcPts val="0"/>
              </a:spcBef>
              <a:buSzPts val="3080"/>
            </a:pPr>
            <a:r>
              <a:rPr lang="en-US" dirty="0"/>
              <a:t>Magnetic Field Imaging (MFI)</a:t>
            </a:r>
          </a:p>
          <a:p>
            <a:pPr marL="800100" lvl="1">
              <a:lnSpc>
                <a:spcPct val="80000"/>
              </a:lnSpc>
              <a:spcBef>
                <a:spcPts val="0"/>
              </a:spcBef>
              <a:buSzPts val="3080"/>
            </a:pPr>
            <a:r>
              <a:rPr lang="en-US" dirty="0"/>
              <a:t>Electron Beam Absorbed Current (EBAC)</a:t>
            </a:r>
          </a:p>
          <a:p>
            <a:pPr marL="800100" lvl="1">
              <a:lnSpc>
                <a:spcPct val="80000"/>
              </a:lnSpc>
              <a:spcBef>
                <a:spcPts val="0"/>
              </a:spcBef>
              <a:buSzPts val="3080"/>
            </a:pPr>
            <a:endParaRPr dirty="0"/>
          </a:p>
          <a:p>
            <a:pPr marL="228600" lvl="0" indent="-104140" algn="l" rtl="0">
              <a:lnSpc>
                <a:spcPct val="70000"/>
              </a:lnSpc>
              <a:spcBef>
                <a:spcPts val="1000"/>
              </a:spcBef>
              <a:spcAft>
                <a:spcPts val="0"/>
              </a:spcAft>
              <a:buClr>
                <a:schemeClr val="dk1"/>
              </a:buClr>
              <a:buSzPts val="1960"/>
              <a:buNone/>
            </a:pPr>
            <a:endParaRPr sz="1960" dirty="0"/>
          </a:p>
        </p:txBody>
      </p:sp>
      <p:grpSp>
        <p:nvGrpSpPr>
          <p:cNvPr id="8" name="Group 7">
            <a:extLst>
              <a:ext uri="{FF2B5EF4-FFF2-40B4-BE49-F238E27FC236}">
                <a16:creationId xmlns:a16="http://schemas.microsoft.com/office/drawing/2014/main" id="{6AC47F0D-90AC-405D-AC88-F8EE1710E78F}"/>
              </a:ext>
            </a:extLst>
          </p:cNvPr>
          <p:cNvGrpSpPr/>
          <p:nvPr/>
        </p:nvGrpSpPr>
        <p:grpSpPr>
          <a:xfrm>
            <a:off x="7164280" y="4143621"/>
            <a:ext cx="4913466" cy="2228528"/>
            <a:chOff x="7164280" y="4262412"/>
            <a:chExt cx="4913466" cy="2228528"/>
          </a:xfrm>
        </p:grpSpPr>
        <p:pic>
          <p:nvPicPr>
            <p:cNvPr id="3" name="Picture 2">
              <a:extLst>
                <a:ext uri="{FF2B5EF4-FFF2-40B4-BE49-F238E27FC236}">
                  <a16:creationId xmlns:a16="http://schemas.microsoft.com/office/drawing/2014/main" id="{346E1B16-B824-4E66-B16D-8294CAF9A746}"/>
                </a:ext>
              </a:extLst>
            </p:cNvPr>
            <p:cNvPicPr>
              <a:picLocks noChangeAspect="1"/>
            </p:cNvPicPr>
            <p:nvPr/>
          </p:nvPicPr>
          <p:blipFill rotWithShape="1">
            <a:blip r:embed="rId3"/>
            <a:srcRect l="6463"/>
            <a:stretch/>
          </p:blipFill>
          <p:spPr>
            <a:xfrm>
              <a:off x="7164280" y="4262412"/>
              <a:ext cx="4913466" cy="2228528"/>
            </a:xfrm>
            <a:prstGeom prst="rect">
              <a:avLst/>
            </a:prstGeom>
          </p:spPr>
        </p:pic>
        <p:sp>
          <p:nvSpPr>
            <p:cNvPr id="7" name="TextBox 6">
              <a:extLst>
                <a:ext uri="{FF2B5EF4-FFF2-40B4-BE49-F238E27FC236}">
                  <a16:creationId xmlns:a16="http://schemas.microsoft.com/office/drawing/2014/main" id="{793111B6-414C-4783-B005-93093E59E8A8}"/>
                </a:ext>
              </a:extLst>
            </p:cNvPr>
            <p:cNvSpPr txBox="1"/>
            <p:nvPr/>
          </p:nvSpPr>
          <p:spPr>
            <a:xfrm>
              <a:off x="11503550" y="4262412"/>
              <a:ext cx="574196" cy="307777"/>
            </a:xfrm>
            <a:prstGeom prst="rect">
              <a:avLst/>
            </a:prstGeom>
            <a:solidFill>
              <a:schemeClr val="bg1">
                <a:lumMod val="85000"/>
              </a:schemeClr>
            </a:solidFill>
          </p:spPr>
          <p:txBody>
            <a:bodyPr wrap="none" rtlCol="0">
              <a:spAutoFit/>
            </a:bodyPr>
            <a:lstStyle/>
            <a:p>
              <a:r>
                <a:rPr lang="en-US" b="1" dirty="0"/>
                <a:t>SEM</a:t>
              </a:r>
            </a:p>
          </p:txBody>
        </p:sp>
        <p:sp>
          <p:nvSpPr>
            <p:cNvPr id="9" name="TextBox 8">
              <a:extLst>
                <a:ext uri="{FF2B5EF4-FFF2-40B4-BE49-F238E27FC236}">
                  <a16:creationId xmlns:a16="http://schemas.microsoft.com/office/drawing/2014/main" id="{B42ED054-BC6F-44A1-A476-028F968E501B}"/>
                </a:ext>
              </a:extLst>
            </p:cNvPr>
            <p:cNvSpPr txBox="1"/>
            <p:nvPr/>
          </p:nvSpPr>
          <p:spPr>
            <a:xfrm>
              <a:off x="11383325" y="5376676"/>
              <a:ext cx="694421" cy="307777"/>
            </a:xfrm>
            <a:prstGeom prst="rect">
              <a:avLst/>
            </a:prstGeom>
            <a:solidFill>
              <a:schemeClr val="bg1">
                <a:lumMod val="85000"/>
              </a:schemeClr>
            </a:solidFill>
          </p:spPr>
          <p:txBody>
            <a:bodyPr wrap="none" rtlCol="0">
              <a:spAutoFit/>
            </a:bodyPr>
            <a:lstStyle/>
            <a:p>
              <a:r>
                <a:rPr lang="en-US" b="1" dirty="0"/>
                <a:t>EBAC</a:t>
              </a:r>
            </a:p>
          </p:txBody>
        </p:sp>
      </p:grpSp>
      <p:sp>
        <p:nvSpPr>
          <p:cNvPr id="10" name="TextBox 9">
            <a:extLst>
              <a:ext uri="{FF2B5EF4-FFF2-40B4-BE49-F238E27FC236}">
                <a16:creationId xmlns:a16="http://schemas.microsoft.com/office/drawing/2014/main" id="{A5A74BFC-1FD4-4EBB-A3F9-255C782F0EAA}"/>
              </a:ext>
            </a:extLst>
          </p:cNvPr>
          <p:cNvSpPr txBox="1"/>
          <p:nvPr/>
        </p:nvSpPr>
        <p:spPr>
          <a:xfrm>
            <a:off x="7164280" y="6317102"/>
            <a:ext cx="4824690" cy="577081"/>
          </a:xfrm>
          <a:prstGeom prst="rect">
            <a:avLst/>
          </a:prstGeom>
          <a:noFill/>
        </p:spPr>
        <p:txBody>
          <a:bodyPr wrap="square" rtlCol="0">
            <a:spAutoFit/>
          </a:bodyPr>
          <a:lstStyle/>
          <a:p>
            <a:r>
              <a:rPr lang="en-US" sz="1050" dirty="0"/>
              <a:t>Source: “Benefits of using a CF4-Free Microwave Induced Plasma (MIP) Spot Etch Process to Remove Underfill and Analyze 2.5D Modules” ISTFA 2020 Proceedings</a:t>
            </a:r>
          </a:p>
        </p:txBody>
      </p:sp>
      <p:pic>
        <p:nvPicPr>
          <p:cNvPr id="12" name="Picture 11">
            <a:extLst>
              <a:ext uri="{FF2B5EF4-FFF2-40B4-BE49-F238E27FC236}">
                <a16:creationId xmlns:a16="http://schemas.microsoft.com/office/drawing/2014/main" id="{864DF58A-0D1A-49F8-9EF6-A6E7E151B609}"/>
              </a:ext>
            </a:extLst>
          </p:cNvPr>
          <p:cNvPicPr>
            <a:picLocks noChangeAspect="1"/>
          </p:cNvPicPr>
          <p:nvPr/>
        </p:nvPicPr>
        <p:blipFill>
          <a:blip r:embed="rId4"/>
          <a:stretch>
            <a:fillRect/>
          </a:stretch>
        </p:blipFill>
        <p:spPr>
          <a:xfrm>
            <a:off x="568200" y="3266982"/>
            <a:ext cx="3400319" cy="3050120"/>
          </a:xfrm>
          <a:prstGeom prst="rect">
            <a:avLst/>
          </a:prstGeom>
        </p:spPr>
      </p:pic>
      <p:sp>
        <p:nvSpPr>
          <p:cNvPr id="14" name="TextBox 13">
            <a:extLst>
              <a:ext uri="{FF2B5EF4-FFF2-40B4-BE49-F238E27FC236}">
                <a16:creationId xmlns:a16="http://schemas.microsoft.com/office/drawing/2014/main" id="{F8BE684B-995C-4B30-8CEF-0FF69E4FE1CB}"/>
              </a:ext>
            </a:extLst>
          </p:cNvPr>
          <p:cNvSpPr txBox="1"/>
          <p:nvPr/>
        </p:nvSpPr>
        <p:spPr>
          <a:xfrm>
            <a:off x="203030" y="6397893"/>
            <a:ext cx="4824690" cy="415498"/>
          </a:xfrm>
          <a:prstGeom prst="rect">
            <a:avLst/>
          </a:prstGeom>
          <a:noFill/>
        </p:spPr>
        <p:txBody>
          <a:bodyPr wrap="square" rtlCol="0">
            <a:spAutoFit/>
          </a:bodyPr>
          <a:lstStyle/>
          <a:p>
            <a:r>
              <a:rPr lang="en-US" sz="1050" dirty="0"/>
              <a:t>Source: “Isolating an Open in 2.5D µBump &amp; Chip Bump Chains using SDR, EBAC and Capacitive Measurements” ISTFA 2019 Proceedings</a:t>
            </a:r>
          </a:p>
        </p:txBody>
      </p:sp>
    </p:spTree>
    <p:extLst>
      <p:ext uri="{BB962C8B-B14F-4D97-AF65-F5344CB8AC3E}">
        <p14:creationId xmlns:p14="http://schemas.microsoft.com/office/powerpoint/2010/main" val="3240332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5"/>
          <p:cNvSpPr txBox="1">
            <a:spLocks noGrp="1"/>
          </p:cNvSpPr>
          <p:nvPr>
            <p:ph type="title"/>
          </p:nvPr>
        </p:nvSpPr>
        <p:spPr>
          <a:xfrm>
            <a:off x="-1" y="153001"/>
            <a:ext cx="9436963" cy="6459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C000"/>
              </a:buClr>
              <a:buSzPts val="4800"/>
              <a:buFont typeface="Calibri"/>
              <a:buNone/>
            </a:pPr>
            <a:r>
              <a:rPr lang="en-US" sz="4800" dirty="0">
                <a:solidFill>
                  <a:srgbClr val="FFC000"/>
                </a:solidFill>
              </a:rPr>
              <a:t>Topics – Best Destructive Techniques</a:t>
            </a:r>
            <a:endParaRPr dirty="0"/>
          </a:p>
        </p:txBody>
      </p:sp>
      <p:sp>
        <p:nvSpPr>
          <p:cNvPr id="6" name="Google Shape;73;p4">
            <a:extLst>
              <a:ext uri="{FF2B5EF4-FFF2-40B4-BE49-F238E27FC236}">
                <a16:creationId xmlns:a16="http://schemas.microsoft.com/office/drawing/2014/main" id="{20DFB5D6-262D-4C4D-8484-8C3BF6D71E3C}"/>
              </a:ext>
            </a:extLst>
          </p:cNvPr>
          <p:cNvSpPr txBox="1">
            <a:spLocks noGrp="1"/>
          </p:cNvSpPr>
          <p:nvPr>
            <p:ph type="body" idx="1"/>
          </p:nvPr>
        </p:nvSpPr>
        <p:spPr>
          <a:xfrm>
            <a:off x="266181" y="1481324"/>
            <a:ext cx="11357619" cy="1947676"/>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dk1"/>
              </a:buClr>
              <a:buSzPts val="3080"/>
              <a:buChar char="•"/>
            </a:pPr>
            <a:r>
              <a:rPr lang="en-US" sz="3080" dirty="0"/>
              <a:t>Use cases for different destructive techniques</a:t>
            </a:r>
          </a:p>
          <a:p>
            <a:pPr marL="800100" lvl="1">
              <a:lnSpc>
                <a:spcPct val="80000"/>
              </a:lnSpc>
              <a:spcBef>
                <a:spcPts val="0"/>
              </a:spcBef>
              <a:buSzPts val="3080"/>
            </a:pPr>
            <a:r>
              <a:rPr lang="en-US" dirty="0"/>
              <a:t>Micro-CNC</a:t>
            </a:r>
          </a:p>
          <a:p>
            <a:pPr marL="800100" lvl="1">
              <a:lnSpc>
                <a:spcPct val="80000"/>
              </a:lnSpc>
              <a:spcBef>
                <a:spcPts val="0"/>
              </a:spcBef>
              <a:buSzPts val="3080"/>
            </a:pPr>
            <a:r>
              <a:rPr lang="en-US" dirty="0"/>
              <a:t>Dry Etches</a:t>
            </a:r>
          </a:p>
          <a:p>
            <a:pPr marL="800100" lvl="1">
              <a:lnSpc>
                <a:spcPct val="80000"/>
              </a:lnSpc>
              <a:spcBef>
                <a:spcPts val="0"/>
              </a:spcBef>
              <a:buSzPts val="3080"/>
            </a:pPr>
            <a:r>
              <a:rPr lang="en-US" dirty="0"/>
              <a:t>Laser Ablation</a:t>
            </a:r>
          </a:p>
          <a:p>
            <a:pPr marL="342900">
              <a:lnSpc>
                <a:spcPct val="80000"/>
              </a:lnSpc>
              <a:spcBef>
                <a:spcPts val="0"/>
              </a:spcBef>
              <a:buSzPts val="3080"/>
            </a:pPr>
            <a:r>
              <a:rPr lang="en-US" dirty="0"/>
              <a:t>Sample cleanup needed after certain steps?</a:t>
            </a:r>
          </a:p>
          <a:p>
            <a:pPr marL="800100" lvl="1">
              <a:lnSpc>
                <a:spcPct val="80000"/>
              </a:lnSpc>
              <a:spcBef>
                <a:spcPts val="0"/>
              </a:spcBef>
              <a:buSzPts val="3080"/>
            </a:pPr>
            <a:endParaRPr dirty="0"/>
          </a:p>
          <a:p>
            <a:pPr marL="228600" lvl="0" indent="-104140" algn="l" rtl="0">
              <a:lnSpc>
                <a:spcPct val="70000"/>
              </a:lnSpc>
              <a:spcBef>
                <a:spcPts val="1000"/>
              </a:spcBef>
              <a:spcAft>
                <a:spcPts val="0"/>
              </a:spcAft>
              <a:buClr>
                <a:schemeClr val="dk1"/>
              </a:buClr>
              <a:buSzPts val="1960"/>
              <a:buNone/>
            </a:pPr>
            <a:endParaRPr sz="1960" dirty="0"/>
          </a:p>
        </p:txBody>
      </p:sp>
      <p:graphicFrame>
        <p:nvGraphicFramePr>
          <p:cNvPr id="2" name="Table 2">
            <a:extLst>
              <a:ext uri="{FF2B5EF4-FFF2-40B4-BE49-F238E27FC236}">
                <a16:creationId xmlns:a16="http://schemas.microsoft.com/office/drawing/2014/main" id="{6BA37CAA-A339-4BE9-9A66-5998B620AD11}"/>
              </a:ext>
            </a:extLst>
          </p:cNvPr>
          <p:cNvGraphicFramePr>
            <a:graphicFrameLocks noGrp="1"/>
          </p:cNvGraphicFramePr>
          <p:nvPr>
            <p:extLst>
              <p:ext uri="{D42A27DB-BD31-4B8C-83A1-F6EECF244321}">
                <p14:modId xmlns:p14="http://schemas.microsoft.com/office/powerpoint/2010/main" val="3451615559"/>
              </p:ext>
            </p:extLst>
          </p:nvPr>
        </p:nvGraphicFramePr>
        <p:xfrm>
          <a:off x="449800" y="3567575"/>
          <a:ext cx="11292399" cy="2392680"/>
        </p:xfrm>
        <a:graphic>
          <a:graphicData uri="http://schemas.openxmlformats.org/drawingml/2006/table">
            <a:tbl>
              <a:tblPr firstRow="1" bandRow="1">
                <a:tableStyleId>{5C22544A-7EE6-4342-B048-85BDC9FD1C3A}</a:tableStyleId>
              </a:tblPr>
              <a:tblGrid>
                <a:gridCol w="3764133">
                  <a:extLst>
                    <a:ext uri="{9D8B030D-6E8A-4147-A177-3AD203B41FA5}">
                      <a16:colId xmlns:a16="http://schemas.microsoft.com/office/drawing/2014/main" val="3185013695"/>
                    </a:ext>
                  </a:extLst>
                </a:gridCol>
                <a:gridCol w="3764133">
                  <a:extLst>
                    <a:ext uri="{9D8B030D-6E8A-4147-A177-3AD203B41FA5}">
                      <a16:colId xmlns:a16="http://schemas.microsoft.com/office/drawing/2014/main" val="1284092928"/>
                    </a:ext>
                  </a:extLst>
                </a:gridCol>
                <a:gridCol w="3764133">
                  <a:extLst>
                    <a:ext uri="{9D8B030D-6E8A-4147-A177-3AD203B41FA5}">
                      <a16:colId xmlns:a16="http://schemas.microsoft.com/office/drawing/2014/main" val="1547090206"/>
                    </a:ext>
                  </a:extLst>
                </a:gridCol>
              </a:tblGrid>
              <a:tr h="370840">
                <a:tc>
                  <a:txBody>
                    <a:bodyPr/>
                    <a:lstStyle/>
                    <a:p>
                      <a:pPr algn="ctr"/>
                      <a:r>
                        <a:rPr lang="en-US" dirty="0"/>
                        <a:t>Micro-CNC</a:t>
                      </a:r>
                    </a:p>
                  </a:txBody>
                  <a:tcPr/>
                </a:tc>
                <a:tc>
                  <a:txBody>
                    <a:bodyPr/>
                    <a:lstStyle/>
                    <a:p>
                      <a:pPr algn="ctr"/>
                      <a:r>
                        <a:rPr lang="en-US" dirty="0"/>
                        <a:t>Dry Etches</a:t>
                      </a:r>
                    </a:p>
                  </a:txBody>
                  <a:tcPr/>
                </a:tc>
                <a:tc>
                  <a:txBody>
                    <a:bodyPr/>
                    <a:lstStyle/>
                    <a:p>
                      <a:pPr algn="ctr"/>
                      <a:r>
                        <a:rPr lang="en-US" dirty="0"/>
                        <a:t>Laser Ablation</a:t>
                      </a:r>
                    </a:p>
                  </a:txBody>
                  <a:tcPr/>
                </a:tc>
                <a:extLst>
                  <a:ext uri="{0D108BD9-81ED-4DB2-BD59-A6C34878D82A}">
                    <a16:rowId xmlns:a16="http://schemas.microsoft.com/office/drawing/2014/main" val="2891709659"/>
                  </a:ext>
                </a:extLst>
              </a:tr>
              <a:tr h="370840">
                <a:tc>
                  <a:txBody>
                    <a:bodyPr/>
                    <a:lstStyle/>
                    <a:p>
                      <a:r>
                        <a:rPr lang="en-US" dirty="0"/>
                        <a:t>Remove chips in a 3D/2.5D stack</a:t>
                      </a:r>
                    </a:p>
                  </a:txBody>
                  <a:tcPr/>
                </a:tc>
                <a:tc>
                  <a:txBody>
                    <a:bodyPr/>
                    <a:lstStyle/>
                    <a:p>
                      <a:r>
                        <a:rPr lang="en-US" dirty="0"/>
                        <a:t>Remove </a:t>
                      </a:r>
                      <a:r>
                        <a:rPr lang="en-US" dirty="0" err="1"/>
                        <a:t>overmold</a:t>
                      </a:r>
                      <a:r>
                        <a:rPr lang="en-US" dirty="0"/>
                        <a:t> over interposers, </a:t>
                      </a:r>
                      <a:r>
                        <a:rPr lang="en-US" dirty="0" err="1"/>
                        <a:t>chiplets</a:t>
                      </a:r>
                      <a:endParaRPr lang="en-US" dirty="0"/>
                    </a:p>
                  </a:txBody>
                  <a:tcPr/>
                </a:tc>
                <a:tc>
                  <a:txBody>
                    <a:bodyPr/>
                    <a:lstStyle/>
                    <a:p>
                      <a:endParaRPr lang="en-US" dirty="0"/>
                    </a:p>
                  </a:txBody>
                  <a:tcPr/>
                </a:tc>
                <a:extLst>
                  <a:ext uri="{0D108BD9-81ED-4DB2-BD59-A6C34878D82A}">
                    <a16:rowId xmlns:a16="http://schemas.microsoft.com/office/drawing/2014/main" val="1619401661"/>
                  </a:ext>
                </a:extLst>
              </a:tr>
              <a:tr h="370840">
                <a:tc>
                  <a:txBody>
                    <a:bodyPr/>
                    <a:lstStyle/>
                    <a:p>
                      <a:r>
                        <a:rPr lang="en-US" dirty="0"/>
                        <a:t>Polish exposed chips for NIR-based analysis</a:t>
                      </a:r>
                    </a:p>
                  </a:txBody>
                  <a:tcPr/>
                </a:tc>
                <a:tc>
                  <a:txBody>
                    <a:bodyPr/>
                    <a:lstStyle/>
                    <a:p>
                      <a:r>
                        <a:rPr lang="en-US" dirty="0"/>
                        <a:t>Expose bumps in cross-section</a:t>
                      </a:r>
                    </a:p>
                  </a:txBody>
                  <a:tcPr/>
                </a:tc>
                <a:tc>
                  <a:txBody>
                    <a:bodyPr/>
                    <a:lstStyle/>
                    <a:p>
                      <a:endParaRPr lang="en-US" dirty="0"/>
                    </a:p>
                  </a:txBody>
                  <a:tcPr/>
                </a:tc>
                <a:extLst>
                  <a:ext uri="{0D108BD9-81ED-4DB2-BD59-A6C34878D82A}">
                    <a16:rowId xmlns:a16="http://schemas.microsoft.com/office/drawing/2014/main" val="4017958575"/>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16456975"/>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34146541"/>
                  </a:ext>
                </a:extLst>
              </a:tr>
            </a:tbl>
          </a:graphicData>
        </a:graphic>
      </p:graphicFrame>
    </p:spTree>
    <p:extLst>
      <p:ext uri="{BB962C8B-B14F-4D97-AF65-F5344CB8AC3E}">
        <p14:creationId xmlns:p14="http://schemas.microsoft.com/office/powerpoint/2010/main" val="780536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5"/>
          <p:cNvSpPr txBox="1">
            <a:spLocks noGrp="1"/>
          </p:cNvSpPr>
          <p:nvPr>
            <p:ph type="title"/>
          </p:nvPr>
        </p:nvSpPr>
        <p:spPr>
          <a:xfrm>
            <a:off x="-1" y="153001"/>
            <a:ext cx="9561251" cy="6459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C000"/>
              </a:buClr>
              <a:buSzPts val="4800"/>
              <a:buFont typeface="Calibri"/>
              <a:buNone/>
            </a:pPr>
            <a:r>
              <a:rPr lang="en-US" sz="4800" dirty="0">
                <a:solidFill>
                  <a:srgbClr val="FFC000"/>
                </a:solidFill>
              </a:rPr>
              <a:t>Topics – Other Techniques</a:t>
            </a:r>
            <a:endParaRPr dirty="0"/>
          </a:p>
        </p:txBody>
      </p:sp>
      <p:sp>
        <p:nvSpPr>
          <p:cNvPr id="6" name="Google Shape;73;p4">
            <a:extLst>
              <a:ext uri="{FF2B5EF4-FFF2-40B4-BE49-F238E27FC236}">
                <a16:creationId xmlns:a16="http://schemas.microsoft.com/office/drawing/2014/main" id="{20DFB5D6-262D-4C4D-8484-8C3BF6D71E3C}"/>
              </a:ext>
            </a:extLst>
          </p:cNvPr>
          <p:cNvSpPr txBox="1">
            <a:spLocks noGrp="1"/>
          </p:cNvSpPr>
          <p:nvPr>
            <p:ph type="body" idx="1"/>
          </p:nvPr>
        </p:nvSpPr>
        <p:spPr>
          <a:xfrm>
            <a:off x="266181" y="1481324"/>
            <a:ext cx="11357619" cy="3587826"/>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dk1"/>
              </a:buClr>
              <a:buSzPts val="3080"/>
              <a:buChar char="•"/>
            </a:pPr>
            <a:r>
              <a:rPr lang="en-US" sz="3080" dirty="0"/>
              <a:t>Other techniques that could use more focus</a:t>
            </a:r>
          </a:p>
          <a:p>
            <a:pPr marL="800100" lvl="1">
              <a:lnSpc>
                <a:spcPct val="80000"/>
              </a:lnSpc>
              <a:spcBef>
                <a:spcPts val="0"/>
              </a:spcBef>
              <a:buSzPts val="3080"/>
            </a:pPr>
            <a:r>
              <a:rPr lang="en-US" dirty="0"/>
              <a:t>FIB Editing</a:t>
            </a:r>
          </a:p>
          <a:p>
            <a:pPr marL="1257300" lvl="2">
              <a:lnSpc>
                <a:spcPct val="80000"/>
              </a:lnSpc>
              <a:spcBef>
                <a:spcPts val="0"/>
              </a:spcBef>
              <a:buSzPts val="3080"/>
            </a:pPr>
            <a:r>
              <a:rPr lang="en-US" dirty="0"/>
              <a:t>Probe pads</a:t>
            </a:r>
          </a:p>
          <a:p>
            <a:pPr marL="1257300" lvl="2">
              <a:lnSpc>
                <a:spcPct val="80000"/>
              </a:lnSpc>
              <a:spcBef>
                <a:spcPts val="0"/>
              </a:spcBef>
              <a:buSzPts val="3080"/>
            </a:pPr>
            <a:r>
              <a:rPr lang="en-US" dirty="0"/>
              <a:t>Cutting lines</a:t>
            </a:r>
          </a:p>
          <a:p>
            <a:pPr marL="1257300" lvl="2">
              <a:lnSpc>
                <a:spcPct val="80000"/>
              </a:lnSpc>
              <a:spcBef>
                <a:spcPts val="0"/>
              </a:spcBef>
              <a:buSzPts val="3080"/>
            </a:pPr>
            <a:r>
              <a:rPr lang="en-US" dirty="0"/>
              <a:t>Cross-sectional analysis</a:t>
            </a:r>
          </a:p>
          <a:p>
            <a:pPr marL="800100" lvl="1">
              <a:lnSpc>
                <a:spcPct val="80000"/>
              </a:lnSpc>
              <a:spcBef>
                <a:spcPts val="0"/>
              </a:spcBef>
              <a:buSzPts val="3080"/>
            </a:pPr>
            <a:r>
              <a:rPr lang="en-US" dirty="0"/>
              <a:t>XRAY Tomography </a:t>
            </a:r>
          </a:p>
          <a:p>
            <a:pPr marL="1257300" lvl="2">
              <a:lnSpc>
                <a:spcPct val="80000"/>
              </a:lnSpc>
              <a:spcBef>
                <a:spcPts val="0"/>
              </a:spcBef>
              <a:buSzPts val="3080"/>
            </a:pPr>
            <a:r>
              <a:rPr lang="en-US" dirty="0"/>
              <a:t>Resolving smaller features in large form factors</a:t>
            </a:r>
          </a:p>
          <a:p>
            <a:pPr marL="800100" lvl="1">
              <a:lnSpc>
                <a:spcPct val="80000"/>
              </a:lnSpc>
              <a:spcBef>
                <a:spcPts val="0"/>
              </a:spcBef>
              <a:buSzPts val="3080"/>
            </a:pPr>
            <a:r>
              <a:rPr lang="en-US" dirty="0"/>
              <a:t>Through or C-SAM</a:t>
            </a:r>
          </a:p>
          <a:p>
            <a:pPr marL="800100" lvl="1">
              <a:lnSpc>
                <a:spcPct val="80000"/>
              </a:lnSpc>
              <a:spcBef>
                <a:spcPts val="0"/>
              </a:spcBef>
              <a:buSzPts val="3080"/>
            </a:pPr>
            <a:r>
              <a:rPr lang="en-US" dirty="0"/>
              <a:t>TDR and EOTPR</a:t>
            </a:r>
          </a:p>
          <a:p>
            <a:pPr marL="1257300" lvl="2">
              <a:lnSpc>
                <a:spcPct val="80000"/>
              </a:lnSpc>
              <a:spcBef>
                <a:spcPts val="0"/>
              </a:spcBef>
              <a:buSzPts val="3080"/>
            </a:pPr>
            <a:r>
              <a:rPr lang="en-US" dirty="0"/>
              <a:t>Is TDR enough to isolate IO defect to specific locations?</a:t>
            </a:r>
          </a:p>
          <a:p>
            <a:pPr marL="1257300" lvl="2">
              <a:lnSpc>
                <a:spcPct val="80000"/>
              </a:lnSpc>
              <a:spcBef>
                <a:spcPts val="0"/>
              </a:spcBef>
              <a:buSzPts val="3080"/>
            </a:pPr>
            <a:r>
              <a:rPr lang="en-US" dirty="0"/>
              <a:t>How well can EOTPR isolate a defect and what preparations are needed to achieve that?</a:t>
            </a:r>
          </a:p>
          <a:p>
            <a:pPr marL="800100" lvl="1">
              <a:lnSpc>
                <a:spcPct val="80000"/>
              </a:lnSpc>
              <a:spcBef>
                <a:spcPts val="0"/>
              </a:spcBef>
              <a:buSzPts val="3080"/>
            </a:pPr>
            <a:r>
              <a:rPr lang="en-US" dirty="0"/>
              <a:t>Stress Analysis</a:t>
            </a:r>
          </a:p>
        </p:txBody>
      </p:sp>
    </p:spTree>
    <p:extLst>
      <p:ext uri="{BB962C8B-B14F-4D97-AF65-F5344CB8AC3E}">
        <p14:creationId xmlns:p14="http://schemas.microsoft.com/office/powerpoint/2010/main" val="895144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FEDF3-65B8-D047-984B-FF47DB68D0A8}"/>
              </a:ext>
            </a:extLst>
          </p:cNvPr>
          <p:cNvSpPr>
            <a:spLocks noGrp="1"/>
          </p:cNvSpPr>
          <p:nvPr>
            <p:ph type="body" sz="quarter" idx="4294967295"/>
          </p:nvPr>
        </p:nvSpPr>
        <p:spPr>
          <a:xfrm>
            <a:off x="266700" y="1070221"/>
            <a:ext cx="11658600" cy="1432042"/>
          </a:xfrm>
        </p:spPr>
        <p:txBody>
          <a:bodyPr>
            <a:noAutofit/>
          </a:bodyPr>
          <a:lstStyle/>
          <a:p>
            <a:pPr marL="0" indent="0" algn="ctr">
              <a:buNone/>
            </a:pPr>
            <a:r>
              <a:rPr lang="en-US" sz="12000" dirty="0">
                <a:solidFill>
                  <a:schemeClr val="bg1"/>
                </a:solidFill>
              </a:rPr>
              <a:t>THANK YOU!</a:t>
            </a:r>
          </a:p>
        </p:txBody>
      </p:sp>
      <p:sp>
        <p:nvSpPr>
          <p:cNvPr id="3" name="Text Placeholder 1">
            <a:extLst>
              <a:ext uri="{FF2B5EF4-FFF2-40B4-BE49-F238E27FC236}">
                <a16:creationId xmlns:a16="http://schemas.microsoft.com/office/drawing/2014/main" id="{F755B062-7BF5-40F6-BF4D-73EF4112D1C8}"/>
              </a:ext>
            </a:extLst>
          </p:cNvPr>
          <p:cNvSpPr txBox="1">
            <a:spLocks/>
          </p:cNvSpPr>
          <p:nvPr/>
        </p:nvSpPr>
        <p:spPr>
          <a:xfrm>
            <a:off x="1464816" y="2890537"/>
            <a:ext cx="8522563" cy="7160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solidFill>
                  <a:schemeClr val="bg1"/>
                </a:solidFill>
              </a:rPr>
              <a:t>Remember…</a:t>
            </a:r>
          </a:p>
        </p:txBody>
      </p:sp>
      <p:sp>
        <p:nvSpPr>
          <p:cNvPr id="4" name="Text Placeholder 1">
            <a:extLst>
              <a:ext uri="{FF2B5EF4-FFF2-40B4-BE49-F238E27FC236}">
                <a16:creationId xmlns:a16="http://schemas.microsoft.com/office/drawing/2014/main" id="{ABD77709-B51C-4067-BC41-0D562EC02D53}"/>
              </a:ext>
            </a:extLst>
          </p:cNvPr>
          <p:cNvSpPr txBox="1">
            <a:spLocks/>
          </p:cNvSpPr>
          <p:nvPr/>
        </p:nvSpPr>
        <p:spPr>
          <a:xfrm>
            <a:off x="1834718" y="3624313"/>
            <a:ext cx="8522563" cy="2039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rPr>
              <a:t>Take the survey so we can improve.</a:t>
            </a:r>
          </a:p>
          <a:p>
            <a:r>
              <a:rPr lang="en-US" sz="3600" dirty="0">
                <a:solidFill>
                  <a:schemeClr val="bg1"/>
                </a:solidFill>
              </a:rPr>
              <a:t>Join the ASM Connect discussion.</a:t>
            </a:r>
          </a:p>
          <a:p>
            <a:r>
              <a:rPr lang="en-US" sz="3600" dirty="0">
                <a:solidFill>
                  <a:schemeClr val="bg1"/>
                </a:solidFill>
              </a:rPr>
              <a:t>Stay innovative!</a:t>
            </a:r>
            <a:endParaRPr lang="en-US" sz="5400" dirty="0">
              <a:solidFill>
                <a:schemeClr val="bg1"/>
              </a:solidFill>
            </a:endParaRPr>
          </a:p>
        </p:txBody>
      </p:sp>
    </p:spTree>
    <p:extLst>
      <p:ext uri="{BB962C8B-B14F-4D97-AF65-F5344CB8AC3E}">
        <p14:creationId xmlns:p14="http://schemas.microsoft.com/office/powerpoint/2010/main" val="2885918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45B92-A2A7-764E-8AB7-B9BBE65B14CD}"/>
              </a:ext>
            </a:extLst>
          </p:cNvPr>
          <p:cNvSpPr>
            <a:spLocks noGrp="1"/>
          </p:cNvSpPr>
          <p:nvPr>
            <p:ph idx="1"/>
          </p:nvPr>
        </p:nvSpPr>
        <p:spPr>
          <a:xfrm>
            <a:off x="315607" y="707587"/>
            <a:ext cx="11658090" cy="5118138"/>
          </a:xfrm>
        </p:spPr>
        <p:txBody>
          <a:bodyPr>
            <a:noAutofit/>
          </a:bodyPr>
          <a:lstStyle/>
          <a:p>
            <a:pPr marL="0" indent="0">
              <a:buNone/>
            </a:pPr>
            <a:r>
              <a:rPr lang="en-US" sz="4000" b="1" dirty="0"/>
              <a:t>Tuesday November 2</a:t>
            </a:r>
            <a:r>
              <a:rPr lang="en-US" sz="4000" b="1" baseline="30000" dirty="0"/>
              <a:t>nd</a:t>
            </a:r>
            <a:r>
              <a:rPr lang="en-US" sz="4000" b="1" dirty="0"/>
              <a:t>: 2:45 PM – 5:00 PM</a:t>
            </a:r>
          </a:p>
          <a:p>
            <a:pPr marL="0" indent="0">
              <a:buNone/>
            </a:pPr>
            <a:r>
              <a:rPr lang="en-US" sz="3200" b="1" dirty="0">
                <a:solidFill>
                  <a:srgbClr val="0070C0"/>
                </a:solidFill>
              </a:rPr>
              <a:t>Sample Prep User Group – 101 A to C</a:t>
            </a:r>
          </a:p>
          <a:p>
            <a:pPr marL="0" indent="0">
              <a:buNone/>
            </a:pPr>
            <a:r>
              <a:rPr lang="en-US" b="1" dirty="0">
                <a:solidFill>
                  <a:srgbClr val="0070C0"/>
                </a:solidFill>
              </a:rPr>
              <a:t>	- </a:t>
            </a:r>
            <a:r>
              <a:rPr lang="en-US" dirty="0"/>
              <a:t>Chair, Jim Colvin, FA Instruments, </a:t>
            </a:r>
            <a:r>
              <a:rPr lang="en-US" dirty="0" err="1"/>
              <a:t>Inc</a:t>
            </a:r>
            <a:r>
              <a:rPr lang="en-US" dirty="0"/>
              <a:t> 	</a:t>
            </a:r>
          </a:p>
          <a:p>
            <a:pPr marL="0" indent="0">
              <a:buNone/>
            </a:pPr>
            <a:r>
              <a:rPr lang="en-US" dirty="0"/>
              <a:t>	- Co-chair, Cecile </a:t>
            </a:r>
            <a:r>
              <a:rPr lang="en-US" dirty="0" err="1"/>
              <a:t>Bonifacio</a:t>
            </a:r>
            <a:r>
              <a:rPr lang="en-US" dirty="0"/>
              <a:t>, </a:t>
            </a:r>
            <a:r>
              <a:rPr lang="en-US" dirty="0" err="1"/>
              <a:t>Fischione</a:t>
            </a:r>
            <a:r>
              <a:rPr lang="en-US" dirty="0"/>
              <a:t> Instruments</a:t>
            </a:r>
          </a:p>
          <a:p>
            <a:pPr marL="0" indent="0">
              <a:buNone/>
            </a:pPr>
            <a:r>
              <a:rPr lang="en-US" dirty="0"/>
              <a:t>	- Co-chair, </a:t>
            </a:r>
            <a:r>
              <a:rPr lang="en-US" dirty="0" err="1"/>
              <a:t>Kah</a:t>
            </a:r>
            <a:r>
              <a:rPr lang="en-US" dirty="0"/>
              <a:t> Chin Cheong, Samsung Austin Semiconductor LLC.</a:t>
            </a:r>
          </a:p>
          <a:p>
            <a:pPr marL="0" indent="0">
              <a:buNone/>
            </a:pPr>
            <a:r>
              <a:rPr lang="en-US" dirty="0"/>
              <a:t>	- Co-chair, Nathan Bakken, Intel</a:t>
            </a:r>
          </a:p>
          <a:p>
            <a:pPr marL="0" indent="0">
              <a:buNone/>
            </a:pPr>
            <a:r>
              <a:rPr lang="en-US" b="1" dirty="0">
                <a:solidFill>
                  <a:srgbClr val="0070C0"/>
                </a:solidFill>
              </a:rPr>
              <a:t>System on Package User Group – 102 A to C</a:t>
            </a:r>
          </a:p>
          <a:p>
            <a:pPr marL="0" indent="0">
              <a:buNone/>
            </a:pPr>
            <a:r>
              <a:rPr lang="en-US" b="1" dirty="0">
                <a:solidFill>
                  <a:srgbClr val="0070C0"/>
                </a:solidFill>
              </a:rPr>
              <a:t>	- </a:t>
            </a:r>
            <a:r>
              <a:rPr lang="en-US" dirty="0"/>
              <a:t>Chair, </a:t>
            </a:r>
            <a:r>
              <a:rPr lang="en-US" dirty="0" err="1"/>
              <a:t>Lihong</a:t>
            </a:r>
            <a:r>
              <a:rPr lang="en-US" dirty="0"/>
              <a:t> Cao, ASE</a:t>
            </a:r>
          </a:p>
          <a:p>
            <a:pPr marL="0" indent="0">
              <a:buNone/>
            </a:pPr>
            <a:r>
              <a:rPr lang="en-US" dirty="0"/>
              <a:t>	- Co-chair, Kevin Distelhurst, GlobalFoundries</a:t>
            </a:r>
          </a:p>
          <a:p>
            <a:pPr marL="0" indent="0">
              <a:buNone/>
            </a:pPr>
            <a:r>
              <a:rPr lang="en-US" dirty="0"/>
              <a:t>	- Co-chair, </a:t>
            </a:r>
            <a:r>
              <a:rPr lang="en-US" dirty="0" err="1"/>
              <a:t>Wentao</a:t>
            </a:r>
            <a:r>
              <a:rPr lang="en-US" dirty="0"/>
              <a:t> Qin, </a:t>
            </a:r>
            <a:r>
              <a:rPr lang="en-US" dirty="0" err="1"/>
              <a:t>onsemi</a:t>
            </a:r>
            <a:endParaRPr lang="en-US" dirty="0"/>
          </a:p>
          <a:p>
            <a:pPr marL="0" indent="0">
              <a:buNone/>
            </a:pPr>
            <a:endParaRPr lang="en-US" b="1" dirty="0">
              <a:solidFill>
                <a:srgbClr val="0070C0"/>
              </a:solidFill>
            </a:endParaRPr>
          </a:p>
          <a:p>
            <a:pPr marL="0" indent="0">
              <a:buNone/>
            </a:pPr>
            <a:endParaRPr lang="en-US" b="1" dirty="0">
              <a:solidFill>
                <a:srgbClr val="0070C0"/>
              </a:solidFill>
            </a:endParaRPr>
          </a:p>
        </p:txBody>
      </p:sp>
      <p:sp>
        <p:nvSpPr>
          <p:cNvPr id="4" name="Title 3">
            <a:extLst>
              <a:ext uri="{FF2B5EF4-FFF2-40B4-BE49-F238E27FC236}">
                <a16:creationId xmlns:a16="http://schemas.microsoft.com/office/drawing/2014/main" id="{1929DDC4-80B8-814B-8A3E-AD663FDA3C7A}"/>
              </a:ext>
            </a:extLst>
          </p:cNvPr>
          <p:cNvSpPr>
            <a:spLocks noGrp="1"/>
          </p:cNvSpPr>
          <p:nvPr>
            <p:ph type="title"/>
          </p:nvPr>
        </p:nvSpPr>
        <p:spPr>
          <a:xfrm>
            <a:off x="86497" y="-86277"/>
            <a:ext cx="10515600" cy="729205"/>
          </a:xfrm>
        </p:spPr>
        <p:txBody>
          <a:bodyPr/>
          <a:lstStyle/>
          <a:p>
            <a:r>
              <a:rPr lang="en-US" b="1" dirty="0"/>
              <a:t>ISTFA USER GROUP SESSIONS</a:t>
            </a:r>
          </a:p>
        </p:txBody>
      </p:sp>
    </p:spTree>
    <p:extLst>
      <p:ext uri="{BB962C8B-B14F-4D97-AF65-F5344CB8AC3E}">
        <p14:creationId xmlns:p14="http://schemas.microsoft.com/office/powerpoint/2010/main" val="2598430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45B92-A2A7-764E-8AB7-B9BBE65B14CD}"/>
              </a:ext>
            </a:extLst>
          </p:cNvPr>
          <p:cNvSpPr>
            <a:spLocks noGrp="1"/>
          </p:cNvSpPr>
          <p:nvPr>
            <p:ph idx="1"/>
          </p:nvPr>
        </p:nvSpPr>
        <p:spPr>
          <a:xfrm>
            <a:off x="315607" y="707587"/>
            <a:ext cx="11658090" cy="5118138"/>
          </a:xfrm>
        </p:spPr>
        <p:txBody>
          <a:bodyPr>
            <a:noAutofit/>
          </a:bodyPr>
          <a:lstStyle/>
          <a:p>
            <a:pPr marL="0" indent="0">
              <a:buNone/>
            </a:pPr>
            <a:r>
              <a:rPr lang="en-US" sz="4000" b="1" dirty="0"/>
              <a:t>Wednesday November 3</a:t>
            </a:r>
            <a:r>
              <a:rPr lang="en-US" sz="4000" b="1" baseline="30000" dirty="0"/>
              <a:t>rd</a:t>
            </a:r>
            <a:r>
              <a:rPr lang="en-US" sz="4000" b="1" dirty="0"/>
              <a:t>: 2:45 PM – 5:00 PM</a:t>
            </a:r>
          </a:p>
          <a:p>
            <a:pPr marL="0" indent="0">
              <a:buNone/>
            </a:pPr>
            <a:r>
              <a:rPr lang="en-US" b="1" dirty="0">
                <a:solidFill>
                  <a:srgbClr val="0070C0"/>
                </a:solidFill>
              </a:rPr>
              <a:t>Contactless probing and </a:t>
            </a:r>
            <a:r>
              <a:rPr lang="en-US" b="1" dirty="0" err="1">
                <a:solidFill>
                  <a:srgbClr val="0070C0"/>
                </a:solidFill>
              </a:rPr>
              <a:t>Nanoprobing</a:t>
            </a:r>
            <a:r>
              <a:rPr lang="en-US" b="1" dirty="0">
                <a:solidFill>
                  <a:srgbClr val="0070C0"/>
                </a:solidFill>
              </a:rPr>
              <a:t> User Group – 101 A to C</a:t>
            </a:r>
          </a:p>
          <a:p>
            <a:pPr marL="0" indent="0">
              <a:buNone/>
            </a:pPr>
            <a:r>
              <a:rPr lang="en-US" dirty="0"/>
              <a:t>	- Chair, Dan </a:t>
            </a:r>
            <a:r>
              <a:rPr lang="en-US" dirty="0" err="1"/>
              <a:t>Bockelman</a:t>
            </a:r>
            <a:r>
              <a:rPr lang="en-US" dirty="0"/>
              <a:t>, Intel</a:t>
            </a:r>
          </a:p>
          <a:p>
            <a:pPr marL="0" indent="0">
              <a:buNone/>
            </a:pPr>
            <a:r>
              <a:rPr lang="en-US" dirty="0"/>
              <a:t>	- Co-chair, Neel Leslie, </a:t>
            </a:r>
            <a:r>
              <a:rPr lang="en-US" dirty="0" err="1"/>
              <a:t>Thermo</a:t>
            </a:r>
            <a:r>
              <a:rPr lang="en-US" dirty="0"/>
              <a:t> Fisher</a:t>
            </a:r>
          </a:p>
          <a:p>
            <a:pPr marL="0" indent="0">
              <a:buNone/>
            </a:pPr>
            <a:r>
              <a:rPr lang="en-US" dirty="0"/>
              <a:t>	- Co-chair, Sara </a:t>
            </a:r>
            <a:r>
              <a:rPr lang="en-US" dirty="0" err="1"/>
              <a:t>Ostrowski</a:t>
            </a:r>
            <a:r>
              <a:rPr lang="en-US" dirty="0"/>
              <a:t>, EAG</a:t>
            </a:r>
          </a:p>
          <a:p>
            <a:pPr marL="0" indent="0">
              <a:buNone/>
            </a:pPr>
            <a:r>
              <a:rPr lang="en-US" b="1" dirty="0">
                <a:solidFill>
                  <a:srgbClr val="0070C0"/>
                </a:solidFill>
              </a:rPr>
              <a:t>FIB User Group – 102 A to C</a:t>
            </a:r>
          </a:p>
          <a:p>
            <a:pPr marL="0" indent="0">
              <a:buNone/>
            </a:pPr>
            <a:r>
              <a:rPr lang="en-US" b="1" dirty="0">
                <a:solidFill>
                  <a:srgbClr val="0070C0"/>
                </a:solidFill>
              </a:rPr>
              <a:t>	- </a:t>
            </a:r>
            <a:r>
              <a:rPr lang="en-US" dirty="0"/>
              <a:t>Chair, Steven </a:t>
            </a:r>
            <a:r>
              <a:rPr lang="en-US" dirty="0" err="1"/>
              <a:t>Herschbein</a:t>
            </a:r>
            <a:r>
              <a:rPr lang="en-US" dirty="0"/>
              <a:t>, Independent Consultant</a:t>
            </a:r>
          </a:p>
          <a:p>
            <a:pPr marL="0" indent="0">
              <a:buNone/>
            </a:pPr>
            <a:r>
              <a:rPr lang="en-US" dirty="0"/>
              <a:t>	- Co-chair, Valerie </a:t>
            </a:r>
            <a:r>
              <a:rPr lang="en-US" dirty="0" err="1"/>
              <a:t>Brogden</a:t>
            </a:r>
            <a:r>
              <a:rPr lang="en-US" dirty="0"/>
              <a:t>, University of Oregon</a:t>
            </a:r>
          </a:p>
          <a:p>
            <a:pPr marL="0" indent="0">
              <a:buNone/>
            </a:pPr>
            <a:r>
              <a:rPr lang="en-US" dirty="0"/>
              <a:t>	- Co-chair, Michael Wong, </a:t>
            </a:r>
            <a:r>
              <a:rPr lang="en-US" dirty="0" err="1"/>
              <a:t>Thermo</a:t>
            </a:r>
            <a:r>
              <a:rPr lang="en-US" dirty="0"/>
              <a:t> Fisher</a:t>
            </a:r>
          </a:p>
          <a:p>
            <a:pPr marL="0" indent="0">
              <a:buNone/>
            </a:pPr>
            <a:r>
              <a:rPr lang="en-US" dirty="0"/>
              <a:t>	- Co-chair, Edward Principe, Synchrotron Research</a:t>
            </a:r>
          </a:p>
          <a:p>
            <a:pPr marL="0" indent="0">
              <a:buNone/>
            </a:pPr>
            <a:endParaRPr lang="en-US" dirty="0"/>
          </a:p>
          <a:p>
            <a:pPr marL="0" indent="0">
              <a:buNone/>
            </a:pPr>
            <a:endParaRPr lang="en-US" b="1" dirty="0">
              <a:solidFill>
                <a:srgbClr val="0070C0"/>
              </a:solidFill>
            </a:endParaRPr>
          </a:p>
        </p:txBody>
      </p:sp>
      <p:sp>
        <p:nvSpPr>
          <p:cNvPr id="4" name="Title 3">
            <a:extLst>
              <a:ext uri="{FF2B5EF4-FFF2-40B4-BE49-F238E27FC236}">
                <a16:creationId xmlns:a16="http://schemas.microsoft.com/office/drawing/2014/main" id="{1929DDC4-80B8-814B-8A3E-AD663FDA3C7A}"/>
              </a:ext>
            </a:extLst>
          </p:cNvPr>
          <p:cNvSpPr>
            <a:spLocks noGrp="1"/>
          </p:cNvSpPr>
          <p:nvPr>
            <p:ph type="title"/>
          </p:nvPr>
        </p:nvSpPr>
        <p:spPr>
          <a:xfrm>
            <a:off x="86497" y="-86277"/>
            <a:ext cx="10515600" cy="729205"/>
          </a:xfrm>
        </p:spPr>
        <p:txBody>
          <a:bodyPr/>
          <a:lstStyle/>
          <a:p>
            <a:r>
              <a:rPr lang="en-US" b="1" dirty="0"/>
              <a:t>ISTFA USER GROUP SESSIONS</a:t>
            </a:r>
          </a:p>
        </p:txBody>
      </p:sp>
    </p:spTree>
    <p:extLst>
      <p:ext uri="{BB962C8B-B14F-4D97-AF65-F5344CB8AC3E}">
        <p14:creationId xmlns:p14="http://schemas.microsoft.com/office/powerpoint/2010/main" val="325397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47BF69-6AB1-4869-A2F0-68C65EA1C78B}"/>
              </a:ext>
            </a:extLst>
          </p:cNvPr>
          <p:cNvPicPr>
            <a:picLocks noChangeAspect="1"/>
          </p:cNvPicPr>
          <p:nvPr/>
        </p:nvPicPr>
        <p:blipFill>
          <a:blip r:embed="rId2"/>
          <a:stretch>
            <a:fillRect/>
          </a:stretch>
        </p:blipFill>
        <p:spPr>
          <a:xfrm>
            <a:off x="7258812" y="5358022"/>
            <a:ext cx="4804253" cy="1230478"/>
          </a:xfrm>
          <a:prstGeom prst="rect">
            <a:avLst/>
          </a:prstGeom>
        </p:spPr>
      </p:pic>
      <p:sp>
        <p:nvSpPr>
          <p:cNvPr id="6" name="TextBox 5">
            <a:extLst>
              <a:ext uri="{FF2B5EF4-FFF2-40B4-BE49-F238E27FC236}">
                <a16:creationId xmlns:a16="http://schemas.microsoft.com/office/drawing/2014/main" id="{41CC90E6-0F50-4C65-A1CE-ADDC1E5777F1}"/>
              </a:ext>
            </a:extLst>
          </p:cNvPr>
          <p:cNvSpPr txBox="1"/>
          <p:nvPr/>
        </p:nvSpPr>
        <p:spPr>
          <a:xfrm>
            <a:off x="159389" y="25029"/>
            <a:ext cx="8876145" cy="523220"/>
          </a:xfrm>
          <a:prstGeom prst="rect">
            <a:avLst/>
          </a:prstGeom>
          <a:noFill/>
        </p:spPr>
        <p:txBody>
          <a:bodyPr wrap="square" rtlCol="0">
            <a:spAutoFit/>
          </a:bodyPr>
          <a:lstStyle/>
          <a:p>
            <a:r>
              <a:rPr lang="en-US" sz="2800" b="1" dirty="0"/>
              <a:t>HIGHLIGHTS FROM Jan 25-28, 2021 VIRTUAL MEETING</a:t>
            </a:r>
          </a:p>
        </p:txBody>
      </p:sp>
      <p:sp>
        <p:nvSpPr>
          <p:cNvPr id="8" name="TextBox 7">
            <a:extLst>
              <a:ext uri="{FF2B5EF4-FFF2-40B4-BE49-F238E27FC236}">
                <a16:creationId xmlns:a16="http://schemas.microsoft.com/office/drawing/2014/main" id="{C5C746B5-AC06-4BB0-A58A-F3C222433D26}"/>
              </a:ext>
            </a:extLst>
          </p:cNvPr>
          <p:cNvSpPr txBox="1"/>
          <p:nvPr/>
        </p:nvSpPr>
        <p:spPr>
          <a:xfrm>
            <a:off x="0" y="548249"/>
            <a:ext cx="7532913" cy="6173998"/>
          </a:xfrm>
          <a:prstGeom prst="rect">
            <a:avLst/>
          </a:prstGeom>
          <a:noFill/>
        </p:spPr>
        <p:txBody>
          <a:bodyPr wrap="square">
            <a:spAutoFit/>
          </a:bodyPr>
          <a:lstStyle/>
          <a:p>
            <a:pPr marL="457200" lvl="0" indent="-355600" algn="l" rtl="0">
              <a:lnSpc>
                <a:spcPct val="90000"/>
              </a:lnSpc>
              <a:spcBef>
                <a:spcPts val="1200"/>
              </a:spcBef>
              <a:spcAft>
                <a:spcPts val="0"/>
              </a:spcAft>
              <a:buSzPts val="2000"/>
              <a:buFont typeface="Times New Roman"/>
              <a:buChar char="•"/>
            </a:pPr>
            <a:r>
              <a:rPr lang="en-US" sz="2400" b="1" dirty="0">
                <a:ea typeface="Times New Roman"/>
                <a:cs typeface="Calibri" panose="020F0502020204030204" pitchFamily="34" charset="0"/>
                <a:sym typeface="Times New Roman"/>
              </a:rPr>
              <a:t>Chairs and co-chairs</a:t>
            </a:r>
          </a:p>
          <a:p>
            <a:pPr marL="914400" lvl="1" indent="-355600" algn="l" rtl="0">
              <a:lnSpc>
                <a:spcPct val="90000"/>
              </a:lnSpc>
              <a:spcBef>
                <a:spcPts val="0"/>
              </a:spcBef>
              <a:spcAft>
                <a:spcPts val="0"/>
              </a:spcAft>
              <a:buSzPts val="2000"/>
              <a:buChar char="–"/>
            </a:pPr>
            <a:r>
              <a:rPr lang="en-US" sz="2000" dirty="0">
                <a:ea typeface="Times New Roman"/>
                <a:cs typeface="Calibri" panose="020F0502020204030204" pitchFamily="34" charset="0"/>
                <a:sym typeface="Times New Roman"/>
              </a:rPr>
              <a:t>System-on-Package - </a:t>
            </a:r>
            <a:r>
              <a:rPr lang="en-US" sz="2000" dirty="0">
                <a:highlight>
                  <a:srgbClr val="FFFFFF"/>
                </a:highlight>
                <a:ea typeface="Times New Roman"/>
                <a:cs typeface="Calibri" panose="020F0502020204030204" pitchFamily="34" charset="0"/>
                <a:sym typeface="Times New Roman"/>
              </a:rPr>
              <a:t>Kevin </a:t>
            </a:r>
            <a:r>
              <a:rPr lang="en-US" sz="2000" dirty="0" err="1">
                <a:highlight>
                  <a:srgbClr val="FFFFFF"/>
                </a:highlight>
                <a:ea typeface="Times New Roman"/>
                <a:cs typeface="Calibri" panose="020F0502020204030204" pitchFamily="34" charset="0"/>
                <a:sym typeface="Times New Roman"/>
              </a:rPr>
              <a:t>Distelhurst</a:t>
            </a:r>
            <a:r>
              <a:rPr lang="en-US" sz="2000" dirty="0">
                <a:highlight>
                  <a:srgbClr val="FFFFFF"/>
                </a:highlight>
                <a:ea typeface="Times New Roman"/>
                <a:cs typeface="Calibri" panose="020F0502020204030204" pitchFamily="34" charset="0"/>
                <a:sym typeface="Times New Roman"/>
              </a:rPr>
              <a:t> (GF) and </a:t>
            </a:r>
            <a:r>
              <a:rPr lang="en-US" sz="2000" dirty="0">
                <a:ea typeface="Times New Roman"/>
                <a:cs typeface="Calibri" panose="020F0502020204030204" pitchFamily="34" charset="0"/>
                <a:sym typeface="Times New Roman"/>
              </a:rPr>
              <a:t>Prasad </a:t>
            </a:r>
            <a:r>
              <a:rPr lang="en-US" sz="2000" dirty="0" err="1">
                <a:ea typeface="Times New Roman"/>
                <a:cs typeface="Calibri" panose="020F0502020204030204" pitchFamily="34" charset="0"/>
                <a:sym typeface="Times New Roman"/>
              </a:rPr>
              <a:t>Divekar</a:t>
            </a:r>
            <a:r>
              <a:rPr lang="en-US" sz="2000" dirty="0">
                <a:ea typeface="Times New Roman"/>
                <a:cs typeface="Calibri" panose="020F0502020204030204" pitchFamily="34" charset="0"/>
                <a:sym typeface="Times New Roman"/>
              </a:rPr>
              <a:t> (Intel)  </a:t>
            </a:r>
          </a:p>
          <a:p>
            <a:pPr marL="914400" lvl="1" indent="-355600" algn="l" rtl="0">
              <a:lnSpc>
                <a:spcPct val="90000"/>
              </a:lnSpc>
              <a:spcBef>
                <a:spcPts val="0"/>
              </a:spcBef>
              <a:spcAft>
                <a:spcPts val="0"/>
              </a:spcAft>
              <a:buSzPts val="2000"/>
              <a:buFont typeface="Times New Roman"/>
              <a:buChar char="–"/>
            </a:pPr>
            <a:r>
              <a:rPr lang="en-US" sz="2000" dirty="0">
                <a:ea typeface="Times New Roman"/>
                <a:cs typeface="Calibri" panose="020F0502020204030204" pitchFamily="34" charset="0"/>
                <a:sym typeface="Times New Roman"/>
              </a:rPr>
              <a:t>Sample Preparation - Ji</a:t>
            </a:r>
            <a:r>
              <a:rPr lang="en-US" sz="2000" dirty="0">
                <a:highlight>
                  <a:srgbClr val="FFFFFF"/>
                </a:highlight>
                <a:ea typeface="Times New Roman"/>
                <a:cs typeface="Calibri" panose="020F0502020204030204" pitchFamily="34" charset="0"/>
                <a:sym typeface="Times New Roman"/>
              </a:rPr>
              <a:t>m Colvin ( FA Instruments) and Bryan Tracy ( Tesla)</a:t>
            </a:r>
            <a:endParaRPr lang="en-US" sz="2000" dirty="0">
              <a:ea typeface="Times New Roman"/>
              <a:cs typeface="Calibri" panose="020F0502020204030204" pitchFamily="34" charset="0"/>
              <a:sym typeface="Times New Roman"/>
            </a:endParaRPr>
          </a:p>
          <a:p>
            <a:pPr marL="914400" lvl="1" indent="-355600" algn="l" rtl="0">
              <a:lnSpc>
                <a:spcPct val="90000"/>
              </a:lnSpc>
              <a:spcBef>
                <a:spcPts val="0"/>
              </a:spcBef>
              <a:spcAft>
                <a:spcPts val="0"/>
              </a:spcAft>
              <a:buSzPts val="2000"/>
              <a:buChar char="–"/>
            </a:pPr>
            <a:r>
              <a:rPr lang="en-US" sz="2000" dirty="0">
                <a:ea typeface="Times New Roman"/>
                <a:cs typeface="Calibri" panose="020F0502020204030204" pitchFamily="34" charset="0"/>
                <a:sym typeface="Times New Roman"/>
              </a:rPr>
              <a:t>Nanoprobing/Optical Probing and SPM - Daminda Dahanayaka(GF), Dan </a:t>
            </a:r>
            <a:r>
              <a:rPr lang="en-US" sz="2000" dirty="0" err="1">
                <a:ea typeface="Times New Roman"/>
                <a:cs typeface="Calibri" panose="020F0502020204030204" pitchFamily="34" charset="0"/>
                <a:sym typeface="Times New Roman"/>
              </a:rPr>
              <a:t>Bockelman</a:t>
            </a:r>
            <a:r>
              <a:rPr lang="en-US" sz="2000" dirty="0">
                <a:ea typeface="Times New Roman"/>
                <a:cs typeface="Calibri" panose="020F0502020204030204" pitchFamily="34" charset="0"/>
                <a:sym typeface="Times New Roman"/>
              </a:rPr>
              <a:t> (Intel), Neel Leslie (</a:t>
            </a:r>
            <a:r>
              <a:rPr lang="en-US" sz="2000" dirty="0" err="1">
                <a:ea typeface="Times New Roman"/>
                <a:cs typeface="Calibri" panose="020F0502020204030204" pitchFamily="34" charset="0"/>
                <a:sym typeface="Times New Roman"/>
              </a:rPr>
              <a:t>Thermo</a:t>
            </a:r>
            <a:r>
              <a:rPr lang="en-US" sz="2000" dirty="0">
                <a:ea typeface="Times New Roman"/>
                <a:cs typeface="Calibri" panose="020F0502020204030204" pitchFamily="34" charset="0"/>
                <a:sym typeface="Times New Roman"/>
              </a:rPr>
              <a:t> Fisher) </a:t>
            </a:r>
            <a:r>
              <a:rPr lang="en-US" sz="2000" dirty="0">
                <a:highlight>
                  <a:srgbClr val="FFFFFF"/>
                </a:highlight>
                <a:ea typeface="Times New Roman"/>
                <a:cs typeface="Calibri" panose="020F0502020204030204" pitchFamily="34" charset="0"/>
                <a:sym typeface="Times New Roman"/>
              </a:rPr>
              <a:t>and Sara Ostrowski, (EAG)</a:t>
            </a:r>
            <a:endParaRPr lang="en-US" sz="2000" dirty="0">
              <a:ea typeface="Times New Roman"/>
              <a:cs typeface="Calibri" panose="020F0502020204030204" pitchFamily="34" charset="0"/>
              <a:sym typeface="Times New Roman"/>
            </a:endParaRPr>
          </a:p>
          <a:p>
            <a:pPr marL="914400" lvl="1" indent="-355600" algn="l" rtl="0">
              <a:lnSpc>
                <a:spcPct val="90000"/>
              </a:lnSpc>
              <a:spcBef>
                <a:spcPts val="0"/>
              </a:spcBef>
              <a:spcAft>
                <a:spcPts val="0"/>
              </a:spcAft>
              <a:buSzPts val="2000"/>
              <a:buChar char="–"/>
            </a:pPr>
            <a:r>
              <a:rPr lang="en-US" sz="2000" dirty="0">
                <a:ea typeface="Times New Roman"/>
                <a:cs typeface="Calibri" panose="020F0502020204030204" pitchFamily="34" charset="0"/>
                <a:sym typeface="Times New Roman"/>
              </a:rPr>
              <a:t>FIB/Chip Edit - </a:t>
            </a:r>
            <a:r>
              <a:rPr lang="en-US" sz="2000" dirty="0">
                <a:highlight>
                  <a:srgbClr val="FFFFFF"/>
                </a:highlight>
                <a:ea typeface="Times New Roman"/>
                <a:cs typeface="Calibri" panose="020F0502020204030204" pitchFamily="34" charset="0"/>
                <a:sym typeface="Times New Roman"/>
              </a:rPr>
              <a:t>Steven </a:t>
            </a:r>
            <a:r>
              <a:rPr lang="en-US" sz="2000" dirty="0" err="1">
                <a:highlight>
                  <a:srgbClr val="FFFFFF"/>
                </a:highlight>
                <a:ea typeface="Times New Roman"/>
                <a:cs typeface="Calibri" panose="020F0502020204030204" pitchFamily="34" charset="0"/>
                <a:sym typeface="Times New Roman"/>
              </a:rPr>
              <a:t>Herschbein</a:t>
            </a:r>
            <a:r>
              <a:rPr lang="en-US" sz="2000" dirty="0">
                <a:highlight>
                  <a:srgbClr val="FFFFFF"/>
                </a:highlight>
                <a:ea typeface="Times New Roman"/>
                <a:cs typeface="Calibri" panose="020F0502020204030204" pitchFamily="34" charset="0"/>
                <a:sym typeface="Times New Roman"/>
              </a:rPr>
              <a:t> (Individual contributor), Michael Wong (</a:t>
            </a:r>
            <a:r>
              <a:rPr lang="en-US" sz="2000" dirty="0" err="1">
                <a:highlight>
                  <a:srgbClr val="FFFFFF"/>
                </a:highlight>
                <a:ea typeface="Times New Roman"/>
                <a:cs typeface="Calibri" panose="020F0502020204030204" pitchFamily="34" charset="0"/>
                <a:sym typeface="Times New Roman"/>
              </a:rPr>
              <a:t>Thermo</a:t>
            </a:r>
            <a:r>
              <a:rPr lang="en-US" sz="2000" dirty="0">
                <a:highlight>
                  <a:srgbClr val="FFFFFF"/>
                </a:highlight>
                <a:ea typeface="Times New Roman"/>
                <a:cs typeface="Calibri" panose="020F0502020204030204" pitchFamily="34" charset="0"/>
                <a:sym typeface="Times New Roman"/>
              </a:rPr>
              <a:t> Fisher) and Valerie </a:t>
            </a:r>
            <a:r>
              <a:rPr lang="en-US" sz="2000" dirty="0" err="1">
                <a:highlight>
                  <a:srgbClr val="FFFFFF"/>
                </a:highlight>
                <a:ea typeface="Times New Roman"/>
                <a:cs typeface="Calibri" panose="020F0502020204030204" pitchFamily="34" charset="0"/>
                <a:sym typeface="Times New Roman"/>
              </a:rPr>
              <a:t>Brogden</a:t>
            </a:r>
            <a:r>
              <a:rPr lang="en-US" sz="2000" dirty="0">
                <a:highlight>
                  <a:srgbClr val="FFFFFF"/>
                </a:highlight>
                <a:ea typeface="Times New Roman"/>
                <a:cs typeface="Calibri" panose="020F0502020204030204" pitchFamily="34" charset="0"/>
                <a:sym typeface="Times New Roman"/>
              </a:rPr>
              <a:t> (University of Oregon)</a:t>
            </a:r>
            <a:endParaRPr lang="en-US" sz="2000" dirty="0">
              <a:ea typeface="Times New Roman"/>
              <a:cs typeface="Calibri" panose="020F0502020204030204" pitchFamily="34" charset="0"/>
              <a:sym typeface="Times New Roman"/>
            </a:endParaRPr>
          </a:p>
          <a:p>
            <a:pPr marL="457200" lvl="0" indent="-355600" algn="l" rtl="0">
              <a:lnSpc>
                <a:spcPct val="90000"/>
              </a:lnSpc>
              <a:spcBef>
                <a:spcPts val="1200"/>
              </a:spcBef>
              <a:spcAft>
                <a:spcPts val="0"/>
              </a:spcAft>
              <a:buSzPts val="2000"/>
              <a:buFont typeface="Times New Roman"/>
              <a:buChar char="•"/>
            </a:pPr>
            <a:r>
              <a:rPr lang="en-US" sz="2400" b="1" dirty="0">
                <a:ea typeface="Times New Roman"/>
                <a:cs typeface="Calibri" panose="020F0502020204030204" pitchFamily="34" charset="0"/>
                <a:sym typeface="Times New Roman"/>
              </a:rPr>
              <a:t>Participation:</a:t>
            </a:r>
            <a:r>
              <a:rPr lang="en-US" sz="2400" dirty="0">
                <a:ea typeface="Times New Roman"/>
                <a:cs typeface="Calibri" panose="020F0502020204030204" pitchFamily="34" charset="0"/>
                <a:sym typeface="Times New Roman"/>
              </a:rPr>
              <a:t> </a:t>
            </a:r>
          </a:p>
          <a:p>
            <a:pPr marL="914400" lvl="1" indent="-355600" algn="l" rtl="0">
              <a:lnSpc>
                <a:spcPct val="90000"/>
              </a:lnSpc>
              <a:spcBef>
                <a:spcPts val="0"/>
              </a:spcBef>
              <a:spcAft>
                <a:spcPts val="0"/>
              </a:spcAft>
              <a:buSzPts val="2000"/>
              <a:buFont typeface="Times New Roman"/>
              <a:buChar char="–"/>
            </a:pPr>
            <a:r>
              <a:rPr lang="en-US" sz="2000" b="1" dirty="0">
                <a:ea typeface="Times New Roman"/>
                <a:cs typeface="Calibri" panose="020F0502020204030204" pitchFamily="34" charset="0"/>
                <a:sym typeface="Times New Roman"/>
              </a:rPr>
              <a:t>Semiconductor companies </a:t>
            </a:r>
            <a:r>
              <a:rPr lang="en-US" sz="2000" dirty="0">
                <a:ea typeface="Times New Roman"/>
                <a:cs typeface="Calibri" panose="020F0502020204030204" pitchFamily="34" charset="0"/>
                <a:sym typeface="Times New Roman"/>
              </a:rPr>
              <a:t>- </a:t>
            </a:r>
            <a:r>
              <a:rPr lang="en-US" sz="2000" dirty="0" err="1">
                <a:ea typeface="Times New Roman"/>
                <a:cs typeface="Calibri" panose="020F0502020204030204" pitchFamily="34" charset="0"/>
                <a:sym typeface="Times New Roman"/>
              </a:rPr>
              <a:t>Globalfoundries</a:t>
            </a:r>
            <a:r>
              <a:rPr lang="en-US" sz="2000" dirty="0">
                <a:ea typeface="Times New Roman"/>
                <a:cs typeface="Calibri" panose="020F0502020204030204" pitchFamily="34" charset="0"/>
                <a:sym typeface="Times New Roman"/>
              </a:rPr>
              <a:t>, Intel, AMD, NXP, Maxim Integrated, IBM, Infineon, Micron, Marvell, </a:t>
            </a:r>
            <a:r>
              <a:rPr lang="en-US" sz="2000" dirty="0" err="1">
                <a:ea typeface="Times New Roman"/>
                <a:cs typeface="Calibri" panose="020F0502020204030204" pitchFamily="34" charset="0"/>
                <a:sym typeface="Times New Roman"/>
              </a:rPr>
              <a:t>onsemi</a:t>
            </a:r>
            <a:r>
              <a:rPr lang="en-US" sz="2000" dirty="0">
                <a:ea typeface="Times New Roman"/>
                <a:cs typeface="Calibri" panose="020F0502020204030204" pitchFamily="34" charset="0"/>
                <a:sym typeface="Times New Roman"/>
              </a:rPr>
              <a:t>, </a:t>
            </a:r>
            <a:r>
              <a:rPr lang="en-US" sz="2000" dirty="0">
                <a:highlight>
                  <a:srgbClr val="FFFFFF"/>
                </a:highlight>
                <a:ea typeface="Times New Roman"/>
                <a:cs typeface="Calibri" panose="020F0502020204030204" pitchFamily="34" charset="0"/>
                <a:sym typeface="Times New Roman"/>
              </a:rPr>
              <a:t>Maxim Integrated</a:t>
            </a:r>
            <a:endParaRPr lang="en-US" sz="2000" dirty="0">
              <a:ea typeface="Times New Roman"/>
              <a:cs typeface="Calibri" panose="020F0502020204030204" pitchFamily="34" charset="0"/>
              <a:sym typeface="Times New Roman"/>
            </a:endParaRPr>
          </a:p>
          <a:p>
            <a:pPr marL="914400" lvl="1" indent="-355600" algn="l" rtl="0">
              <a:lnSpc>
                <a:spcPct val="90000"/>
              </a:lnSpc>
              <a:spcBef>
                <a:spcPts val="0"/>
              </a:spcBef>
              <a:spcAft>
                <a:spcPts val="0"/>
              </a:spcAft>
              <a:buSzPts val="2000"/>
              <a:buFont typeface="Times New Roman"/>
              <a:buChar char="–"/>
            </a:pPr>
            <a:r>
              <a:rPr lang="en-US" sz="2000" b="1" dirty="0">
                <a:ea typeface="Times New Roman"/>
                <a:cs typeface="Calibri" panose="020F0502020204030204" pitchFamily="34" charset="0"/>
                <a:sym typeface="Times New Roman"/>
              </a:rPr>
              <a:t>Vendor companies </a:t>
            </a:r>
            <a:r>
              <a:rPr lang="en-US" sz="2000" dirty="0">
                <a:ea typeface="Times New Roman"/>
                <a:cs typeface="Calibri" panose="020F0502020204030204" pitchFamily="34" charset="0"/>
                <a:sym typeface="Times New Roman"/>
              </a:rPr>
              <a:t>– </a:t>
            </a:r>
            <a:r>
              <a:rPr lang="en-US" sz="2000" dirty="0" err="1">
                <a:highlight>
                  <a:srgbClr val="FFFFFF"/>
                </a:highlight>
                <a:ea typeface="Times New Roman"/>
                <a:cs typeface="Calibri" panose="020F0502020204030204" pitchFamily="34" charset="0"/>
                <a:sym typeface="Times New Roman"/>
              </a:rPr>
              <a:t>Thermo</a:t>
            </a:r>
            <a:r>
              <a:rPr lang="en-US" sz="2000" dirty="0">
                <a:highlight>
                  <a:srgbClr val="FFFFFF"/>
                </a:highlight>
                <a:ea typeface="Times New Roman"/>
                <a:cs typeface="Calibri" panose="020F0502020204030204" pitchFamily="34" charset="0"/>
                <a:sym typeface="Times New Roman"/>
              </a:rPr>
              <a:t> Fisher, Carl Zeiss, Hitachi, Allied High Tech, and many more</a:t>
            </a:r>
            <a:endParaRPr lang="en-US" sz="2000" dirty="0">
              <a:ea typeface="Times New Roman"/>
              <a:cs typeface="Calibri" panose="020F0502020204030204" pitchFamily="34" charset="0"/>
              <a:sym typeface="Times New Roman"/>
            </a:endParaRPr>
          </a:p>
          <a:p>
            <a:pPr marL="914400" lvl="1" indent="-355600" algn="l" rtl="0">
              <a:lnSpc>
                <a:spcPct val="90000"/>
              </a:lnSpc>
              <a:spcBef>
                <a:spcPts val="0"/>
              </a:spcBef>
              <a:spcAft>
                <a:spcPts val="0"/>
              </a:spcAft>
              <a:buSzPts val="2000"/>
              <a:buFont typeface="Times New Roman"/>
              <a:buChar char="–"/>
            </a:pPr>
            <a:r>
              <a:rPr lang="en-US" sz="2000" b="1" u="sng" dirty="0">
                <a:ea typeface="Times New Roman"/>
                <a:cs typeface="Calibri" panose="020F0502020204030204" pitchFamily="34" charset="0"/>
                <a:sym typeface="Times New Roman"/>
              </a:rPr>
              <a:t>University Attendees </a:t>
            </a:r>
            <a:r>
              <a:rPr lang="en-US" sz="2000" dirty="0">
                <a:ea typeface="Times New Roman"/>
                <a:cs typeface="Calibri" panose="020F0502020204030204" pitchFamily="34" charset="0"/>
                <a:sym typeface="Times New Roman"/>
              </a:rPr>
              <a:t>- </a:t>
            </a:r>
            <a:r>
              <a:rPr lang="en-US" sz="2000" dirty="0">
                <a:highlight>
                  <a:srgbClr val="FFFFFF"/>
                </a:highlight>
                <a:ea typeface="Times New Roman"/>
                <a:cs typeface="Calibri" panose="020F0502020204030204" pitchFamily="34" charset="0"/>
                <a:sym typeface="Times New Roman"/>
              </a:rPr>
              <a:t>University of Florida, McMaster University, Iowa State University, University or Oregon, Tech University Berlin Germany</a:t>
            </a:r>
            <a:endParaRPr lang="en-US" sz="2000" dirty="0">
              <a:ea typeface="Times New Roman"/>
              <a:cs typeface="Calibri" panose="020F0502020204030204" pitchFamily="34" charset="0"/>
              <a:sym typeface="Times New Roman"/>
            </a:endParaRPr>
          </a:p>
          <a:p>
            <a:pPr marL="914400" lvl="1" indent="-355600" algn="l" rtl="0">
              <a:lnSpc>
                <a:spcPct val="90000"/>
              </a:lnSpc>
              <a:spcBef>
                <a:spcPts val="0"/>
              </a:spcBef>
              <a:spcAft>
                <a:spcPts val="0"/>
              </a:spcAft>
              <a:buSzPts val="2000"/>
              <a:buFont typeface="Times New Roman"/>
              <a:buChar char="–"/>
            </a:pPr>
            <a:r>
              <a:rPr lang="en-US" sz="2000" b="1" dirty="0">
                <a:ea typeface="Times New Roman"/>
                <a:cs typeface="Calibri" panose="020F0502020204030204" pitchFamily="34" charset="0"/>
                <a:sym typeface="Times New Roman"/>
              </a:rPr>
              <a:t>International participation </a:t>
            </a:r>
            <a:r>
              <a:rPr lang="en-US" sz="2000" dirty="0">
                <a:ea typeface="Times New Roman"/>
                <a:cs typeface="Calibri" panose="020F0502020204030204" pitchFamily="34" charset="0"/>
                <a:sym typeface="Times New Roman"/>
              </a:rPr>
              <a:t>- US, Germany, Singapore, Israel</a:t>
            </a:r>
            <a:endParaRPr lang="en-US" sz="2000" dirty="0">
              <a:highlight>
                <a:srgbClr val="FFFFFF"/>
              </a:highlight>
              <a:ea typeface="Times New Roman"/>
              <a:cs typeface="Calibri" panose="020F0502020204030204" pitchFamily="34" charset="0"/>
              <a:sym typeface="Times New Roman"/>
            </a:endParaRPr>
          </a:p>
        </p:txBody>
      </p:sp>
      <p:sp>
        <p:nvSpPr>
          <p:cNvPr id="10" name="TextBox 9">
            <a:extLst>
              <a:ext uri="{FF2B5EF4-FFF2-40B4-BE49-F238E27FC236}">
                <a16:creationId xmlns:a16="http://schemas.microsoft.com/office/drawing/2014/main" id="{34FBBED7-EE9F-4CA2-9E78-57DF8B93A63C}"/>
              </a:ext>
            </a:extLst>
          </p:cNvPr>
          <p:cNvSpPr txBox="1"/>
          <p:nvPr/>
        </p:nvSpPr>
        <p:spPr>
          <a:xfrm>
            <a:off x="7704329" y="1040674"/>
            <a:ext cx="4487671" cy="1384995"/>
          </a:xfrm>
          <a:prstGeom prst="rect">
            <a:avLst/>
          </a:prstGeom>
          <a:solidFill>
            <a:schemeClr val="accent4"/>
          </a:solidFill>
        </p:spPr>
        <p:txBody>
          <a:bodyPr wrap="square" rtlCol="0">
            <a:spAutoFit/>
          </a:bodyPr>
          <a:lstStyle/>
          <a:p>
            <a:r>
              <a:rPr lang="en-US" sz="2800" b="1" dirty="0"/>
              <a:t>Totally Virtual !</a:t>
            </a:r>
          </a:p>
          <a:p>
            <a:r>
              <a:rPr lang="en-US" sz="2800" dirty="0"/>
              <a:t>Recordings available on the ASM Connect page</a:t>
            </a:r>
          </a:p>
        </p:txBody>
      </p:sp>
      <p:graphicFrame>
        <p:nvGraphicFramePr>
          <p:cNvPr id="14" name="Chart 13"/>
          <p:cNvGraphicFramePr>
            <a:graphicFrameLocks/>
          </p:cNvGraphicFramePr>
          <p:nvPr>
            <p:extLst>
              <p:ext uri="{D42A27DB-BD31-4B8C-83A1-F6EECF244321}">
                <p14:modId xmlns:p14="http://schemas.microsoft.com/office/powerpoint/2010/main" val="4251265596"/>
              </p:ext>
            </p:extLst>
          </p:nvPr>
        </p:nvGraphicFramePr>
        <p:xfrm>
          <a:off x="7916091" y="2425670"/>
          <a:ext cx="3772408" cy="29531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8473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040" y="18178"/>
            <a:ext cx="10515600" cy="748887"/>
          </a:xfrm>
        </p:spPr>
        <p:txBody>
          <a:bodyPr/>
          <a:lstStyle/>
          <a:p>
            <a:r>
              <a:rPr lang="en-US" b="1" dirty="0"/>
              <a:t>ASM CONNECT SITE</a:t>
            </a:r>
          </a:p>
        </p:txBody>
      </p:sp>
      <p:sp>
        <p:nvSpPr>
          <p:cNvPr id="4" name="Content Placeholder 3"/>
          <p:cNvSpPr>
            <a:spLocks noGrp="1"/>
          </p:cNvSpPr>
          <p:nvPr>
            <p:ph idx="1"/>
          </p:nvPr>
        </p:nvSpPr>
        <p:spPr>
          <a:xfrm>
            <a:off x="352678" y="518870"/>
            <a:ext cx="11357619" cy="748887"/>
          </a:xfrm>
        </p:spPr>
        <p:txBody>
          <a:bodyPr>
            <a:noAutofit/>
          </a:bodyPr>
          <a:lstStyle/>
          <a:p>
            <a:r>
              <a:rPr lang="en-US" sz="2000" dirty="0"/>
              <a:t>Communities have been created on ASM Connect for each User Group. </a:t>
            </a:r>
          </a:p>
          <a:p>
            <a:r>
              <a:rPr lang="en-US" sz="2000" dirty="0"/>
              <a:t>Continued discussion after User Group Series – if you are not a member, you will get an invite to join the communities </a:t>
            </a:r>
          </a:p>
          <a:p>
            <a:r>
              <a:rPr lang="en-US" sz="2000" dirty="0"/>
              <a:t>https://connect.asminternational.org/search?executeSearch=true&amp;SearchTerm=edfas&amp;cs=Communities</a:t>
            </a:r>
            <a:endParaRPr lang="en-US" dirty="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602" t="8082" r="-1217" b="3368"/>
          <a:stretch/>
        </p:blipFill>
        <p:spPr bwMode="auto">
          <a:xfrm>
            <a:off x="1175656" y="1900121"/>
            <a:ext cx="9013373" cy="47401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044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6700" y="3241739"/>
            <a:ext cx="11658600" cy="880318"/>
          </a:xfrm>
        </p:spPr>
        <p:txBody>
          <a:bodyPr>
            <a:normAutofit/>
          </a:bodyPr>
          <a:lstStyle/>
          <a:p>
            <a:r>
              <a:rPr lang="en-US" sz="4000" b="1" dirty="0"/>
              <a:t>System on Package User Group Chairs Introduction</a:t>
            </a:r>
            <a:endParaRPr lang="en-US" sz="4000" dirty="0"/>
          </a:p>
          <a:p>
            <a:endParaRPr lang="en-US" sz="4000" dirty="0"/>
          </a:p>
        </p:txBody>
      </p:sp>
      <p:sp>
        <p:nvSpPr>
          <p:cNvPr id="5" name="Text Placeholder 3"/>
          <p:cNvSpPr txBox="1">
            <a:spLocks/>
          </p:cNvSpPr>
          <p:nvPr/>
        </p:nvSpPr>
        <p:spPr>
          <a:xfrm>
            <a:off x="533400" y="4837396"/>
            <a:ext cx="11658600" cy="206323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tx1"/>
                </a:solidFill>
              </a:rPr>
              <a:t>Chair: </a:t>
            </a:r>
            <a:r>
              <a:rPr lang="en-US" sz="3200" dirty="0" err="1">
                <a:solidFill>
                  <a:schemeClr val="tx1"/>
                </a:solidFill>
              </a:rPr>
              <a:t>Lihong</a:t>
            </a:r>
            <a:r>
              <a:rPr lang="en-US" sz="3200" dirty="0">
                <a:solidFill>
                  <a:schemeClr val="tx1"/>
                </a:solidFill>
              </a:rPr>
              <a:t> Cao, ASE</a:t>
            </a:r>
          </a:p>
          <a:p>
            <a:r>
              <a:rPr lang="en-US" sz="3200" b="1" dirty="0">
                <a:solidFill>
                  <a:schemeClr val="tx1"/>
                </a:solidFill>
              </a:rPr>
              <a:t>Co-Chair: </a:t>
            </a:r>
            <a:r>
              <a:rPr lang="en-US" sz="3200" dirty="0">
                <a:solidFill>
                  <a:schemeClr val="tx1"/>
                </a:solidFill>
              </a:rPr>
              <a:t>Kevin Distelhurst, GlobalFoundries</a:t>
            </a:r>
          </a:p>
          <a:p>
            <a:r>
              <a:rPr lang="en-US" sz="3200" b="1" dirty="0">
                <a:solidFill>
                  <a:schemeClr val="tx1"/>
                </a:solidFill>
              </a:rPr>
              <a:t>Co-Chair: </a:t>
            </a:r>
            <a:r>
              <a:rPr lang="en-US" sz="3200" dirty="0" err="1">
                <a:solidFill>
                  <a:schemeClr val="tx1"/>
                </a:solidFill>
              </a:rPr>
              <a:t>Wentao</a:t>
            </a:r>
            <a:r>
              <a:rPr lang="en-US" sz="3200" dirty="0">
                <a:solidFill>
                  <a:schemeClr val="tx1"/>
                </a:solidFill>
              </a:rPr>
              <a:t> Qin, </a:t>
            </a:r>
            <a:r>
              <a:rPr lang="en-US" sz="3200" dirty="0" err="1">
                <a:solidFill>
                  <a:schemeClr val="tx1"/>
                </a:solidFill>
              </a:rPr>
              <a:t>onsemi</a:t>
            </a:r>
            <a:endParaRPr lang="en-US" sz="3200" dirty="0">
              <a:solidFill>
                <a:schemeClr val="tx1"/>
              </a:solidFill>
            </a:endParaRPr>
          </a:p>
        </p:txBody>
      </p:sp>
    </p:spTree>
    <p:extLst>
      <p:ext uri="{BB962C8B-B14F-4D97-AF65-F5344CB8AC3E}">
        <p14:creationId xmlns:p14="http://schemas.microsoft.com/office/powerpoint/2010/main" val="1742115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11246</TotalTime>
  <Words>3121</Words>
  <Application>Microsoft Office PowerPoint</Application>
  <PresentationFormat>Widescreen</PresentationFormat>
  <Paragraphs>433</Paragraphs>
  <Slides>49</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Calibri</vt:lpstr>
      <vt:lpstr>Angsana New</vt:lpstr>
      <vt:lpstr>Times New Roman</vt:lpstr>
      <vt:lpstr>Arial</vt:lpstr>
      <vt:lpstr>PMingLiU</vt:lpstr>
      <vt:lpstr>PMingLiU</vt:lpstr>
      <vt:lpstr>Cambria</vt:lpstr>
      <vt:lpstr>Wingdings</vt:lpstr>
      <vt:lpstr>SimSun</vt:lpstr>
      <vt:lpstr>Office Theme</vt:lpstr>
      <vt:lpstr>1_Office Theme</vt:lpstr>
      <vt:lpstr>PowerPoint Presentation</vt:lpstr>
      <vt:lpstr>PowerPoint Presentation</vt:lpstr>
      <vt:lpstr>Agenda</vt:lpstr>
      <vt:lpstr>USER GROUP SESSIONS</vt:lpstr>
      <vt:lpstr>ISTFA USER GROUP SESSIONS</vt:lpstr>
      <vt:lpstr>ISTFA USER GROUP SESSIONS</vt:lpstr>
      <vt:lpstr>PowerPoint Presentation</vt:lpstr>
      <vt:lpstr>ASM CONNECT SITE</vt:lpstr>
      <vt:lpstr>PowerPoint Presentation</vt:lpstr>
      <vt:lpstr>Chair – Lihong Cao – ASE (US) INC.</vt:lpstr>
      <vt:lpstr>Co-chair – Kevin Distelhurst – GlobalFoundries</vt:lpstr>
      <vt:lpstr>Co-Chair – Wentao Qin – onsemi</vt:lpstr>
      <vt:lpstr>PowerPoint Presentation</vt:lpstr>
      <vt:lpstr>FA Roadmap Background</vt:lpstr>
      <vt:lpstr>New FA Roadmap Council Structure</vt:lpstr>
      <vt:lpstr>Council Responsibilities / Community Requests</vt:lpstr>
      <vt:lpstr>SOP User Group</vt:lpstr>
      <vt:lpstr>Interesting Discussions from Last Session</vt:lpstr>
      <vt:lpstr>PowerPoint Presentation</vt:lpstr>
      <vt:lpstr>Susan Li</vt:lpstr>
      <vt:lpstr>PowerPoint Presentation</vt:lpstr>
      <vt:lpstr>PowerPoint Presentation</vt:lpstr>
      <vt:lpstr>PowerPoint Presentation</vt:lpstr>
      <vt:lpstr>PowerPoint Presentation</vt:lpstr>
      <vt:lpstr>System on Package (SiP)  – Miniaturization of the Entire System </vt:lpstr>
      <vt:lpstr>Challenges of Fault Isolation on SiP (System in Package) </vt:lpstr>
      <vt:lpstr>Challenges of Fault Isolation on SiP (System in Package) </vt:lpstr>
      <vt:lpstr>Challenges of Fault Isolation on SiP (System in Package) </vt:lpstr>
      <vt:lpstr>Challenges of Fault Isolation on SiP (System in Package) </vt:lpstr>
      <vt:lpstr>PowerPoint Presentation</vt:lpstr>
      <vt:lpstr>PowerPoint Presentation</vt:lpstr>
      <vt:lpstr>Outline</vt:lpstr>
      <vt:lpstr>Why Heterogenous Packaging? </vt:lpstr>
      <vt:lpstr>Heterogenous Packages</vt:lpstr>
      <vt:lpstr>Through Silicon Vias (TSV)</vt:lpstr>
      <vt:lpstr>Micro bumps</vt:lpstr>
      <vt:lpstr>Cu interconnects</vt:lpstr>
      <vt:lpstr>Failure analysis challenges </vt:lpstr>
      <vt:lpstr>Failure analysis challenges </vt:lpstr>
      <vt:lpstr>PowerPoint Presentation</vt:lpstr>
      <vt:lpstr>PowerPoint Presentation</vt:lpstr>
      <vt:lpstr>PowerPoint Presentation</vt:lpstr>
      <vt:lpstr>PowerPoint Presentation</vt:lpstr>
      <vt:lpstr>PowerPoint Presentation</vt:lpstr>
      <vt:lpstr>Topics – Fault Isolation (cont.)  Lock-In Thermography</vt:lpstr>
      <vt:lpstr>Topics – Fault Isolation</vt:lpstr>
      <vt:lpstr>Topics – Best Destructive Techniques</vt:lpstr>
      <vt:lpstr>Topics – Other Techniques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Englehart</dc:creator>
  <cp:lastModifiedBy>Susan Li</cp:lastModifiedBy>
  <cp:revision>148</cp:revision>
  <dcterms:created xsi:type="dcterms:W3CDTF">2018-08-22T18:11:21Z</dcterms:created>
  <dcterms:modified xsi:type="dcterms:W3CDTF">2021-11-17T16:24:01Z</dcterms:modified>
</cp:coreProperties>
</file>