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8" r:id="rId3"/>
    <p:sldId id="299" r:id="rId4"/>
    <p:sldId id="300" r:id="rId5"/>
    <p:sldId id="305" r:id="rId6"/>
    <p:sldId id="265" r:id="rId7"/>
    <p:sldId id="266" r:id="rId8"/>
    <p:sldId id="267" r:id="rId9"/>
    <p:sldId id="306" r:id="rId10"/>
    <p:sldId id="268" r:id="rId11"/>
    <p:sldId id="269" r:id="rId12"/>
    <p:sldId id="257" r:id="rId13"/>
    <p:sldId id="297" r:id="rId14"/>
    <p:sldId id="274" r:id="rId15"/>
    <p:sldId id="275" r:id="rId16"/>
    <p:sldId id="276" r:id="rId17"/>
    <p:sldId id="272" r:id="rId18"/>
    <p:sldId id="273" r:id="rId19"/>
    <p:sldId id="277" r:id="rId20"/>
    <p:sldId id="325" r:id="rId21"/>
    <p:sldId id="285" r:id="rId22"/>
    <p:sldId id="286" r:id="rId23"/>
    <p:sldId id="287" r:id="rId24"/>
    <p:sldId id="294" r:id="rId25"/>
    <p:sldId id="295" r:id="rId26"/>
    <p:sldId id="288" r:id="rId27"/>
    <p:sldId id="289" r:id="rId28"/>
    <p:sldId id="270" r:id="rId29"/>
    <p:sldId id="271" r:id="rId30"/>
    <p:sldId id="258" r:id="rId31"/>
    <p:sldId id="262" r:id="rId32"/>
    <p:sldId id="263" r:id="rId33"/>
    <p:sldId id="264" r:id="rId34"/>
    <p:sldId id="278" r:id="rId35"/>
    <p:sldId id="296" r:id="rId36"/>
    <p:sldId id="279" r:id="rId37"/>
    <p:sldId id="280" r:id="rId38"/>
    <p:sldId id="281" r:id="rId39"/>
    <p:sldId id="282" r:id="rId40"/>
    <p:sldId id="283" r:id="rId41"/>
    <p:sldId id="292" r:id="rId42"/>
    <p:sldId id="324" r:id="rId43"/>
    <p:sldId id="307" r:id="rId44"/>
    <p:sldId id="308" r:id="rId45"/>
    <p:sldId id="309" r:id="rId46"/>
    <p:sldId id="310" r:id="rId47"/>
    <p:sldId id="311" r:id="rId48"/>
    <p:sldId id="312" r:id="rId49"/>
    <p:sldId id="313" r:id="rId50"/>
    <p:sldId id="314" r:id="rId51"/>
    <p:sldId id="315" r:id="rId52"/>
    <p:sldId id="316" r:id="rId53"/>
    <p:sldId id="326" r:id="rId54"/>
    <p:sldId id="327" r:id="rId55"/>
    <p:sldId id="328" r:id="rId56"/>
    <p:sldId id="329" r:id="rId57"/>
    <p:sldId id="330" r:id="rId58"/>
    <p:sldId id="331" r:id="rId59"/>
    <p:sldId id="317" r:id="rId60"/>
    <p:sldId id="332" r:id="rId61"/>
    <p:sldId id="333" r:id="rId62"/>
    <p:sldId id="334" r:id="rId63"/>
    <p:sldId id="335" r:id="rId64"/>
    <p:sldId id="336" r:id="rId65"/>
    <p:sldId id="337" r:id="rId66"/>
    <p:sldId id="318" r:id="rId67"/>
    <p:sldId id="319" r:id="rId68"/>
    <p:sldId id="320" r:id="rId69"/>
    <p:sldId id="338" r:id="rId70"/>
    <p:sldId id="339" r:id="rId71"/>
    <p:sldId id="340" r:id="rId72"/>
    <p:sldId id="321" r:id="rId73"/>
    <p:sldId id="322" r:id="rId74"/>
    <p:sldId id="323" r:id="rId75"/>
    <p:sldId id="293"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474" y="5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462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04B7333-88E0-4C0D-9AF7-9291FDF0C311}" type="datetimeFigureOut">
              <a:rPr lang="en-US" smtClean="0"/>
              <a:pPr/>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8222A-1C2E-4783-9F30-6911F10E1EB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4B7333-88E0-4C0D-9AF7-9291FDF0C311}" type="datetimeFigureOut">
              <a:rPr lang="en-US" smtClean="0"/>
              <a:pPr/>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8222A-1C2E-4783-9F30-6911F10E1EB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4B7333-88E0-4C0D-9AF7-9291FDF0C311}" type="datetimeFigureOut">
              <a:rPr lang="en-US" smtClean="0"/>
              <a:pPr/>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8222A-1C2E-4783-9F30-6911F10E1EB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4B7333-88E0-4C0D-9AF7-9291FDF0C311}" type="datetimeFigureOut">
              <a:rPr lang="en-US" smtClean="0"/>
              <a:pPr/>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8222A-1C2E-4783-9F30-6911F10E1EB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4B7333-88E0-4C0D-9AF7-9291FDF0C311}" type="datetimeFigureOut">
              <a:rPr lang="en-US" smtClean="0"/>
              <a:pPr/>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8222A-1C2E-4783-9F30-6911F10E1EB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4B7333-88E0-4C0D-9AF7-9291FDF0C311}" type="datetimeFigureOut">
              <a:rPr lang="en-US" smtClean="0"/>
              <a:pPr/>
              <a:t>8/4/2019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28222A-1C2E-4783-9F30-6911F10E1EB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4B7333-88E0-4C0D-9AF7-9291FDF0C311}" type="datetimeFigureOut">
              <a:rPr lang="en-US" smtClean="0"/>
              <a:pPr/>
              <a:t>8/4/2019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28222A-1C2E-4783-9F30-6911F10E1EB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4B7333-88E0-4C0D-9AF7-9291FDF0C311}" type="datetimeFigureOut">
              <a:rPr lang="en-US" smtClean="0"/>
              <a:pPr/>
              <a:t>8/4/2019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28222A-1C2E-4783-9F30-6911F10E1EB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4B7333-88E0-4C0D-9AF7-9291FDF0C311}" type="datetimeFigureOut">
              <a:rPr lang="en-US" smtClean="0"/>
              <a:pPr/>
              <a:t>8/4/2019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28222A-1C2E-4783-9F30-6911F10E1EB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4B7333-88E0-4C0D-9AF7-9291FDF0C311}" type="datetimeFigureOut">
              <a:rPr lang="en-US" smtClean="0"/>
              <a:pPr/>
              <a:t>8/4/2019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28222A-1C2E-4783-9F30-6911F10E1EB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4B7333-88E0-4C0D-9AF7-9291FDF0C311}" type="datetimeFigureOut">
              <a:rPr lang="en-US" smtClean="0"/>
              <a:pPr/>
              <a:t>8/4/2019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28222A-1C2E-4783-9F30-6911F10E1EB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4B7333-88E0-4C0D-9AF7-9291FDF0C311}" type="datetimeFigureOut">
              <a:rPr lang="en-US" smtClean="0"/>
              <a:pPr/>
              <a:t>8/4/2019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28222A-1C2E-4783-9F30-6911F10E1EB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5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5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838200"/>
            <a:ext cx="7391400" cy="1200329"/>
          </a:xfrm>
          <a:prstGeom prst="rect">
            <a:avLst/>
          </a:prstGeom>
          <a:noFill/>
        </p:spPr>
        <p:txBody>
          <a:bodyPr wrap="square" rtlCol="0">
            <a:spAutoFit/>
          </a:bodyPr>
          <a:lstStyle/>
          <a:p>
            <a:pPr algn="ctr"/>
            <a:r>
              <a:rPr lang="en-US" sz="3600" b="1" dirty="0">
                <a:solidFill>
                  <a:srgbClr val="002060"/>
                </a:solidFill>
                <a:effectLst>
                  <a:outerShdw blurRad="38100" dist="38100" dir="2700000" algn="tl">
                    <a:srgbClr val="000000">
                      <a:alpha val="43137"/>
                    </a:srgbClr>
                  </a:outerShdw>
                </a:effectLst>
                <a:latin typeface="Arial" pitchFamily="34" charset="0"/>
                <a:cs typeface="Arial" pitchFamily="34" charset="0"/>
              </a:rPr>
              <a:t>A Comparison of Grain Size Measurement Methods</a:t>
            </a:r>
          </a:p>
        </p:txBody>
      </p:sp>
      <p:sp>
        <p:nvSpPr>
          <p:cNvPr id="5" name="TextBox 4"/>
          <p:cNvSpPr txBox="1"/>
          <p:nvPr/>
        </p:nvSpPr>
        <p:spPr>
          <a:xfrm>
            <a:off x="1295400" y="3352800"/>
            <a:ext cx="6781800" cy="830997"/>
          </a:xfrm>
          <a:prstGeom prst="rect">
            <a:avLst/>
          </a:prstGeom>
          <a:noFill/>
        </p:spPr>
        <p:txBody>
          <a:bodyPr wrap="square" rtlCol="0">
            <a:spAutoFit/>
          </a:bodyPr>
          <a:lstStyle/>
          <a:p>
            <a:pPr algn="ct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George F. Vander Voort</a:t>
            </a:r>
          </a:p>
          <a:p>
            <a:pPr algn="ct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Consultant – Struers Inc.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914400" y="381000"/>
            <a:ext cx="7315200" cy="707886"/>
          </a:xfrm>
          <a:prstGeom prst="rect">
            <a:avLst/>
          </a:prstGeom>
          <a:noFill/>
          <a:ln w="9525">
            <a:noFill/>
            <a:miter lim="800000"/>
            <a:headEnd/>
            <a:tailEnd/>
          </a:ln>
        </p:spPr>
        <p:txBody>
          <a:bodyPr>
            <a:spAutoFit/>
          </a:bodyPr>
          <a:lstStyle/>
          <a:p>
            <a:pPr algn="ctr">
              <a:spcBef>
                <a:spcPct val="50000"/>
              </a:spcBef>
            </a:pPr>
            <a:r>
              <a:rPr lang="en-US" sz="4000" b="1" dirty="0">
                <a:solidFill>
                  <a:srgbClr val="002060"/>
                </a:solidFill>
                <a:effectLst>
                  <a:outerShdw blurRad="38100" dist="38100" dir="2700000" algn="tl">
                    <a:srgbClr val="000000">
                      <a:alpha val="43137"/>
                    </a:srgbClr>
                  </a:outerShdw>
                </a:effectLst>
                <a:latin typeface="Arial" pitchFamily="34" charset="0"/>
                <a:cs typeface="Arial" pitchFamily="34" charset="0"/>
              </a:rPr>
              <a:t>Jeffries Planimetric Method</a:t>
            </a:r>
          </a:p>
        </p:txBody>
      </p:sp>
      <p:sp>
        <p:nvSpPr>
          <p:cNvPr id="45059" name="Text Box 3"/>
          <p:cNvSpPr txBox="1">
            <a:spLocks noChangeArrowheads="1"/>
          </p:cNvSpPr>
          <p:nvPr/>
        </p:nvSpPr>
        <p:spPr bwMode="auto">
          <a:xfrm>
            <a:off x="533400" y="1600200"/>
            <a:ext cx="7848600" cy="2308324"/>
          </a:xfrm>
          <a:prstGeom prst="rect">
            <a:avLst/>
          </a:prstGeom>
          <a:noFill/>
          <a:ln w="9525">
            <a:noFill/>
            <a:miter lim="800000"/>
            <a:headEnd/>
            <a:tailEnd/>
          </a:ln>
        </p:spPr>
        <p:txBody>
          <a:bodyPr>
            <a:spAutoFit/>
          </a:bodyPr>
          <a:lstStyle/>
          <a:p>
            <a:pPr algn="ctr">
              <a:spcBef>
                <a:spcPct val="50000"/>
              </a:spcBef>
            </a:pPr>
            <a:r>
              <a:rPr lang="en-US" sz="32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n</a:t>
            </a:r>
            <a:r>
              <a:rPr lang="en-US" sz="3200" b="1" baseline="-25000" dirty="0" err="1">
                <a:solidFill>
                  <a:srgbClr val="C00000"/>
                </a:solidFill>
                <a:effectLst>
                  <a:outerShdw blurRad="38100" dist="38100" dir="2700000" algn="tl">
                    <a:srgbClr val="000000">
                      <a:alpha val="43137"/>
                    </a:srgbClr>
                  </a:outerShdw>
                </a:effectLst>
                <a:latin typeface="Arial" pitchFamily="34" charset="0"/>
                <a:cs typeface="Arial" pitchFamily="34" charset="0"/>
              </a:rPr>
              <a:t>inside</a:t>
            </a:r>
            <a:r>
              <a:rPr lang="en-US" sz="3200" b="1" dirty="0">
                <a:solidFill>
                  <a:srgbClr val="C00000"/>
                </a:solidFill>
                <a:effectLst>
                  <a:outerShdw blurRad="38100" dist="38100" dir="2700000" algn="tl">
                    <a:srgbClr val="000000">
                      <a:alpha val="43137"/>
                    </a:srgbClr>
                  </a:outerShdw>
                </a:effectLst>
                <a:latin typeface="Arial" pitchFamily="34" charset="0"/>
                <a:cs typeface="Arial" pitchFamily="34" charset="0"/>
              </a:rPr>
              <a:t> = number of grains completely inside the test circle</a:t>
            </a:r>
          </a:p>
          <a:p>
            <a:pPr algn="ctr">
              <a:spcBef>
                <a:spcPct val="50000"/>
              </a:spcBef>
            </a:pPr>
            <a:r>
              <a:rPr lang="en-US" sz="32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n</a:t>
            </a:r>
            <a:r>
              <a:rPr lang="en-US" sz="3200" b="1" baseline="-25000" dirty="0" err="1">
                <a:solidFill>
                  <a:srgbClr val="C00000"/>
                </a:solidFill>
                <a:effectLst>
                  <a:outerShdw blurRad="38100" dist="38100" dir="2700000" algn="tl">
                    <a:srgbClr val="000000">
                      <a:alpha val="43137"/>
                    </a:srgbClr>
                  </a:outerShdw>
                </a:effectLst>
                <a:latin typeface="Arial" pitchFamily="34" charset="0"/>
                <a:cs typeface="Arial" pitchFamily="34" charset="0"/>
              </a:rPr>
              <a:t>intercepted</a:t>
            </a:r>
            <a:r>
              <a:rPr lang="en-US" sz="3200" b="1" dirty="0">
                <a:solidFill>
                  <a:srgbClr val="C00000"/>
                </a:solidFill>
                <a:effectLst>
                  <a:outerShdw blurRad="38100" dist="38100" dir="2700000" algn="tl">
                    <a:srgbClr val="000000">
                      <a:alpha val="43137"/>
                    </a:srgbClr>
                  </a:outerShdw>
                </a:effectLst>
                <a:latin typeface="Arial" pitchFamily="34" charset="0"/>
                <a:cs typeface="Arial" pitchFamily="34" charset="0"/>
              </a:rPr>
              <a:t> = number of grains intercepting the circle</a:t>
            </a:r>
          </a:p>
        </p:txBody>
      </p:sp>
      <p:sp>
        <p:nvSpPr>
          <p:cNvPr id="45060" name="Text Box 4"/>
          <p:cNvSpPr txBox="1">
            <a:spLocks noChangeArrowheads="1"/>
          </p:cNvSpPr>
          <p:nvPr/>
        </p:nvSpPr>
        <p:spPr bwMode="auto">
          <a:xfrm>
            <a:off x="1143000" y="4191000"/>
            <a:ext cx="7010400" cy="1877437"/>
          </a:xfrm>
          <a:prstGeom prst="rect">
            <a:avLst/>
          </a:prstGeom>
          <a:noFill/>
          <a:ln w="9525">
            <a:noFill/>
            <a:miter lim="800000"/>
            <a:headEnd/>
            <a:tailEnd/>
          </a:ln>
        </p:spPr>
        <p:txBody>
          <a:bodyPr>
            <a:spAutoFit/>
          </a:bodyPr>
          <a:lstStyle/>
          <a:p>
            <a:pPr algn="ctr">
              <a:spcBef>
                <a:spcPct val="50000"/>
              </a:spcBef>
            </a:pPr>
            <a:r>
              <a:rPr lang="en-US" sz="3200" b="1" dirty="0">
                <a:solidFill>
                  <a:srgbClr val="FF0000"/>
                </a:solidFill>
                <a:effectLst>
                  <a:outerShdw blurRad="38100" dist="38100" dir="2700000" algn="tl">
                    <a:srgbClr val="000000">
                      <a:alpha val="43137"/>
                    </a:srgbClr>
                  </a:outerShdw>
                </a:effectLst>
                <a:latin typeface="Arial" pitchFamily="34" charset="0"/>
                <a:cs typeface="Arial" pitchFamily="34" charset="0"/>
              </a:rPr>
              <a:t>N</a:t>
            </a:r>
            <a:r>
              <a:rPr lang="en-US" sz="3200" b="1" baseline="-25000" dirty="0">
                <a:solidFill>
                  <a:srgbClr val="FF0000"/>
                </a:solidFill>
                <a:effectLst>
                  <a:outerShdw blurRad="38100" dist="38100" dir="2700000" algn="tl">
                    <a:srgbClr val="000000">
                      <a:alpha val="43137"/>
                    </a:srgbClr>
                  </a:outerShdw>
                </a:effectLst>
                <a:latin typeface="Arial" pitchFamily="34" charset="0"/>
                <a:cs typeface="Arial" pitchFamily="34" charset="0"/>
              </a:rPr>
              <a:t>A</a:t>
            </a:r>
            <a:r>
              <a:rPr lang="en-US" sz="3200" b="1" dirty="0">
                <a:solidFill>
                  <a:srgbClr val="FF0000"/>
                </a:solidFill>
                <a:effectLst>
                  <a:outerShdw blurRad="38100" dist="38100" dir="2700000" algn="tl">
                    <a:srgbClr val="000000">
                      <a:alpha val="43137"/>
                    </a:srgbClr>
                  </a:outerShdw>
                </a:effectLst>
                <a:latin typeface="Arial" pitchFamily="34" charset="0"/>
                <a:cs typeface="Arial" pitchFamily="34" charset="0"/>
              </a:rPr>
              <a:t> = f[ </a:t>
            </a:r>
            <a:r>
              <a:rPr lang="en-US" sz="3200" b="1" dirty="0" err="1">
                <a:solidFill>
                  <a:srgbClr val="FF0000"/>
                </a:solidFill>
                <a:effectLst>
                  <a:outerShdw blurRad="38100" dist="38100" dir="2700000" algn="tl">
                    <a:srgbClr val="000000">
                      <a:alpha val="43137"/>
                    </a:srgbClr>
                  </a:outerShdw>
                </a:effectLst>
                <a:latin typeface="Arial" pitchFamily="34" charset="0"/>
                <a:cs typeface="Arial" pitchFamily="34" charset="0"/>
              </a:rPr>
              <a:t>n</a:t>
            </a:r>
            <a:r>
              <a:rPr lang="en-US" sz="3200" b="1" baseline="-25000" dirty="0" err="1">
                <a:solidFill>
                  <a:srgbClr val="FF0000"/>
                </a:solidFill>
                <a:effectLst>
                  <a:outerShdw blurRad="38100" dist="38100" dir="2700000" algn="tl">
                    <a:srgbClr val="000000">
                      <a:alpha val="43137"/>
                    </a:srgbClr>
                  </a:outerShdw>
                </a:effectLst>
                <a:latin typeface="Arial" pitchFamily="34" charset="0"/>
                <a:cs typeface="Arial" pitchFamily="34" charset="0"/>
              </a:rPr>
              <a:t>inside</a:t>
            </a:r>
            <a:r>
              <a:rPr lang="en-US" sz="3200" b="1" dirty="0">
                <a:solidFill>
                  <a:srgbClr val="FF0000"/>
                </a:solidFill>
                <a:effectLst>
                  <a:outerShdw blurRad="38100" dist="38100" dir="2700000" algn="tl">
                    <a:srgbClr val="000000">
                      <a:alpha val="43137"/>
                    </a:srgbClr>
                  </a:outerShdw>
                </a:effectLst>
                <a:latin typeface="Arial" pitchFamily="34" charset="0"/>
                <a:cs typeface="Arial" pitchFamily="34" charset="0"/>
              </a:rPr>
              <a:t> + 0.5(</a:t>
            </a:r>
            <a:r>
              <a:rPr lang="en-US" sz="3200" b="1" dirty="0" err="1">
                <a:solidFill>
                  <a:srgbClr val="FF0000"/>
                </a:solidFill>
                <a:effectLst>
                  <a:outerShdw blurRad="38100" dist="38100" dir="2700000" algn="tl">
                    <a:srgbClr val="000000">
                      <a:alpha val="43137"/>
                    </a:srgbClr>
                  </a:outerShdw>
                </a:effectLst>
                <a:latin typeface="Arial" pitchFamily="34" charset="0"/>
                <a:cs typeface="Arial" pitchFamily="34" charset="0"/>
              </a:rPr>
              <a:t>n</a:t>
            </a:r>
            <a:r>
              <a:rPr lang="en-US" sz="3200" b="1" baseline="-25000" dirty="0" err="1">
                <a:solidFill>
                  <a:srgbClr val="FF0000"/>
                </a:solidFill>
                <a:effectLst>
                  <a:outerShdw blurRad="38100" dist="38100" dir="2700000" algn="tl">
                    <a:srgbClr val="000000">
                      <a:alpha val="43137"/>
                    </a:srgbClr>
                  </a:outerShdw>
                </a:effectLst>
                <a:latin typeface="Arial" pitchFamily="34" charset="0"/>
                <a:cs typeface="Arial" pitchFamily="34" charset="0"/>
              </a:rPr>
              <a:t>intercepted</a:t>
            </a:r>
            <a:r>
              <a:rPr lang="en-US" sz="3200" b="1" dirty="0">
                <a:solidFill>
                  <a:srgbClr val="FF0000"/>
                </a:solidFill>
                <a:effectLst>
                  <a:outerShdw blurRad="38100" dist="38100" dir="2700000" algn="tl">
                    <a:srgbClr val="000000">
                      <a:alpha val="43137"/>
                    </a:srgbClr>
                  </a:outerShdw>
                </a:effectLst>
                <a:latin typeface="Arial" pitchFamily="34" charset="0"/>
                <a:cs typeface="Arial" pitchFamily="34" charset="0"/>
              </a:rPr>
              <a:t>)]</a:t>
            </a:r>
          </a:p>
          <a:p>
            <a:pPr algn="ctr">
              <a:spcBef>
                <a:spcPct val="50000"/>
              </a:spcBef>
            </a:pP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f = Jeffries multiplier </a:t>
            </a:r>
          </a:p>
          <a:p>
            <a:pPr algn="ctr">
              <a:spcBef>
                <a:spcPct val="50000"/>
              </a:spcBef>
            </a:pP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f = magnification</a:t>
            </a:r>
            <a:r>
              <a:rPr lang="en-US" sz="2800" b="1" baseline="30000" dirty="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/circle area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533400" y="457200"/>
            <a:ext cx="8305800" cy="707886"/>
          </a:xfrm>
          <a:prstGeom prst="rect">
            <a:avLst/>
          </a:prstGeom>
          <a:noFill/>
          <a:ln w="9525">
            <a:noFill/>
            <a:miter lim="800000"/>
            <a:headEnd/>
            <a:tailEnd/>
          </a:ln>
        </p:spPr>
        <p:txBody>
          <a:bodyPr>
            <a:spAutoFit/>
          </a:bodyPr>
          <a:lstStyle/>
          <a:p>
            <a:pPr algn="ctr">
              <a:spcBef>
                <a:spcPct val="50000"/>
              </a:spcBef>
            </a:pPr>
            <a:r>
              <a:rPr lang="en-US" sz="4000" b="1" dirty="0">
                <a:solidFill>
                  <a:srgbClr val="002060"/>
                </a:solidFill>
                <a:effectLst>
                  <a:outerShdw blurRad="38100" dist="38100" dir="2700000" algn="tl">
                    <a:srgbClr val="000000">
                      <a:alpha val="43137"/>
                    </a:srgbClr>
                  </a:outerShdw>
                </a:effectLst>
                <a:latin typeface="Arial" pitchFamily="34" charset="0"/>
                <a:cs typeface="Arial" pitchFamily="34" charset="0"/>
              </a:rPr>
              <a:t>Jeffries Planimetric Method</a:t>
            </a:r>
          </a:p>
        </p:txBody>
      </p:sp>
      <p:grpSp>
        <p:nvGrpSpPr>
          <p:cNvPr id="8" name="Group 7"/>
          <p:cNvGrpSpPr/>
          <p:nvPr/>
        </p:nvGrpSpPr>
        <p:grpSpPr>
          <a:xfrm>
            <a:off x="990600" y="1676400"/>
            <a:ext cx="7162800" cy="2519303"/>
            <a:chOff x="990600" y="1676400"/>
            <a:chExt cx="7162800" cy="2519303"/>
          </a:xfrm>
        </p:grpSpPr>
        <p:sp>
          <p:nvSpPr>
            <p:cNvPr id="46083" name="Text Box 3"/>
            <p:cNvSpPr txBox="1">
              <a:spLocks noChangeArrowheads="1"/>
            </p:cNvSpPr>
            <p:nvPr/>
          </p:nvSpPr>
          <p:spPr bwMode="auto">
            <a:xfrm>
              <a:off x="990600" y="2133600"/>
              <a:ext cx="7162800" cy="2062103"/>
            </a:xfrm>
            <a:prstGeom prst="rect">
              <a:avLst/>
            </a:prstGeom>
            <a:noFill/>
            <a:ln w="9525">
              <a:noFill/>
              <a:miter lim="800000"/>
              <a:headEnd/>
              <a:tailEnd/>
            </a:ln>
          </p:spPr>
          <p:txBody>
            <a:bodyPr>
              <a:spAutoFit/>
            </a:bodyPr>
            <a:lstStyle/>
            <a:p>
              <a:pPr algn="ctr">
                <a:spcBef>
                  <a:spcPct val="50000"/>
                </a:spcBef>
              </a:pPr>
              <a:r>
                <a:rPr lang="en-US" sz="3200" b="1" dirty="0">
                  <a:solidFill>
                    <a:srgbClr val="C00000"/>
                  </a:solidFill>
                  <a:effectLst>
                    <a:outerShdw blurRad="38100" dist="38100" dir="2700000" algn="tl">
                      <a:srgbClr val="000000">
                        <a:alpha val="43137"/>
                      </a:srgbClr>
                    </a:outerShdw>
                  </a:effectLst>
                  <a:latin typeface="Arial" pitchFamily="34" charset="0"/>
                  <a:cs typeface="Arial" pitchFamily="34" charset="0"/>
                </a:rPr>
                <a:t>Average Grain Area = A = ——</a:t>
              </a:r>
            </a:p>
            <a:p>
              <a:pPr algn="ctr">
                <a:spcBef>
                  <a:spcPct val="50000"/>
                </a:spcBef>
              </a:pPr>
              <a:endParaRPr lang="en-US" sz="3200"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gn="ctr">
                <a:spcBef>
                  <a:spcPct val="50000"/>
                </a:spcBef>
              </a:pPr>
              <a:r>
                <a:rPr lang="en-US" sz="3200" b="1" dirty="0">
                  <a:solidFill>
                    <a:srgbClr val="C00000"/>
                  </a:solidFill>
                  <a:effectLst>
                    <a:outerShdw blurRad="38100" dist="38100" dir="2700000" algn="tl">
                      <a:srgbClr val="000000">
                        <a:alpha val="43137"/>
                      </a:srgbClr>
                    </a:outerShdw>
                  </a:effectLst>
                  <a:latin typeface="Arial" pitchFamily="34" charset="0"/>
                  <a:cs typeface="Arial" pitchFamily="34" charset="0"/>
                </a:rPr>
                <a:t>G = (-3.322LogA) – 2.955</a:t>
              </a:r>
            </a:p>
          </p:txBody>
        </p:sp>
        <p:sp>
          <p:nvSpPr>
            <p:cNvPr id="46084" name="Text Box 4"/>
            <p:cNvSpPr txBox="1">
              <a:spLocks noChangeArrowheads="1"/>
            </p:cNvSpPr>
            <p:nvPr/>
          </p:nvSpPr>
          <p:spPr bwMode="auto">
            <a:xfrm>
              <a:off x="6553200" y="1981200"/>
              <a:ext cx="762000" cy="584775"/>
            </a:xfrm>
            <a:prstGeom prst="rect">
              <a:avLst/>
            </a:prstGeom>
            <a:noFill/>
            <a:ln w="9525">
              <a:noFill/>
              <a:miter lim="800000"/>
              <a:headEnd/>
              <a:tailEnd/>
            </a:ln>
          </p:spPr>
          <p:txBody>
            <a:bodyPr>
              <a:spAutoFit/>
            </a:bodyPr>
            <a:lstStyle/>
            <a:p>
              <a:pPr algn="ctr">
                <a:spcBef>
                  <a:spcPct val="50000"/>
                </a:spcBef>
              </a:pPr>
              <a:r>
                <a:rPr lang="en-US" sz="3200" b="1" dirty="0">
                  <a:solidFill>
                    <a:srgbClr val="C00000"/>
                  </a:solidFill>
                  <a:effectLst>
                    <a:outerShdw blurRad="38100" dist="38100" dir="2700000" algn="tl">
                      <a:srgbClr val="000000">
                        <a:alpha val="43137"/>
                      </a:srgbClr>
                    </a:outerShdw>
                  </a:effectLst>
                  <a:latin typeface="Arial" pitchFamily="34" charset="0"/>
                  <a:cs typeface="Arial" pitchFamily="34" charset="0"/>
                </a:rPr>
                <a:t>1</a:t>
              </a:r>
            </a:p>
          </p:txBody>
        </p:sp>
        <p:sp>
          <p:nvSpPr>
            <p:cNvPr id="46085" name="Text Box 5"/>
            <p:cNvSpPr txBox="1">
              <a:spLocks noChangeArrowheads="1"/>
            </p:cNvSpPr>
            <p:nvPr/>
          </p:nvSpPr>
          <p:spPr bwMode="auto">
            <a:xfrm>
              <a:off x="6629400" y="2463225"/>
              <a:ext cx="838200" cy="584775"/>
            </a:xfrm>
            <a:prstGeom prst="rect">
              <a:avLst/>
            </a:prstGeom>
            <a:noFill/>
            <a:ln w="9525">
              <a:noFill/>
              <a:miter lim="800000"/>
              <a:headEnd/>
              <a:tailEnd/>
            </a:ln>
          </p:spPr>
          <p:txBody>
            <a:bodyPr>
              <a:spAutoFit/>
            </a:bodyPr>
            <a:lstStyle/>
            <a:p>
              <a:pPr>
                <a:spcBef>
                  <a:spcPct val="50000"/>
                </a:spcBef>
              </a:pPr>
              <a:r>
                <a:rPr lang="en-US" sz="3200" b="1" dirty="0">
                  <a:solidFill>
                    <a:srgbClr val="C00000"/>
                  </a:solidFill>
                  <a:effectLst>
                    <a:outerShdw blurRad="38100" dist="38100" dir="2700000" algn="tl">
                      <a:srgbClr val="000000">
                        <a:alpha val="43137"/>
                      </a:srgbClr>
                    </a:outerShdw>
                  </a:effectLst>
                  <a:latin typeface="Arial" pitchFamily="34" charset="0"/>
                  <a:cs typeface="Arial" pitchFamily="34" charset="0"/>
                </a:rPr>
                <a:t>N</a:t>
              </a:r>
              <a:r>
                <a:rPr lang="en-US" sz="3200" b="1" baseline="-25000" dirty="0">
                  <a:solidFill>
                    <a:srgbClr val="C00000"/>
                  </a:solidFill>
                  <a:effectLst>
                    <a:outerShdw blurRad="38100" dist="38100" dir="2700000" algn="tl">
                      <a:srgbClr val="000000">
                        <a:alpha val="43137"/>
                      </a:srgbClr>
                    </a:outerShdw>
                  </a:effectLst>
                  <a:latin typeface="Arial" pitchFamily="34" charset="0"/>
                  <a:cs typeface="Arial" pitchFamily="34" charset="0"/>
                </a:rPr>
                <a:t>A</a:t>
              </a:r>
            </a:p>
          </p:txBody>
        </p:sp>
        <p:sp>
          <p:nvSpPr>
            <p:cNvPr id="7" name="TextBox 6"/>
            <p:cNvSpPr txBox="1"/>
            <p:nvPr/>
          </p:nvSpPr>
          <p:spPr>
            <a:xfrm>
              <a:off x="5715000" y="1676400"/>
              <a:ext cx="609600" cy="584775"/>
            </a:xfrm>
            <a:prstGeom prst="rect">
              <a:avLst/>
            </a:prstGeom>
            <a:noFill/>
          </p:spPr>
          <p:txBody>
            <a:bodyPr wrap="square" rtlCol="0">
              <a:spAutoFit/>
            </a:bodyPr>
            <a:lstStyle/>
            <a:p>
              <a:pPr algn="ctr"/>
              <a:r>
                <a:rPr lang="en-US" sz="3200" b="1" dirty="0">
                  <a:solidFill>
                    <a:srgbClr val="C00000"/>
                  </a:solidFill>
                  <a:effectLst>
                    <a:outerShdw blurRad="38100" dist="38100" dir="2700000" algn="tl">
                      <a:srgbClr val="000000">
                        <a:alpha val="43137"/>
                      </a:srgbClr>
                    </a:outerShdw>
                  </a:effectLst>
                  <a:latin typeface="Arial" pitchFamily="34" charset="0"/>
                  <a:cs typeface="Arial" pitchFamily="34" charset="0"/>
                </a:rPr>
                <a:t>_</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AB\GFV\Stereology\Seacure7.JPG"/>
          <p:cNvPicPr/>
          <p:nvPr/>
        </p:nvPicPr>
        <p:blipFill>
          <a:blip r:embed="rId2" cstate="print">
            <a:lum bright="-10000" contrast="30000"/>
          </a:blip>
          <a:srcRect/>
          <a:stretch>
            <a:fillRect/>
          </a:stretch>
        </p:blipFill>
        <p:spPr bwMode="auto">
          <a:xfrm>
            <a:off x="228600" y="1371600"/>
            <a:ext cx="3581400" cy="3124200"/>
          </a:xfrm>
          <a:prstGeom prst="rect">
            <a:avLst/>
          </a:prstGeom>
          <a:noFill/>
          <a:ln w="9525">
            <a:noFill/>
            <a:miter lim="800000"/>
            <a:headEnd/>
            <a:tailEnd/>
          </a:ln>
        </p:spPr>
      </p:pic>
      <p:grpSp>
        <p:nvGrpSpPr>
          <p:cNvPr id="5" name="Group 4"/>
          <p:cNvGrpSpPr/>
          <p:nvPr/>
        </p:nvGrpSpPr>
        <p:grpSpPr>
          <a:xfrm>
            <a:off x="4495800" y="1371600"/>
            <a:ext cx="3962400" cy="3124200"/>
            <a:chOff x="4572000" y="1371600"/>
            <a:chExt cx="3657600" cy="2898648"/>
          </a:xfrm>
        </p:grpSpPr>
        <p:pic>
          <p:nvPicPr>
            <p:cNvPr id="3" name="Picture 2" descr="SeaCure-Annl-400x-60HNO3-1pt5Vdc2min.JPG"/>
            <p:cNvPicPr/>
            <p:nvPr/>
          </p:nvPicPr>
          <p:blipFill>
            <a:blip r:embed="rId3" cstate="print">
              <a:lum bright="-10000"/>
            </a:blip>
            <a:srcRect l="1786"/>
            <a:stretch>
              <a:fillRect/>
            </a:stretch>
          </p:blipFill>
          <p:spPr>
            <a:xfrm>
              <a:off x="4572000" y="1371600"/>
              <a:ext cx="3657600" cy="2898648"/>
            </a:xfrm>
            <a:prstGeom prst="rect">
              <a:avLst/>
            </a:prstGeom>
          </p:spPr>
        </p:pic>
        <p:sp>
          <p:nvSpPr>
            <p:cNvPr id="4" name="TextBox 3"/>
            <p:cNvSpPr txBox="1"/>
            <p:nvPr/>
          </p:nvSpPr>
          <p:spPr>
            <a:xfrm>
              <a:off x="7162800" y="3733800"/>
              <a:ext cx="838200" cy="276999"/>
            </a:xfrm>
            <a:prstGeom prst="rect">
              <a:avLst/>
            </a:prstGeom>
            <a:noFill/>
          </p:spPr>
          <p:txBody>
            <a:bodyPr wrap="square" rtlCol="0">
              <a:spAutoFit/>
            </a:bodyPr>
            <a:lstStyle/>
            <a:p>
              <a:pPr algn="ctr"/>
              <a:r>
                <a:rPr lang="en-US" sz="1200" b="1" dirty="0">
                  <a:latin typeface="Arial" pitchFamily="34" charset="0"/>
                  <a:cs typeface="Arial" pitchFamily="34" charset="0"/>
                </a:rPr>
                <a:t>25 </a:t>
              </a:r>
              <a:r>
                <a:rPr lang="en-US" sz="1200" b="1" dirty="0">
                  <a:latin typeface="Arial" pitchFamily="34" charset="0"/>
                  <a:cs typeface="Arial" pitchFamily="34" charset="0"/>
                  <a:sym typeface="Symbol"/>
                </a:rPr>
                <a:t>m</a:t>
              </a:r>
              <a:endParaRPr lang="en-US" sz="1200" b="1" dirty="0">
                <a:latin typeface="Arial" pitchFamily="34" charset="0"/>
                <a:cs typeface="Arial" pitchFamily="34" charset="0"/>
              </a:endParaRPr>
            </a:p>
          </p:txBody>
        </p:sp>
      </p:grpSp>
      <p:sp>
        <p:nvSpPr>
          <p:cNvPr id="6" name="TextBox 5"/>
          <p:cNvSpPr txBox="1"/>
          <p:nvPr/>
        </p:nvSpPr>
        <p:spPr>
          <a:xfrm>
            <a:off x="0" y="381000"/>
            <a:ext cx="9144000" cy="646331"/>
          </a:xfrm>
          <a:prstGeom prst="rect">
            <a:avLst/>
          </a:prstGeom>
          <a:noFill/>
        </p:spPr>
        <p:txBody>
          <a:bodyPr wrap="square" rtlCol="0">
            <a:spAutoFit/>
          </a:bodyPr>
          <a:lstStyle/>
          <a:p>
            <a:pPr algn="ctr"/>
            <a:r>
              <a:rPr lang="en-US" sz="3600" b="1" dirty="0">
                <a:solidFill>
                  <a:srgbClr val="002060"/>
                </a:solidFill>
                <a:effectLst>
                  <a:outerShdw blurRad="38100" dist="38100" dir="2700000" algn="tl">
                    <a:srgbClr val="000000">
                      <a:alpha val="43137"/>
                    </a:srgbClr>
                  </a:outerShdw>
                </a:effectLst>
                <a:latin typeface="Arial" pitchFamily="34" charset="0"/>
                <a:cs typeface="Arial" pitchFamily="34" charset="0"/>
              </a:rPr>
              <a:t>Ferritic Stainless Steel Test Structures</a:t>
            </a:r>
          </a:p>
        </p:txBody>
      </p:sp>
      <p:sp>
        <p:nvSpPr>
          <p:cNvPr id="7" name="TextBox 6"/>
          <p:cNvSpPr txBox="1"/>
          <p:nvPr/>
        </p:nvSpPr>
        <p:spPr>
          <a:xfrm>
            <a:off x="0" y="4724400"/>
            <a:ext cx="9144000" cy="1938992"/>
          </a:xfrm>
          <a:prstGeom prst="rect">
            <a:avLst/>
          </a:prstGeom>
          <a:noFill/>
        </p:spPr>
        <p:txBody>
          <a:bodyPr wrap="square" rtlCol="0">
            <a:spAutoFit/>
          </a:bodyPr>
          <a:lstStyle/>
          <a:p>
            <a:pPr algn="ct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Low (100X) and high (400X) magnification views of the ferritic microstructure (left and right), etched for 2 minutes at 1 V dc using aqueous 60% nitric acid. These two images were used for the study. The micrographs were printed with varying size. Test circles of varying size were placed over the images.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685800"/>
            <a:ext cx="7467600" cy="1569660"/>
          </a:xfrm>
          <a:prstGeom prst="rect">
            <a:avLst/>
          </a:prstGeom>
          <a:noFill/>
        </p:spPr>
        <p:txBody>
          <a:bodyPr wrap="square" rtlCol="0">
            <a:spAutoFit/>
          </a:bodyPr>
          <a:lstStyle/>
          <a:p>
            <a:pPr algn="ctr"/>
            <a:r>
              <a:rPr lang="en-US" sz="3200" b="1" dirty="0">
                <a:solidFill>
                  <a:srgbClr val="002060"/>
                </a:solidFill>
                <a:effectLst>
                  <a:outerShdw blurRad="38100" dist="38100" dir="2700000" algn="tl">
                    <a:srgbClr val="000000">
                      <a:alpha val="43137"/>
                    </a:srgbClr>
                  </a:outerShdw>
                </a:effectLst>
                <a:latin typeface="Arial" pitchFamily="34" charset="0"/>
                <a:cs typeface="Arial" pitchFamily="34" charset="0"/>
              </a:rPr>
              <a:t>Influence of the Number of Measurements Per Grid Placement on the ASTM Grain Size </a:t>
            </a:r>
          </a:p>
        </p:txBody>
      </p:sp>
      <p:sp>
        <p:nvSpPr>
          <p:cNvPr id="3" name="TextBox 2"/>
          <p:cNvSpPr txBox="1"/>
          <p:nvPr/>
        </p:nvSpPr>
        <p:spPr>
          <a:xfrm>
            <a:off x="914400" y="2971800"/>
            <a:ext cx="7315200" cy="2677656"/>
          </a:xfrm>
          <a:prstGeom prst="rect">
            <a:avLst/>
          </a:prstGeom>
          <a:noFill/>
        </p:spPr>
        <p:txBody>
          <a:bodyPr wrap="square" rtlCol="0">
            <a:spAutoFit/>
          </a:bodyPr>
          <a:lstStyle/>
          <a:p>
            <a:pPr algn="ct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It has long been believed that if the counts of grains within the Jeffries test circle is low, the grain size measurement will be biased. But, I have never seen a publication where this variable was evaluated. Is this true?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E:\LAB\GFV\Stereology\Seacure7.JPG"/>
          <p:cNvPicPr>
            <a:picLocks noChangeAspect="1" noChangeArrowheads="1"/>
          </p:cNvPicPr>
          <p:nvPr/>
        </p:nvPicPr>
        <p:blipFill>
          <a:blip r:embed="rId2" cstate="print">
            <a:lum bright="-20000" contrast="30000"/>
          </a:blip>
          <a:srcRect/>
          <a:stretch>
            <a:fillRect/>
          </a:stretch>
        </p:blipFill>
        <p:spPr bwMode="auto">
          <a:xfrm>
            <a:off x="533400" y="0"/>
            <a:ext cx="7964424" cy="6050228"/>
          </a:xfrm>
          <a:prstGeom prst="rect">
            <a:avLst/>
          </a:prstGeom>
          <a:noFill/>
          <a:ln w="9525">
            <a:noFill/>
            <a:miter lim="800000"/>
            <a:headEnd/>
            <a:tailEnd/>
          </a:ln>
        </p:spPr>
      </p:pic>
      <p:sp>
        <p:nvSpPr>
          <p:cNvPr id="3" name="TextBox 2"/>
          <p:cNvSpPr txBox="1"/>
          <p:nvPr/>
        </p:nvSpPr>
        <p:spPr>
          <a:xfrm>
            <a:off x="533400" y="6248400"/>
            <a:ext cx="8077200" cy="381000"/>
          </a:xfrm>
          <a:prstGeom prst="rect">
            <a:avLst/>
          </a:prstGeom>
          <a:noFill/>
        </p:spPr>
        <p:txBody>
          <a:bodyPr wrap="square" rtlCol="0">
            <a:spAutoFit/>
          </a:bodyPr>
          <a:lstStyle/>
          <a:p>
            <a:r>
              <a:rPr lang="en-US" dirty="0"/>
              <a:t>Sea Cure 100X 8.71”x 6.62” 6.5” diam. circle</a:t>
            </a:r>
          </a:p>
        </p:txBody>
      </p:sp>
      <p:sp>
        <p:nvSpPr>
          <p:cNvPr id="4" name="Oval 3"/>
          <p:cNvSpPr/>
          <p:nvPr/>
        </p:nvSpPr>
        <p:spPr>
          <a:xfrm>
            <a:off x="1371600" y="76200"/>
            <a:ext cx="5943600" cy="5943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E:\LAB\GFV\Stereology\Seacure7.JPG"/>
          <p:cNvPicPr>
            <a:picLocks noChangeAspect="1" noChangeArrowheads="1"/>
          </p:cNvPicPr>
          <p:nvPr/>
        </p:nvPicPr>
        <p:blipFill>
          <a:blip r:embed="rId2" cstate="print">
            <a:lum bright="-20000" contrast="30000"/>
          </a:blip>
          <a:srcRect/>
          <a:stretch>
            <a:fillRect/>
          </a:stretch>
        </p:blipFill>
        <p:spPr bwMode="auto">
          <a:xfrm>
            <a:off x="533400" y="0"/>
            <a:ext cx="7964424" cy="6050228"/>
          </a:xfrm>
          <a:prstGeom prst="rect">
            <a:avLst/>
          </a:prstGeom>
          <a:noFill/>
          <a:ln w="9525">
            <a:noFill/>
            <a:miter lim="800000"/>
            <a:headEnd/>
            <a:tailEnd/>
          </a:ln>
        </p:spPr>
      </p:pic>
      <p:sp>
        <p:nvSpPr>
          <p:cNvPr id="3" name="TextBox 2"/>
          <p:cNvSpPr txBox="1"/>
          <p:nvPr/>
        </p:nvSpPr>
        <p:spPr>
          <a:xfrm>
            <a:off x="533400" y="6248400"/>
            <a:ext cx="8077200" cy="381000"/>
          </a:xfrm>
          <a:prstGeom prst="rect">
            <a:avLst/>
          </a:prstGeom>
          <a:noFill/>
        </p:spPr>
        <p:txBody>
          <a:bodyPr wrap="square" rtlCol="0">
            <a:spAutoFit/>
          </a:bodyPr>
          <a:lstStyle/>
          <a:p>
            <a:r>
              <a:rPr lang="en-US" dirty="0"/>
              <a:t>Sea Cure 100X 8.71”x 6.62” 3.5” diam. circles</a:t>
            </a:r>
          </a:p>
        </p:txBody>
      </p:sp>
      <p:sp>
        <p:nvSpPr>
          <p:cNvPr id="5" name="Oval 4"/>
          <p:cNvSpPr/>
          <p:nvPr/>
        </p:nvSpPr>
        <p:spPr>
          <a:xfrm>
            <a:off x="685800" y="152400"/>
            <a:ext cx="3200400" cy="3200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648200" y="152400"/>
            <a:ext cx="3200400" cy="3200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819400" y="2819400"/>
            <a:ext cx="3200400" cy="3200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E:\LAB\GFV\Stereology\Seacure7.JPG"/>
          <p:cNvPicPr>
            <a:picLocks noChangeAspect="1" noChangeArrowheads="1"/>
          </p:cNvPicPr>
          <p:nvPr/>
        </p:nvPicPr>
        <p:blipFill>
          <a:blip r:embed="rId2" cstate="print">
            <a:lum bright="-20000" contrast="30000"/>
          </a:blip>
          <a:srcRect/>
          <a:stretch>
            <a:fillRect/>
          </a:stretch>
        </p:blipFill>
        <p:spPr bwMode="auto">
          <a:xfrm>
            <a:off x="533400" y="0"/>
            <a:ext cx="7964424" cy="6050228"/>
          </a:xfrm>
          <a:prstGeom prst="rect">
            <a:avLst/>
          </a:prstGeom>
          <a:noFill/>
          <a:ln w="9525">
            <a:noFill/>
            <a:miter lim="800000"/>
            <a:headEnd/>
            <a:tailEnd/>
          </a:ln>
        </p:spPr>
      </p:pic>
      <p:sp>
        <p:nvSpPr>
          <p:cNvPr id="3" name="TextBox 2"/>
          <p:cNvSpPr txBox="1"/>
          <p:nvPr/>
        </p:nvSpPr>
        <p:spPr>
          <a:xfrm>
            <a:off x="533400" y="6248400"/>
            <a:ext cx="8077200" cy="381000"/>
          </a:xfrm>
          <a:prstGeom prst="rect">
            <a:avLst/>
          </a:prstGeom>
          <a:noFill/>
        </p:spPr>
        <p:txBody>
          <a:bodyPr wrap="square" rtlCol="0">
            <a:spAutoFit/>
          </a:bodyPr>
          <a:lstStyle/>
          <a:p>
            <a:r>
              <a:rPr lang="en-US" dirty="0"/>
              <a:t>Sea Cure 100X 8.71”x 6.62” 2” diam. circles</a:t>
            </a:r>
          </a:p>
        </p:txBody>
      </p:sp>
      <p:sp>
        <p:nvSpPr>
          <p:cNvPr id="5" name="Oval 4"/>
          <p:cNvSpPr/>
          <p:nvPr/>
        </p:nvSpPr>
        <p:spPr>
          <a:xfrm>
            <a:off x="762000" y="228600"/>
            <a:ext cx="1828800" cy="1828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743200" y="228600"/>
            <a:ext cx="1828800" cy="1828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800600" y="152400"/>
            <a:ext cx="1828800" cy="1828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38200" y="2209800"/>
            <a:ext cx="1828800" cy="1828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553200" y="1371600"/>
            <a:ext cx="1828800" cy="1828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19400" y="2209800"/>
            <a:ext cx="1828800" cy="1828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800600" y="2362200"/>
            <a:ext cx="1828800" cy="1828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09600" y="4191000"/>
            <a:ext cx="1828800" cy="1828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895600" y="4114800"/>
            <a:ext cx="1828800" cy="1828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638800" y="4191000"/>
            <a:ext cx="1828800" cy="1828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143000" y="1119896"/>
            <a:ext cx="6711977" cy="4053768"/>
          </a:xfrm>
          <a:prstGeom prst="rect">
            <a:avLst/>
          </a:prstGeom>
          <a:noFill/>
          <a:ln w="9525">
            <a:noFill/>
            <a:miter lim="800000"/>
            <a:headEnd/>
            <a:tailEnd/>
          </a:ln>
          <a:effectLst/>
        </p:spPr>
      </p:pic>
      <p:sp>
        <p:nvSpPr>
          <p:cNvPr id="3" name="TextBox 2"/>
          <p:cNvSpPr txBox="1"/>
          <p:nvPr/>
        </p:nvSpPr>
        <p:spPr>
          <a:xfrm>
            <a:off x="533400" y="5334000"/>
            <a:ext cx="8001000" cy="1200329"/>
          </a:xfrm>
          <a:prstGeom prst="rect">
            <a:avLst/>
          </a:prstGeom>
          <a:noFill/>
        </p:spPr>
        <p:txBody>
          <a:bodyPr wrap="square" rtlCol="0">
            <a:spAutoFit/>
          </a:bodyPr>
          <a:lstStyle/>
          <a:p>
            <a:pPr algn="ct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Results for 40 measurements using the E 112 planimetric method with (</a:t>
            </a:r>
            <a:r>
              <a:rPr lang="en-US" sz="24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n</a:t>
            </a:r>
            <a:r>
              <a:rPr lang="en-US" sz="2400" b="1" baseline="-25000" dirty="0" err="1">
                <a:solidFill>
                  <a:srgbClr val="C00000"/>
                </a:solidFill>
                <a:effectLst>
                  <a:outerShdw blurRad="38100" dist="38100" dir="2700000" algn="tl">
                    <a:srgbClr val="000000">
                      <a:alpha val="43137"/>
                    </a:srgbClr>
                  </a:outerShdw>
                </a:effectLst>
                <a:latin typeface="Arial" pitchFamily="34" charset="0"/>
                <a:cs typeface="Arial" pitchFamily="34" charset="0"/>
              </a:rPr>
              <a:t>inside</a:t>
            </a: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 + 0.5n</a:t>
            </a:r>
            <a:r>
              <a:rPr lang="en-US" sz="2400" b="1" baseline="-25000" dirty="0">
                <a:solidFill>
                  <a:srgbClr val="C00000"/>
                </a:solidFill>
                <a:effectLst>
                  <a:outerShdw blurRad="38100" dist="38100" dir="2700000" algn="tl">
                    <a:srgbClr val="000000">
                      <a:alpha val="43137"/>
                    </a:srgbClr>
                  </a:outerShdw>
                </a:effectLst>
                <a:latin typeface="Arial" pitchFamily="34" charset="0"/>
                <a:cs typeface="Arial" pitchFamily="34" charset="0"/>
              </a:rPr>
              <a:t>intercepted</a:t>
            </a: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 varying from 5 to 444.  The linear trend line is almost flat.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189683" y="1143000"/>
            <a:ext cx="6672438" cy="4021138"/>
          </a:xfrm>
          <a:prstGeom prst="rect">
            <a:avLst/>
          </a:prstGeom>
          <a:noFill/>
          <a:ln w="9525">
            <a:noFill/>
            <a:miter lim="800000"/>
            <a:headEnd/>
            <a:tailEnd/>
          </a:ln>
          <a:effectLst/>
        </p:spPr>
      </p:pic>
      <p:sp>
        <p:nvSpPr>
          <p:cNvPr id="3" name="TextBox 2"/>
          <p:cNvSpPr txBox="1"/>
          <p:nvPr/>
        </p:nvSpPr>
        <p:spPr>
          <a:xfrm>
            <a:off x="0" y="5486400"/>
            <a:ext cx="9144000" cy="830997"/>
          </a:xfrm>
          <a:prstGeom prst="rect">
            <a:avLst/>
          </a:prstGeom>
          <a:noFill/>
        </p:spPr>
        <p:txBody>
          <a:bodyPr wrap="square" rtlCol="0">
            <a:spAutoFit/>
          </a:bodyPr>
          <a:lstStyle/>
          <a:p>
            <a:pPr algn="ct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Plot of (</a:t>
            </a:r>
            <a:r>
              <a:rPr lang="en-US" sz="24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n</a:t>
            </a:r>
            <a:r>
              <a:rPr lang="en-US" sz="2400" b="1" baseline="-25000" dirty="0" err="1">
                <a:solidFill>
                  <a:srgbClr val="C00000"/>
                </a:solidFill>
                <a:effectLst>
                  <a:outerShdw blurRad="38100" dist="38100" dir="2700000" algn="tl">
                    <a:srgbClr val="000000">
                      <a:alpha val="43137"/>
                    </a:srgbClr>
                  </a:outerShdw>
                </a:effectLst>
                <a:latin typeface="Arial" pitchFamily="34" charset="0"/>
                <a:cs typeface="Arial" pitchFamily="34" charset="0"/>
              </a:rPr>
              <a:t>inside</a:t>
            </a: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 + 0.5n</a:t>
            </a:r>
            <a:r>
              <a:rPr lang="en-US" sz="2400" b="1" baseline="-25000" dirty="0">
                <a:solidFill>
                  <a:srgbClr val="C00000"/>
                </a:solidFill>
                <a:effectLst>
                  <a:outerShdw blurRad="38100" dist="38100" dir="2700000" algn="tl">
                    <a:srgbClr val="000000">
                      <a:alpha val="43137"/>
                    </a:srgbClr>
                  </a:outerShdw>
                </a:effectLst>
                <a:latin typeface="Arial" pitchFamily="34" charset="0"/>
                <a:cs typeface="Arial" pitchFamily="34" charset="0"/>
              </a:rPr>
              <a:t>intercepted</a:t>
            </a: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 for values greater than 30. Note that the linear trend line is virtually flat over this range.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481138" y="1371600"/>
            <a:ext cx="6181725" cy="3724275"/>
          </a:xfrm>
          <a:prstGeom prst="rect">
            <a:avLst/>
          </a:prstGeom>
          <a:noFill/>
          <a:ln w="9525">
            <a:noFill/>
            <a:miter lim="800000"/>
            <a:headEnd/>
            <a:tailEnd/>
          </a:ln>
          <a:effectLst/>
        </p:spPr>
      </p:pic>
      <p:sp>
        <p:nvSpPr>
          <p:cNvPr id="3" name="TextBox 2"/>
          <p:cNvSpPr txBox="1"/>
          <p:nvPr/>
        </p:nvSpPr>
        <p:spPr>
          <a:xfrm>
            <a:off x="0" y="381000"/>
            <a:ext cx="9144000" cy="646331"/>
          </a:xfrm>
          <a:prstGeom prst="rect">
            <a:avLst/>
          </a:prstGeom>
          <a:noFill/>
        </p:spPr>
        <p:txBody>
          <a:bodyPr wrap="square" rtlCol="0">
            <a:spAutoFit/>
          </a:bodyPr>
          <a:lstStyle/>
          <a:p>
            <a:pPr algn="ctr"/>
            <a:r>
              <a:rPr lang="en-US" sz="3600" b="1" dirty="0">
                <a:solidFill>
                  <a:srgbClr val="002060"/>
                </a:solidFill>
                <a:effectLst>
                  <a:outerShdw blurRad="38100" dist="38100" dir="2700000" algn="tl">
                    <a:srgbClr val="000000">
                      <a:alpha val="43137"/>
                    </a:srgbClr>
                  </a:outerShdw>
                </a:effectLst>
                <a:latin typeface="Arial" pitchFamily="34" charset="0"/>
                <a:cs typeface="Arial" pitchFamily="34" charset="0"/>
              </a:rPr>
              <a:t>Effect of Test Circles of Low D on G</a:t>
            </a:r>
          </a:p>
        </p:txBody>
      </p:sp>
      <p:sp>
        <p:nvSpPr>
          <p:cNvPr id="4" name="TextBox 3"/>
          <p:cNvSpPr txBox="1"/>
          <p:nvPr/>
        </p:nvSpPr>
        <p:spPr>
          <a:xfrm>
            <a:off x="457200" y="5181600"/>
            <a:ext cx="8305800" cy="1569660"/>
          </a:xfrm>
          <a:prstGeom prst="rect">
            <a:avLst/>
          </a:prstGeom>
          <a:noFill/>
        </p:spPr>
        <p:txBody>
          <a:bodyPr wrap="square" rtlCol="0">
            <a:spAutoFit/>
          </a:bodyPr>
          <a:lstStyle/>
          <a:p>
            <a:pPr algn="ct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G is erratic, but not biased to higher or lower values when the count is &lt;10. The linear fit line has a slight upward slope. G values for counts &gt;  ~16 yielded results very close to the reference value of G = 6.666</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026" descr="D:\GrainSize\BetaBrassGrains3x5-16sieve.JPG"/>
          <p:cNvPicPr>
            <a:picLocks noChangeAspect="1" noChangeArrowheads="1"/>
          </p:cNvPicPr>
          <p:nvPr/>
        </p:nvPicPr>
        <p:blipFill>
          <a:blip r:embed="rId2" cstate="print"/>
          <a:srcRect/>
          <a:stretch>
            <a:fillRect/>
          </a:stretch>
        </p:blipFill>
        <p:spPr bwMode="auto">
          <a:xfrm>
            <a:off x="152400" y="838200"/>
            <a:ext cx="3673475" cy="3041650"/>
          </a:xfrm>
          <a:prstGeom prst="rect">
            <a:avLst/>
          </a:prstGeom>
          <a:noFill/>
          <a:ln w="9525">
            <a:noFill/>
            <a:miter lim="800000"/>
            <a:headEnd/>
            <a:tailEnd/>
          </a:ln>
        </p:spPr>
      </p:pic>
      <p:sp>
        <p:nvSpPr>
          <p:cNvPr id="3075" name="Text Box 1027"/>
          <p:cNvSpPr txBox="1">
            <a:spLocks noChangeArrowheads="1"/>
          </p:cNvSpPr>
          <p:nvPr/>
        </p:nvSpPr>
        <p:spPr bwMode="auto">
          <a:xfrm>
            <a:off x="152400" y="457200"/>
            <a:ext cx="2895600" cy="366713"/>
          </a:xfrm>
          <a:prstGeom prst="rect">
            <a:avLst/>
          </a:prstGeom>
          <a:noFill/>
          <a:ln w="9525">
            <a:noFill/>
            <a:miter lim="800000"/>
            <a:headEnd/>
            <a:tailEnd/>
          </a:ln>
        </p:spPr>
        <p:txBody>
          <a:bodyPr>
            <a:spAutoFit/>
          </a:bodyPr>
          <a:lstStyle/>
          <a:p>
            <a:pPr algn="l">
              <a:spcBef>
                <a:spcPct val="50000"/>
              </a:spcBef>
            </a:pPr>
            <a:r>
              <a:rPr lang="en-US" sz="1800"/>
              <a:t>5/16 Sieve</a:t>
            </a:r>
          </a:p>
        </p:txBody>
      </p:sp>
      <p:pic>
        <p:nvPicPr>
          <p:cNvPr id="3076" name="Picture 1028" descr="D:\GrainSize\BetaBrassGrains3x4sieve.JPG"/>
          <p:cNvPicPr>
            <a:picLocks noChangeAspect="1" noChangeArrowheads="1"/>
          </p:cNvPicPr>
          <p:nvPr/>
        </p:nvPicPr>
        <p:blipFill>
          <a:blip r:embed="rId3" cstate="print"/>
          <a:srcRect/>
          <a:stretch>
            <a:fillRect/>
          </a:stretch>
        </p:blipFill>
        <p:spPr bwMode="auto">
          <a:xfrm>
            <a:off x="5181600" y="762000"/>
            <a:ext cx="3638550" cy="3068638"/>
          </a:xfrm>
          <a:prstGeom prst="rect">
            <a:avLst/>
          </a:prstGeom>
          <a:noFill/>
          <a:ln w="9525">
            <a:noFill/>
            <a:miter lim="800000"/>
            <a:headEnd/>
            <a:tailEnd/>
          </a:ln>
        </p:spPr>
      </p:pic>
      <p:sp>
        <p:nvSpPr>
          <p:cNvPr id="3077" name="Text Box 1029"/>
          <p:cNvSpPr txBox="1">
            <a:spLocks noChangeArrowheads="1"/>
          </p:cNvSpPr>
          <p:nvPr/>
        </p:nvSpPr>
        <p:spPr bwMode="auto">
          <a:xfrm>
            <a:off x="6400800" y="381000"/>
            <a:ext cx="2438400" cy="396875"/>
          </a:xfrm>
          <a:prstGeom prst="rect">
            <a:avLst/>
          </a:prstGeom>
          <a:noFill/>
          <a:ln w="9525">
            <a:noFill/>
            <a:miter lim="800000"/>
            <a:headEnd/>
            <a:tailEnd/>
          </a:ln>
        </p:spPr>
        <p:txBody>
          <a:bodyPr>
            <a:spAutoFit/>
          </a:bodyPr>
          <a:lstStyle/>
          <a:p>
            <a:pPr algn="r">
              <a:spcBef>
                <a:spcPct val="50000"/>
              </a:spcBef>
            </a:pPr>
            <a:r>
              <a:rPr lang="en-US" sz="2000"/>
              <a:t>4 Sieve</a:t>
            </a:r>
          </a:p>
        </p:txBody>
      </p:sp>
      <p:pic>
        <p:nvPicPr>
          <p:cNvPr id="3078" name="Picture 1030" descr="D:\GrainSize\BetaBrassGrains3x8sieve.JPG"/>
          <p:cNvPicPr>
            <a:picLocks noChangeAspect="1" noChangeArrowheads="1"/>
          </p:cNvPicPr>
          <p:nvPr/>
        </p:nvPicPr>
        <p:blipFill>
          <a:blip r:embed="rId4" cstate="print"/>
          <a:srcRect t="3079"/>
          <a:stretch>
            <a:fillRect/>
          </a:stretch>
        </p:blipFill>
        <p:spPr bwMode="auto">
          <a:xfrm>
            <a:off x="152400" y="3962400"/>
            <a:ext cx="3419475" cy="2398713"/>
          </a:xfrm>
          <a:prstGeom prst="rect">
            <a:avLst/>
          </a:prstGeom>
          <a:noFill/>
          <a:ln w="9525">
            <a:noFill/>
            <a:miter lim="800000"/>
            <a:headEnd/>
            <a:tailEnd/>
          </a:ln>
        </p:spPr>
      </p:pic>
      <p:sp>
        <p:nvSpPr>
          <p:cNvPr id="3079" name="Text Box 1031"/>
          <p:cNvSpPr txBox="1">
            <a:spLocks noChangeArrowheads="1"/>
          </p:cNvSpPr>
          <p:nvPr/>
        </p:nvSpPr>
        <p:spPr bwMode="auto">
          <a:xfrm>
            <a:off x="152400" y="6400800"/>
            <a:ext cx="2514600" cy="396875"/>
          </a:xfrm>
          <a:prstGeom prst="rect">
            <a:avLst/>
          </a:prstGeom>
          <a:noFill/>
          <a:ln w="9525">
            <a:noFill/>
            <a:miter lim="800000"/>
            <a:headEnd/>
            <a:tailEnd/>
          </a:ln>
        </p:spPr>
        <p:txBody>
          <a:bodyPr>
            <a:spAutoFit/>
          </a:bodyPr>
          <a:lstStyle/>
          <a:p>
            <a:pPr algn="l">
              <a:spcBef>
                <a:spcPct val="50000"/>
              </a:spcBef>
            </a:pPr>
            <a:r>
              <a:rPr lang="en-US" sz="2000"/>
              <a:t>8 Sieve</a:t>
            </a:r>
          </a:p>
        </p:txBody>
      </p:sp>
      <p:pic>
        <p:nvPicPr>
          <p:cNvPr id="3080" name="Picture 1032" descr="D:\GrainSize\BetaBrassGrains3x14sieve.JPG"/>
          <p:cNvPicPr>
            <a:picLocks noChangeAspect="1" noChangeArrowheads="1"/>
          </p:cNvPicPr>
          <p:nvPr/>
        </p:nvPicPr>
        <p:blipFill>
          <a:blip r:embed="rId5" cstate="print">
            <a:lum bright="-6000" contrast="12000"/>
          </a:blip>
          <a:srcRect/>
          <a:stretch>
            <a:fillRect/>
          </a:stretch>
        </p:blipFill>
        <p:spPr bwMode="auto">
          <a:xfrm>
            <a:off x="6477000" y="4038600"/>
            <a:ext cx="2301875" cy="1844675"/>
          </a:xfrm>
          <a:prstGeom prst="rect">
            <a:avLst/>
          </a:prstGeom>
          <a:noFill/>
          <a:ln w="9525">
            <a:noFill/>
            <a:miter lim="800000"/>
            <a:headEnd/>
            <a:tailEnd/>
          </a:ln>
        </p:spPr>
      </p:pic>
      <p:sp>
        <p:nvSpPr>
          <p:cNvPr id="3081" name="Text Box 1033"/>
          <p:cNvSpPr txBox="1">
            <a:spLocks noChangeArrowheads="1"/>
          </p:cNvSpPr>
          <p:nvPr/>
        </p:nvSpPr>
        <p:spPr bwMode="auto">
          <a:xfrm>
            <a:off x="6781800" y="5867400"/>
            <a:ext cx="1981200" cy="396875"/>
          </a:xfrm>
          <a:prstGeom prst="rect">
            <a:avLst/>
          </a:prstGeom>
          <a:noFill/>
          <a:ln w="9525">
            <a:noFill/>
            <a:miter lim="800000"/>
            <a:headEnd/>
            <a:tailEnd/>
          </a:ln>
        </p:spPr>
        <p:txBody>
          <a:bodyPr>
            <a:spAutoFit/>
          </a:bodyPr>
          <a:lstStyle/>
          <a:p>
            <a:pPr algn="r">
              <a:spcBef>
                <a:spcPct val="50000"/>
              </a:spcBef>
            </a:pPr>
            <a:r>
              <a:rPr lang="en-US" sz="2000"/>
              <a:t>14 Sieve</a:t>
            </a:r>
          </a:p>
        </p:txBody>
      </p:sp>
      <p:sp>
        <p:nvSpPr>
          <p:cNvPr id="3082" name="Text Box 1034"/>
          <p:cNvSpPr txBox="1">
            <a:spLocks noChangeArrowheads="1"/>
          </p:cNvSpPr>
          <p:nvPr/>
        </p:nvSpPr>
        <p:spPr bwMode="auto">
          <a:xfrm>
            <a:off x="3810000" y="4267200"/>
            <a:ext cx="2514600" cy="2308324"/>
          </a:xfrm>
          <a:prstGeom prst="rect">
            <a:avLst/>
          </a:prstGeom>
          <a:noFill/>
          <a:ln w="9525">
            <a:noFill/>
            <a:miter lim="800000"/>
            <a:headEnd/>
            <a:tailEnd/>
          </a:ln>
        </p:spPr>
        <p:txBody>
          <a:bodyPr>
            <a:spAutoFit/>
          </a:bodyPr>
          <a:lstStyle/>
          <a:p>
            <a:pPr algn="ctr">
              <a:spcBef>
                <a:spcPct val="50000"/>
              </a:spcBef>
            </a:pPr>
            <a:r>
              <a:rPr lang="en-US" sz="2400" b="1" dirty="0">
                <a:solidFill>
                  <a:srgbClr val="C00000"/>
                </a:solidFill>
                <a:latin typeface="Arial" pitchFamily="34" charset="0"/>
                <a:cs typeface="Arial" pitchFamily="34" charset="0"/>
              </a:rPr>
              <a:t>Separation of grains by sieving after liquid metal embrittlement of </a:t>
            </a:r>
            <a:r>
              <a:rPr lang="en-US" sz="2400" b="1" dirty="0">
                <a:solidFill>
                  <a:srgbClr val="C00000"/>
                </a:solidFill>
                <a:latin typeface="Arial" pitchFamily="34" charset="0"/>
                <a:cs typeface="Arial" pitchFamily="34" charset="0"/>
                <a:sym typeface="Symbol" pitchFamily="18" charset="2"/>
              </a:rPr>
              <a:t> Brass in Hg</a:t>
            </a:r>
            <a:endParaRPr lang="en-US" sz="2400" b="1" dirty="0">
              <a:solidFill>
                <a:srgbClr val="C00000"/>
              </a:solidFill>
              <a:latin typeface="Arial" pitchFamily="34" charset="0"/>
              <a:cs typeface="Arial" pitchFamily="34" charset="0"/>
            </a:endParaRPr>
          </a:p>
        </p:txBody>
      </p:sp>
      <p:sp>
        <p:nvSpPr>
          <p:cNvPr id="70667" name="Text Box 1035"/>
          <p:cNvSpPr txBox="1">
            <a:spLocks noChangeArrowheads="1"/>
          </p:cNvSpPr>
          <p:nvPr/>
        </p:nvSpPr>
        <p:spPr bwMode="auto">
          <a:xfrm>
            <a:off x="1600200" y="0"/>
            <a:ext cx="5562600" cy="646331"/>
          </a:xfrm>
          <a:prstGeom prst="rect">
            <a:avLst/>
          </a:prstGeom>
          <a:noFill/>
          <a:ln w="9525">
            <a:noFill/>
            <a:miter lim="800000"/>
            <a:headEnd/>
            <a:tailEnd/>
          </a:ln>
          <a:effectLst/>
        </p:spPr>
        <p:txBody>
          <a:bodyPr>
            <a:spAutoFit/>
          </a:bodyPr>
          <a:lstStyle/>
          <a:p>
            <a:pPr algn="ctr">
              <a:spcBef>
                <a:spcPct val="50000"/>
              </a:spcBef>
              <a:defRPr/>
            </a:pPr>
            <a:r>
              <a:rPr lang="en-US" sz="3600" b="1" dirty="0">
                <a:solidFill>
                  <a:srgbClr val="002060"/>
                </a:solidFill>
                <a:latin typeface="Arial" pitchFamily="34" charset="0"/>
                <a:cs typeface="Arial" pitchFamily="34" charset="0"/>
              </a:rPr>
              <a:t>Actual Grain Shapes</a:t>
            </a:r>
          </a:p>
        </p:txBody>
      </p:sp>
      <p:sp>
        <p:nvSpPr>
          <p:cNvPr id="3084" name="Text Box 1036"/>
          <p:cNvSpPr txBox="1">
            <a:spLocks noChangeArrowheads="1"/>
          </p:cNvSpPr>
          <p:nvPr/>
        </p:nvSpPr>
        <p:spPr bwMode="auto">
          <a:xfrm>
            <a:off x="2895600" y="3276600"/>
            <a:ext cx="1066800" cy="366713"/>
          </a:xfrm>
          <a:prstGeom prst="rect">
            <a:avLst/>
          </a:prstGeom>
          <a:noFill/>
          <a:ln w="9525">
            <a:noFill/>
            <a:miter lim="800000"/>
            <a:headEnd/>
            <a:tailEnd/>
          </a:ln>
        </p:spPr>
        <p:txBody>
          <a:bodyPr>
            <a:spAutoFit/>
          </a:bodyPr>
          <a:lstStyle/>
          <a:p>
            <a:pPr>
              <a:spcBef>
                <a:spcPct val="50000"/>
              </a:spcBef>
            </a:pPr>
            <a:r>
              <a:rPr lang="en-US" sz="1800">
                <a:solidFill>
                  <a:schemeClr val="tx2"/>
                </a:solidFill>
              </a:rPr>
              <a:t>3.3 mm</a:t>
            </a:r>
          </a:p>
        </p:txBody>
      </p:sp>
      <p:sp>
        <p:nvSpPr>
          <p:cNvPr id="3085" name="Text Box 1037"/>
          <p:cNvSpPr txBox="1">
            <a:spLocks noChangeArrowheads="1"/>
          </p:cNvSpPr>
          <p:nvPr/>
        </p:nvSpPr>
        <p:spPr bwMode="auto">
          <a:xfrm>
            <a:off x="7848600" y="3505200"/>
            <a:ext cx="914400" cy="366713"/>
          </a:xfrm>
          <a:prstGeom prst="rect">
            <a:avLst/>
          </a:prstGeom>
          <a:noFill/>
          <a:ln w="9525">
            <a:noFill/>
            <a:miter lim="800000"/>
            <a:headEnd/>
            <a:tailEnd/>
          </a:ln>
        </p:spPr>
        <p:txBody>
          <a:bodyPr>
            <a:spAutoFit/>
          </a:bodyPr>
          <a:lstStyle/>
          <a:p>
            <a:pPr>
              <a:spcBef>
                <a:spcPct val="50000"/>
              </a:spcBef>
            </a:pPr>
            <a:r>
              <a:rPr lang="en-US" sz="1800">
                <a:solidFill>
                  <a:schemeClr val="tx2"/>
                </a:solidFill>
              </a:rPr>
              <a:t>3.3 mm</a:t>
            </a:r>
          </a:p>
        </p:txBody>
      </p:sp>
      <p:sp>
        <p:nvSpPr>
          <p:cNvPr id="3086" name="Text Box 1038"/>
          <p:cNvSpPr txBox="1">
            <a:spLocks noChangeArrowheads="1"/>
          </p:cNvSpPr>
          <p:nvPr/>
        </p:nvSpPr>
        <p:spPr bwMode="auto">
          <a:xfrm>
            <a:off x="2438400" y="5867400"/>
            <a:ext cx="914400" cy="366713"/>
          </a:xfrm>
          <a:prstGeom prst="rect">
            <a:avLst/>
          </a:prstGeom>
          <a:noFill/>
          <a:ln w="9525">
            <a:noFill/>
            <a:miter lim="800000"/>
            <a:headEnd/>
            <a:tailEnd/>
          </a:ln>
        </p:spPr>
        <p:txBody>
          <a:bodyPr>
            <a:spAutoFit/>
          </a:bodyPr>
          <a:lstStyle/>
          <a:p>
            <a:pPr>
              <a:spcBef>
                <a:spcPct val="50000"/>
              </a:spcBef>
            </a:pPr>
            <a:r>
              <a:rPr lang="en-US" sz="1800">
                <a:solidFill>
                  <a:schemeClr val="tx2"/>
                </a:solidFill>
              </a:rPr>
              <a:t>3.3 mm</a:t>
            </a:r>
          </a:p>
        </p:txBody>
      </p:sp>
      <p:sp>
        <p:nvSpPr>
          <p:cNvPr id="3087" name="Text Box 1039"/>
          <p:cNvSpPr txBox="1">
            <a:spLocks noChangeArrowheads="1"/>
          </p:cNvSpPr>
          <p:nvPr/>
        </p:nvSpPr>
        <p:spPr bwMode="auto">
          <a:xfrm>
            <a:off x="6705600" y="5486400"/>
            <a:ext cx="1295400" cy="366713"/>
          </a:xfrm>
          <a:prstGeom prst="rect">
            <a:avLst/>
          </a:prstGeom>
          <a:noFill/>
          <a:ln w="9525">
            <a:noFill/>
            <a:miter lim="800000"/>
            <a:headEnd/>
            <a:tailEnd/>
          </a:ln>
        </p:spPr>
        <p:txBody>
          <a:bodyPr>
            <a:spAutoFit/>
          </a:bodyPr>
          <a:lstStyle/>
          <a:p>
            <a:pPr>
              <a:spcBef>
                <a:spcPct val="50000"/>
              </a:spcBef>
            </a:pPr>
            <a:r>
              <a:rPr lang="en-US" sz="1800">
                <a:solidFill>
                  <a:schemeClr val="tx2"/>
                </a:solidFill>
              </a:rPr>
              <a:t>3.3 mm</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 y="304800"/>
            <a:ext cx="8763000" cy="523220"/>
          </a:xfrm>
          <a:prstGeom prst="rect">
            <a:avLst/>
          </a:prstGeom>
          <a:noFill/>
        </p:spPr>
        <p:txBody>
          <a:bodyPr wrap="square" rtlCol="0">
            <a:spAutoFit/>
          </a:bodyPr>
          <a:lstStyle/>
          <a:p>
            <a:pPr algn="ctr"/>
            <a:r>
              <a:rPr lang="en-US" sz="2800" b="1" dirty="0" err="1">
                <a:solidFill>
                  <a:srgbClr val="002060"/>
                </a:solidFill>
                <a:effectLst>
                  <a:outerShdw blurRad="38100" dist="38100" dir="2700000" algn="tl">
                    <a:srgbClr val="000000">
                      <a:alpha val="43137"/>
                    </a:srgbClr>
                  </a:outerShdw>
                </a:effectLst>
                <a:latin typeface="Arial" pitchFamily="34" charset="0"/>
                <a:cs typeface="Arial" pitchFamily="34" charset="0"/>
              </a:rPr>
              <a:t>Saltykov</a:t>
            </a:r>
            <a:r>
              <a:rPr lang="en-US" sz="2800" b="1" dirty="0">
                <a:solidFill>
                  <a:srgbClr val="002060"/>
                </a:solidFill>
                <a:effectLst>
                  <a:outerShdw blurRad="38100" dist="38100" dir="2700000" algn="tl">
                    <a:srgbClr val="000000">
                      <a:alpha val="43137"/>
                    </a:srgbClr>
                  </a:outerShdw>
                </a:effectLst>
                <a:latin typeface="Arial" pitchFamily="34" charset="0"/>
                <a:cs typeface="Arial" pitchFamily="34" charset="0"/>
              </a:rPr>
              <a:t> Planimetric Method Using Rectangles</a:t>
            </a:r>
          </a:p>
        </p:txBody>
      </p:sp>
      <p:sp>
        <p:nvSpPr>
          <p:cNvPr id="8" name="TextBox 7"/>
          <p:cNvSpPr txBox="1"/>
          <p:nvPr/>
        </p:nvSpPr>
        <p:spPr>
          <a:xfrm>
            <a:off x="381000" y="1132820"/>
            <a:ext cx="8305800" cy="5447645"/>
          </a:xfrm>
          <a:prstGeom prst="rect">
            <a:avLst/>
          </a:prstGeom>
          <a:noFill/>
        </p:spPr>
        <p:txBody>
          <a:bodyPr wrap="square" rtlCol="0">
            <a:spAutoFit/>
          </a:bodyPr>
          <a:lstStyle/>
          <a:p>
            <a:pPr algn="ct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To minimize bias in planimetric grain size measurements when the grains are very large and the number of grains inside the circle gets low, </a:t>
            </a:r>
            <a:r>
              <a:rPr lang="en-US" sz="24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Sarkis</a:t>
            </a: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 A. </a:t>
            </a:r>
            <a:r>
              <a:rPr lang="en-US" sz="24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Saltykov</a:t>
            </a: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 proposed using a rectangle for the grain counts.  The grains at the 4 corners are ignore, but are assumed to contribute a total of 1 grain to the count.  </a:t>
            </a:r>
          </a:p>
          <a:p>
            <a:pPr algn="ct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The number of grains completely inside the rectangle, </a:t>
            </a:r>
            <a:r>
              <a:rPr lang="en-US" sz="24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n</a:t>
            </a:r>
            <a:r>
              <a:rPr lang="en-US" sz="2400" b="1" baseline="-25000" dirty="0" err="1">
                <a:solidFill>
                  <a:srgbClr val="C00000"/>
                </a:solidFill>
                <a:effectLst>
                  <a:outerShdw blurRad="38100" dist="38100" dir="2700000" algn="tl">
                    <a:srgbClr val="000000">
                      <a:alpha val="43137"/>
                    </a:srgbClr>
                  </a:outerShdw>
                </a:effectLst>
                <a:latin typeface="Arial" pitchFamily="34" charset="0"/>
                <a:cs typeface="Arial" pitchFamily="34" charset="0"/>
              </a:rPr>
              <a:t>inside</a:t>
            </a: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 are counted and are weighted as one each. The number of grains that intersect the edges, </a:t>
            </a:r>
            <a:r>
              <a:rPr lang="en-US" sz="24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n</a:t>
            </a:r>
            <a:r>
              <a:rPr lang="en-US" sz="2400" b="1" baseline="-25000" dirty="0" err="1">
                <a:solidFill>
                  <a:srgbClr val="C00000"/>
                </a:solidFill>
                <a:effectLst>
                  <a:outerShdw blurRad="38100" dist="38100" dir="2700000" algn="tl">
                    <a:srgbClr val="000000">
                      <a:alpha val="43137"/>
                    </a:srgbClr>
                  </a:outerShdw>
                </a:effectLst>
                <a:latin typeface="Arial" pitchFamily="34" charset="0"/>
                <a:cs typeface="Arial" pitchFamily="34" charset="0"/>
              </a:rPr>
              <a:t>intercepted</a:t>
            </a: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 are counted, but not those at the corners, and are weighted as one-half.  Then, N</a:t>
            </a:r>
            <a:r>
              <a:rPr lang="en-US" sz="2400" b="1" baseline="-25000" dirty="0">
                <a:solidFill>
                  <a:srgbClr val="C00000"/>
                </a:solidFill>
                <a:effectLst>
                  <a:outerShdw blurRad="38100" dist="38100" dir="2700000" algn="tl">
                    <a:srgbClr val="000000">
                      <a:alpha val="43137"/>
                    </a:srgbClr>
                  </a:outerShdw>
                </a:effectLst>
                <a:latin typeface="Arial" pitchFamily="34" charset="0"/>
                <a:cs typeface="Arial" pitchFamily="34" charset="0"/>
              </a:rPr>
              <a:t>A</a:t>
            </a: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 is determined as:</a:t>
            </a:r>
          </a:p>
          <a:p>
            <a:pPr algn="ctr"/>
            <a:endParaRPr lang="en-US"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gn="ctr"/>
            <a:r>
              <a:rPr lang="en-US"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N</a:t>
            </a:r>
            <a:r>
              <a:rPr lang="en-US" sz="2400" b="1" baseline="-25000" dirty="0">
                <a:solidFill>
                  <a:srgbClr val="FF0000"/>
                </a:solidFill>
                <a:effectLst>
                  <a:outerShdw blurRad="38100" dist="38100" dir="2700000" algn="tl">
                    <a:srgbClr val="000000">
                      <a:alpha val="43137"/>
                    </a:srgbClr>
                  </a:outerShdw>
                </a:effectLst>
                <a:latin typeface="Arial" pitchFamily="34" charset="0"/>
                <a:cs typeface="Arial" pitchFamily="34" charset="0"/>
              </a:rPr>
              <a:t>A</a:t>
            </a:r>
            <a:r>
              <a:rPr lang="en-US"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 = f[</a:t>
            </a:r>
            <a:r>
              <a:rPr lang="en-US" sz="2400" b="1" dirty="0" err="1">
                <a:solidFill>
                  <a:srgbClr val="FF0000"/>
                </a:solidFill>
                <a:effectLst>
                  <a:outerShdw blurRad="38100" dist="38100" dir="2700000" algn="tl">
                    <a:srgbClr val="000000">
                      <a:alpha val="43137"/>
                    </a:srgbClr>
                  </a:outerShdw>
                </a:effectLst>
                <a:latin typeface="Arial" pitchFamily="34" charset="0"/>
                <a:cs typeface="Arial" pitchFamily="34" charset="0"/>
              </a:rPr>
              <a:t>n</a:t>
            </a:r>
            <a:r>
              <a:rPr lang="en-US" sz="2400" b="1" baseline="-25000" dirty="0" err="1">
                <a:solidFill>
                  <a:srgbClr val="FF0000"/>
                </a:solidFill>
                <a:effectLst>
                  <a:outerShdw blurRad="38100" dist="38100" dir="2700000" algn="tl">
                    <a:srgbClr val="000000">
                      <a:alpha val="43137"/>
                    </a:srgbClr>
                  </a:outerShdw>
                </a:effectLst>
                <a:latin typeface="Arial" pitchFamily="34" charset="0"/>
                <a:cs typeface="Arial" pitchFamily="34" charset="0"/>
              </a:rPr>
              <a:t>inside</a:t>
            </a:r>
            <a:r>
              <a:rPr lang="en-US"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  +  0.5n</a:t>
            </a:r>
            <a:r>
              <a:rPr lang="en-US" sz="2400" b="1" baseline="-25000" dirty="0">
                <a:solidFill>
                  <a:srgbClr val="FF0000"/>
                </a:solidFill>
                <a:effectLst>
                  <a:outerShdw blurRad="38100" dist="38100" dir="2700000" algn="tl">
                    <a:srgbClr val="000000">
                      <a:alpha val="43137"/>
                    </a:srgbClr>
                  </a:outerShdw>
                </a:effectLst>
                <a:latin typeface="Arial" pitchFamily="34" charset="0"/>
                <a:cs typeface="Arial" pitchFamily="34" charset="0"/>
              </a:rPr>
              <a:t>intercepted</a:t>
            </a:r>
            <a:r>
              <a:rPr lang="en-US"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 + 1] </a:t>
            </a:r>
          </a:p>
          <a:p>
            <a:pPr algn="ctr"/>
            <a:endParaRPr lang="en-US"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gn="ct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where f is defined as before, M</a:t>
            </a:r>
            <a:r>
              <a:rPr lang="en-US" sz="2400" b="1" baseline="30000" dirty="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/A</a:t>
            </a:r>
            <a:r>
              <a:rPr lang="en-US" b="1" dirty="0">
                <a:solidFill>
                  <a:srgbClr val="C00000"/>
                </a:solidFill>
                <a:effectLst>
                  <a:outerShdw blurRad="38100" dist="38100" dir="2700000" algn="tl">
                    <a:srgbClr val="000000">
                      <a:alpha val="43137"/>
                    </a:srgbClr>
                  </a:outerShdw>
                </a:effectLst>
                <a:latin typeface="Arial" pitchFamily="34" charset="0"/>
                <a:cs typeface="Arial" pitchFamily="34" charset="0"/>
              </a:rPr>
              <a: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aCure-Annl-400x-60HNO3-1pt5Vdc2min.JPG"/>
          <p:cNvPicPr>
            <a:picLocks noChangeAspect="1"/>
          </p:cNvPicPr>
          <p:nvPr/>
        </p:nvPicPr>
        <p:blipFill>
          <a:blip r:embed="rId2" cstate="print">
            <a:lum bright="-10000"/>
          </a:blip>
          <a:stretch>
            <a:fillRect/>
          </a:stretch>
        </p:blipFill>
        <p:spPr>
          <a:xfrm>
            <a:off x="1447800" y="1143000"/>
            <a:ext cx="6135624" cy="4723974"/>
          </a:xfrm>
          <a:prstGeom prst="rect">
            <a:avLst/>
          </a:prstGeom>
          <a:ln>
            <a:solidFill>
              <a:schemeClr val="tx1"/>
            </a:solidFill>
          </a:ln>
        </p:spPr>
      </p:pic>
      <p:sp>
        <p:nvSpPr>
          <p:cNvPr id="4" name="TextBox 3"/>
          <p:cNvSpPr txBox="1"/>
          <p:nvPr/>
        </p:nvSpPr>
        <p:spPr>
          <a:xfrm>
            <a:off x="1143000" y="6096000"/>
            <a:ext cx="6858000" cy="523220"/>
          </a:xfrm>
          <a:prstGeom prst="rect">
            <a:avLst/>
          </a:prstGeom>
          <a:noFill/>
        </p:spPr>
        <p:txBody>
          <a:bodyPr wrap="square" rtlCol="0">
            <a:spAutoFit/>
          </a:bodyPr>
          <a:lstStyle/>
          <a:p>
            <a:pPr algn="ct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Image 5.17 x 6.71”; Rectangle 4 x 4.5”</a:t>
            </a:r>
          </a:p>
        </p:txBody>
      </p:sp>
      <p:sp>
        <p:nvSpPr>
          <p:cNvPr id="5" name="Rectangle 4"/>
          <p:cNvSpPr/>
          <p:nvPr/>
        </p:nvSpPr>
        <p:spPr>
          <a:xfrm>
            <a:off x="2590800" y="1524000"/>
            <a:ext cx="4114800" cy="36576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228600"/>
            <a:ext cx="9144000" cy="523220"/>
          </a:xfrm>
          <a:prstGeom prst="rect">
            <a:avLst/>
          </a:prstGeom>
          <a:noFill/>
        </p:spPr>
        <p:txBody>
          <a:bodyPr wrap="square" rtlCol="0">
            <a:spAutoFit/>
          </a:bodyPr>
          <a:lstStyle/>
          <a:p>
            <a:pPr algn="ctr"/>
            <a:r>
              <a:rPr lang="en-US" sz="2800" b="1" dirty="0">
                <a:solidFill>
                  <a:srgbClr val="002060"/>
                </a:solidFill>
                <a:effectLst>
                  <a:outerShdw blurRad="38100" dist="38100" dir="2700000" algn="tl">
                    <a:srgbClr val="000000">
                      <a:alpha val="43137"/>
                    </a:srgbClr>
                  </a:outerShdw>
                </a:effectLst>
                <a:latin typeface="Arial" pitchFamily="34" charset="0"/>
                <a:cs typeface="Arial" pitchFamily="34" charset="0"/>
              </a:rPr>
              <a:t>Planimetric Method Using </a:t>
            </a:r>
            <a:r>
              <a:rPr lang="en-US" sz="2800" b="1" dirty="0" err="1">
                <a:solidFill>
                  <a:srgbClr val="002060"/>
                </a:solidFill>
                <a:effectLst>
                  <a:outerShdw blurRad="38100" dist="38100" dir="2700000" algn="tl">
                    <a:srgbClr val="000000">
                      <a:alpha val="43137"/>
                    </a:srgbClr>
                  </a:outerShdw>
                </a:effectLst>
                <a:latin typeface="Arial" pitchFamily="34" charset="0"/>
                <a:cs typeface="Arial" pitchFamily="34" charset="0"/>
              </a:rPr>
              <a:t>Saltykov’s</a:t>
            </a:r>
            <a:r>
              <a:rPr lang="en-US" sz="2800" b="1" dirty="0">
                <a:solidFill>
                  <a:srgbClr val="002060"/>
                </a:solidFill>
                <a:effectLst>
                  <a:outerShdw blurRad="38100" dist="38100" dir="2700000" algn="tl">
                    <a:srgbClr val="000000">
                      <a:alpha val="43137"/>
                    </a:srgbClr>
                  </a:outerShdw>
                </a:effectLst>
                <a:latin typeface="Arial" pitchFamily="34" charset="0"/>
                <a:cs typeface="Arial" pitchFamily="34" charset="0"/>
              </a:rPr>
              <a:t> Rectangle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aCure-Annl-400x-60HNO3-1pt5Vdc2min.JPG"/>
          <p:cNvPicPr>
            <a:picLocks noChangeAspect="1"/>
          </p:cNvPicPr>
          <p:nvPr/>
        </p:nvPicPr>
        <p:blipFill>
          <a:blip r:embed="rId2" cstate="print">
            <a:lum bright="-10000"/>
          </a:blip>
          <a:stretch>
            <a:fillRect/>
          </a:stretch>
        </p:blipFill>
        <p:spPr>
          <a:xfrm>
            <a:off x="1447800" y="1143000"/>
            <a:ext cx="6135624" cy="4723974"/>
          </a:xfrm>
          <a:prstGeom prst="rect">
            <a:avLst/>
          </a:prstGeom>
          <a:ln>
            <a:solidFill>
              <a:schemeClr val="tx1"/>
            </a:solidFill>
          </a:ln>
        </p:spPr>
      </p:pic>
      <p:sp>
        <p:nvSpPr>
          <p:cNvPr id="4" name="TextBox 3"/>
          <p:cNvSpPr txBox="1"/>
          <p:nvPr/>
        </p:nvSpPr>
        <p:spPr>
          <a:xfrm>
            <a:off x="1066800" y="6172200"/>
            <a:ext cx="6858000" cy="523220"/>
          </a:xfrm>
          <a:prstGeom prst="rect">
            <a:avLst/>
          </a:prstGeom>
          <a:noFill/>
        </p:spPr>
        <p:txBody>
          <a:bodyPr wrap="square" rtlCol="0">
            <a:spAutoFit/>
          </a:bodyPr>
          <a:lstStyle/>
          <a:p>
            <a:pPr algn="ct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Image 5.17 x 6.71”; Rectangle 2.35 x 3”</a:t>
            </a:r>
          </a:p>
        </p:txBody>
      </p:sp>
      <p:sp>
        <p:nvSpPr>
          <p:cNvPr id="5" name="Rectangle 4"/>
          <p:cNvSpPr/>
          <p:nvPr/>
        </p:nvSpPr>
        <p:spPr>
          <a:xfrm>
            <a:off x="1676400" y="1371600"/>
            <a:ext cx="2743200" cy="214884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648200" y="1447800"/>
            <a:ext cx="2743200" cy="214884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48200" y="3657600"/>
            <a:ext cx="2743200" cy="214884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676400" y="3657600"/>
            <a:ext cx="2743200" cy="214884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aCure-Annl-400x-60HNO3-1pt5Vdc2min.JPG"/>
          <p:cNvPicPr>
            <a:picLocks noChangeAspect="1"/>
          </p:cNvPicPr>
          <p:nvPr/>
        </p:nvPicPr>
        <p:blipFill>
          <a:blip r:embed="rId2" cstate="print">
            <a:lum bright="-10000"/>
          </a:blip>
          <a:stretch>
            <a:fillRect/>
          </a:stretch>
        </p:blipFill>
        <p:spPr>
          <a:xfrm>
            <a:off x="1447800" y="1143000"/>
            <a:ext cx="6135624" cy="4723974"/>
          </a:xfrm>
          <a:prstGeom prst="rect">
            <a:avLst/>
          </a:prstGeom>
          <a:ln>
            <a:solidFill>
              <a:schemeClr val="tx1"/>
            </a:solidFill>
          </a:ln>
        </p:spPr>
      </p:pic>
      <p:sp>
        <p:nvSpPr>
          <p:cNvPr id="4" name="TextBox 3"/>
          <p:cNvSpPr txBox="1"/>
          <p:nvPr/>
        </p:nvSpPr>
        <p:spPr>
          <a:xfrm>
            <a:off x="609600" y="6172200"/>
            <a:ext cx="7924800" cy="523220"/>
          </a:xfrm>
          <a:prstGeom prst="rect">
            <a:avLst/>
          </a:prstGeom>
          <a:noFill/>
        </p:spPr>
        <p:txBody>
          <a:bodyPr wrap="square" rtlCol="0">
            <a:spAutoFit/>
          </a:bodyPr>
          <a:lstStyle/>
          <a:p>
            <a:pPr algn="ct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Image 5.17 x 6.71”; Rectangle 1.35 x 1.85”</a:t>
            </a:r>
          </a:p>
        </p:txBody>
      </p:sp>
      <p:sp>
        <p:nvSpPr>
          <p:cNvPr id="5" name="Rectangle 4"/>
          <p:cNvSpPr/>
          <p:nvPr/>
        </p:nvSpPr>
        <p:spPr>
          <a:xfrm>
            <a:off x="1676400" y="1371600"/>
            <a:ext cx="1691640" cy="123444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581400" y="1371600"/>
            <a:ext cx="1691640" cy="123444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562600" y="1371600"/>
            <a:ext cx="1691640" cy="123444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676400" y="2819400"/>
            <a:ext cx="1691640" cy="123444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581400" y="2743200"/>
            <a:ext cx="1691640" cy="123444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486400" y="2743200"/>
            <a:ext cx="1691640" cy="123444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676400" y="4343400"/>
            <a:ext cx="1691640" cy="123444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638800" y="4419600"/>
            <a:ext cx="1691640" cy="123444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657600" y="4343400"/>
            <a:ext cx="1691640" cy="123444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1352834" y="1066800"/>
            <a:ext cx="6419298" cy="4283075"/>
          </a:xfrm>
          <a:prstGeom prst="rect">
            <a:avLst/>
          </a:prstGeom>
          <a:noFill/>
          <a:ln w="9525">
            <a:noFill/>
            <a:miter lim="800000"/>
            <a:headEnd/>
            <a:tailEnd/>
          </a:ln>
          <a:effectLst/>
        </p:spPr>
      </p:pic>
      <p:sp>
        <p:nvSpPr>
          <p:cNvPr id="3" name="TextBox 2"/>
          <p:cNvSpPr txBox="1"/>
          <p:nvPr/>
        </p:nvSpPr>
        <p:spPr>
          <a:xfrm>
            <a:off x="381000" y="5410200"/>
            <a:ext cx="8458200" cy="1323439"/>
          </a:xfrm>
          <a:prstGeom prst="rect">
            <a:avLst/>
          </a:prstGeom>
          <a:noFill/>
        </p:spPr>
        <p:txBody>
          <a:bodyPr wrap="square" rtlCol="0">
            <a:spAutoFit/>
          </a:bodyPr>
          <a:lstStyle/>
          <a:p>
            <a:pPr algn="ctr"/>
            <a:r>
              <a:rPr lang="en-US" sz="2000" b="1" dirty="0">
                <a:solidFill>
                  <a:srgbClr val="C00000"/>
                </a:solidFill>
                <a:effectLst>
                  <a:outerShdw blurRad="38100" dist="38100" dir="2700000" algn="tl">
                    <a:srgbClr val="000000">
                      <a:alpha val="43137"/>
                    </a:srgbClr>
                  </a:outerShdw>
                </a:effectLst>
                <a:latin typeface="Arial" pitchFamily="34" charset="0"/>
                <a:cs typeface="Arial" pitchFamily="34" charset="0"/>
              </a:rPr>
              <a:t>Planimetric grain size measurements using rectangles and </a:t>
            </a:r>
            <a:r>
              <a:rPr lang="en-US" sz="20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Saltykov’s</a:t>
            </a:r>
            <a:r>
              <a:rPr lang="en-US" sz="2000" b="1" dirty="0">
                <a:solidFill>
                  <a:srgbClr val="C00000"/>
                </a:solidFill>
                <a:effectLst>
                  <a:outerShdw blurRad="38100" dist="38100" dir="2700000" algn="tl">
                    <a:srgbClr val="000000">
                      <a:alpha val="43137"/>
                    </a:srgbClr>
                  </a:outerShdw>
                </a:effectLst>
                <a:latin typeface="Arial" pitchFamily="34" charset="0"/>
                <a:cs typeface="Arial" pitchFamily="34" charset="0"/>
              </a:rPr>
              <a:t> counting method for 43 rectangles with (</a:t>
            </a:r>
            <a:r>
              <a:rPr lang="en-US" sz="20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n</a:t>
            </a:r>
            <a:r>
              <a:rPr lang="en-US" sz="2000" b="1" baseline="-25000" dirty="0" err="1">
                <a:solidFill>
                  <a:srgbClr val="C00000"/>
                </a:solidFill>
                <a:effectLst>
                  <a:outerShdw blurRad="38100" dist="38100" dir="2700000" algn="tl">
                    <a:srgbClr val="000000">
                      <a:alpha val="43137"/>
                    </a:srgbClr>
                  </a:outerShdw>
                </a:effectLst>
                <a:latin typeface="Arial" pitchFamily="34" charset="0"/>
                <a:cs typeface="Arial" pitchFamily="34" charset="0"/>
              </a:rPr>
              <a:t>inside</a:t>
            </a:r>
            <a:r>
              <a:rPr lang="en-US" sz="2000" b="1" dirty="0">
                <a:solidFill>
                  <a:srgbClr val="C00000"/>
                </a:solidFill>
                <a:effectLst>
                  <a:outerShdw blurRad="38100" dist="38100" dir="2700000" algn="tl">
                    <a:srgbClr val="000000">
                      <a:alpha val="43137"/>
                    </a:srgbClr>
                  </a:outerShdw>
                </a:effectLst>
                <a:latin typeface="Arial" pitchFamily="34" charset="0"/>
                <a:cs typeface="Arial" pitchFamily="34" charset="0"/>
              </a:rPr>
              <a:t> + 0.5n</a:t>
            </a:r>
            <a:r>
              <a:rPr lang="en-US" sz="2000" b="1" baseline="-25000" dirty="0">
                <a:solidFill>
                  <a:srgbClr val="C00000"/>
                </a:solidFill>
                <a:effectLst>
                  <a:outerShdw blurRad="38100" dist="38100" dir="2700000" algn="tl">
                    <a:srgbClr val="000000">
                      <a:alpha val="43137"/>
                    </a:srgbClr>
                  </a:outerShdw>
                </a:effectLst>
                <a:latin typeface="Arial" pitchFamily="34" charset="0"/>
                <a:cs typeface="Arial" pitchFamily="34" charset="0"/>
              </a:rPr>
              <a:t>intersected</a:t>
            </a:r>
            <a:r>
              <a:rPr lang="en-US" sz="2000" b="1" dirty="0">
                <a:solidFill>
                  <a:srgbClr val="C00000"/>
                </a:solidFill>
                <a:effectLst>
                  <a:outerShdw blurRad="38100" dist="38100" dir="2700000" algn="tl">
                    <a:srgbClr val="000000">
                      <a:alpha val="43137"/>
                    </a:srgbClr>
                  </a:outerShdw>
                </a:effectLst>
                <a:latin typeface="Arial" pitchFamily="34" charset="0"/>
                <a:cs typeface="Arial" pitchFamily="34" charset="0"/>
              </a:rPr>
              <a:t>) + 1 values ranging from 2.5 to 790.5. Note that the linear trend line is nearly flat.</a:t>
            </a:r>
          </a:p>
        </p:txBody>
      </p:sp>
      <p:sp>
        <p:nvSpPr>
          <p:cNvPr id="4" name="TextBox 3"/>
          <p:cNvSpPr txBox="1"/>
          <p:nvPr/>
        </p:nvSpPr>
        <p:spPr>
          <a:xfrm>
            <a:off x="0" y="228600"/>
            <a:ext cx="9144000" cy="523220"/>
          </a:xfrm>
          <a:prstGeom prst="rect">
            <a:avLst/>
          </a:prstGeom>
          <a:noFill/>
        </p:spPr>
        <p:txBody>
          <a:bodyPr wrap="square" rtlCol="0">
            <a:spAutoFit/>
          </a:bodyPr>
          <a:lstStyle/>
          <a:p>
            <a:pPr algn="ctr"/>
            <a:r>
              <a:rPr lang="en-US" sz="2800" b="1" dirty="0" err="1">
                <a:solidFill>
                  <a:srgbClr val="002060"/>
                </a:solidFill>
                <a:effectLst>
                  <a:outerShdw blurRad="38100" dist="38100" dir="2700000" algn="tl">
                    <a:srgbClr val="000000">
                      <a:alpha val="43137"/>
                    </a:srgbClr>
                  </a:outerShdw>
                </a:effectLst>
                <a:latin typeface="Arial" pitchFamily="34" charset="0"/>
                <a:cs typeface="Arial" pitchFamily="34" charset="0"/>
              </a:rPr>
              <a:t>Saltykov</a:t>
            </a:r>
            <a:r>
              <a:rPr lang="en-US" sz="2800" b="1" dirty="0">
                <a:solidFill>
                  <a:srgbClr val="002060"/>
                </a:solidFill>
                <a:effectLst>
                  <a:outerShdw blurRad="38100" dist="38100" dir="2700000" algn="tl">
                    <a:srgbClr val="000000">
                      <a:alpha val="43137"/>
                    </a:srgbClr>
                  </a:outerShdw>
                </a:effectLst>
                <a:latin typeface="Arial" pitchFamily="34" charset="0"/>
                <a:cs typeface="Arial" pitchFamily="34" charset="0"/>
              </a:rPr>
              <a:t> Planimetric Method Using Rectangles</a:t>
            </a:r>
          </a:p>
        </p:txBody>
      </p:sp>
    </p:spTree>
    <p:extLst>
      <p:ext uri="{BB962C8B-B14F-4D97-AF65-F5344CB8AC3E}">
        <p14:creationId xmlns:p14="http://schemas.microsoft.com/office/powerpoint/2010/main" val="3511654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1447801" y="967105"/>
            <a:ext cx="6344952" cy="4506596"/>
          </a:xfrm>
          <a:prstGeom prst="rect">
            <a:avLst/>
          </a:prstGeom>
          <a:noFill/>
          <a:ln w="9525">
            <a:noFill/>
            <a:miter lim="800000"/>
            <a:headEnd/>
            <a:tailEnd/>
          </a:ln>
          <a:effectLst/>
        </p:spPr>
      </p:pic>
      <p:sp>
        <p:nvSpPr>
          <p:cNvPr id="3" name="TextBox 2"/>
          <p:cNvSpPr txBox="1"/>
          <p:nvPr/>
        </p:nvSpPr>
        <p:spPr>
          <a:xfrm>
            <a:off x="152400" y="228600"/>
            <a:ext cx="8763000" cy="461665"/>
          </a:xfrm>
          <a:prstGeom prst="rect">
            <a:avLst/>
          </a:prstGeom>
          <a:noFill/>
        </p:spPr>
        <p:txBody>
          <a:bodyPr wrap="square" rtlCol="0">
            <a:spAutoFit/>
          </a:bodyPr>
          <a:lstStyle/>
          <a:p>
            <a:pPr algn="ctr"/>
            <a:r>
              <a:rPr lang="en-US" sz="2400" b="1" dirty="0" err="1">
                <a:solidFill>
                  <a:srgbClr val="002060"/>
                </a:solidFill>
                <a:effectLst>
                  <a:outerShdw blurRad="38100" dist="38100" dir="2700000" algn="tl">
                    <a:srgbClr val="000000">
                      <a:alpha val="43137"/>
                    </a:srgbClr>
                  </a:outerShdw>
                </a:effectLst>
                <a:latin typeface="Arial" pitchFamily="34" charset="0"/>
                <a:cs typeface="Arial" pitchFamily="34" charset="0"/>
              </a:rPr>
              <a:t>Saltykov</a:t>
            </a:r>
            <a:r>
              <a:rPr lang="en-US" sz="2400" b="1" dirty="0">
                <a:solidFill>
                  <a:srgbClr val="002060"/>
                </a:solidFill>
                <a:effectLst>
                  <a:outerShdw blurRad="38100" dist="38100" dir="2700000" algn="tl">
                    <a:srgbClr val="000000">
                      <a:alpha val="43137"/>
                    </a:srgbClr>
                  </a:outerShdw>
                </a:effectLst>
                <a:latin typeface="Arial" pitchFamily="34" charset="0"/>
                <a:cs typeface="Arial" pitchFamily="34" charset="0"/>
              </a:rPr>
              <a:t> Planimetric Method With Rectangles, Counts </a:t>
            </a:r>
            <a:r>
              <a:rPr lang="en-US" sz="2400" b="1" dirty="0">
                <a:solidFill>
                  <a:srgbClr val="002060"/>
                </a:solidFill>
                <a:effectLst>
                  <a:outerShdw blurRad="38100" dist="38100" dir="2700000" algn="tl">
                    <a:srgbClr val="000000">
                      <a:alpha val="43137"/>
                    </a:srgbClr>
                  </a:outerShdw>
                </a:effectLst>
                <a:latin typeface="Arial" pitchFamily="34" charset="0"/>
                <a:cs typeface="Arial" pitchFamily="34" charset="0"/>
                <a:sym typeface="Symbol"/>
              </a:rPr>
              <a:t>10</a:t>
            </a:r>
            <a:endParaRPr lang="en-US" sz="2400" b="1" dirty="0">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TextBox 3"/>
          <p:cNvSpPr txBox="1"/>
          <p:nvPr/>
        </p:nvSpPr>
        <p:spPr>
          <a:xfrm>
            <a:off x="0" y="5562600"/>
            <a:ext cx="9144000" cy="1015663"/>
          </a:xfrm>
          <a:prstGeom prst="rect">
            <a:avLst/>
          </a:prstGeom>
          <a:noFill/>
        </p:spPr>
        <p:txBody>
          <a:bodyPr wrap="square" rtlCol="0">
            <a:spAutoFit/>
          </a:bodyPr>
          <a:lstStyle/>
          <a:p>
            <a:pPr algn="ctr"/>
            <a:r>
              <a:rPr lang="en-US" sz="2000" b="1" dirty="0">
                <a:solidFill>
                  <a:srgbClr val="C00000"/>
                </a:solidFill>
                <a:effectLst>
                  <a:outerShdw blurRad="38100" dist="38100" dir="2700000" algn="tl">
                    <a:srgbClr val="000000">
                      <a:alpha val="43137"/>
                    </a:srgbClr>
                  </a:outerShdw>
                </a:effectLst>
                <a:latin typeface="Arial" pitchFamily="34" charset="0"/>
                <a:cs typeface="Arial" pitchFamily="34" charset="0"/>
              </a:rPr>
              <a:t>Planimetric grain size measurements using rectangles and </a:t>
            </a:r>
            <a:r>
              <a:rPr lang="en-US" sz="20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Saltykov’s</a:t>
            </a:r>
            <a:r>
              <a:rPr lang="en-US" sz="2000" b="1" dirty="0">
                <a:solidFill>
                  <a:srgbClr val="C00000"/>
                </a:solidFill>
                <a:effectLst>
                  <a:outerShdw blurRad="38100" dist="38100" dir="2700000" algn="tl">
                    <a:srgbClr val="000000">
                      <a:alpha val="43137"/>
                    </a:srgbClr>
                  </a:outerShdw>
                </a:effectLst>
                <a:latin typeface="Arial" pitchFamily="34" charset="0"/>
                <a:cs typeface="Arial" pitchFamily="34" charset="0"/>
              </a:rPr>
              <a:t> counting method for 23 rectangles with (</a:t>
            </a:r>
            <a:r>
              <a:rPr lang="en-US" sz="20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n</a:t>
            </a:r>
            <a:r>
              <a:rPr lang="en-US" sz="2000" b="1" baseline="-25000" dirty="0" err="1">
                <a:solidFill>
                  <a:srgbClr val="C00000"/>
                </a:solidFill>
                <a:effectLst>
                  <a:outerShdw blurRad="38100" dist="38100" dir="2700000" algn="tl">
                    <a:srgbClr val="000000">
                      <a:alpha val="43137"/>
                    </a:srgbClr>
                  </a:outerShdw>
                </a:effectLst>
                <a:latin typeface="Arial" pitchFamily="34" charset="0"/>
                <a:cs typeface="Arial" pitchFamily="34" charset="0"/>
              </a:rPr>
              <a:t>inside</a:t>
            </a:r>
            <a:r>
              <a:rPr lang="en-US" sz="2000" b="1" dirty="0">
                <a:solidFill>
                  <a:srgbClr val="C00000"/>
                </a:solidFill>
                <a:effectLst>
                  <a:outerShdw blurRad="38100" dist="38100" dir="2700000" algn="tl">
                    <a:srgbClr val="000000">
                      <a:alpha val="43137"/>
                    </a:srgbClr>
                  </a:outerShdw>
                </a:effectLst>
                <a:latin typeface="Arial" pitchFamily="34" charset="0"/>
                <a:cs typeface="Arial" pitchFamily="34" charset="0"/>
              </a:rPr>
              <a:t> + </a:t>
            </a:r>
            <a:r>
              <a:rPr lang="en-US" sz="20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n</a:t>
            </a:r>
            <a:r>
              <a:rPr lang="en-US" sz="2000" b="1" baseline="-25000" dirty="0" err="1">
                <a:solidFill>
                  <a:srgbClr val="C00000"/>
                </a:solidFill>
                <a:effectLst>
                  <a:outerShdw blurRad="38100" dist="38100" dir="2700000" algn="tl">
                    <a:srgbClr val="000000">
                      <a:alpha val="43137"/>
                    </a:srgbClr>
                  </a:outerShdw>
                </a:effectLst>
                <a:latin typeface="Arial" pitchFamily="34" charset="0"/>
                <a:cs typeface="Arial" pitchFamily="34" charset="0"/>
              </a:rPr>
              <a:t>intersected</a:t>
            </a:r>
            <a:r>
              <a:rPr lang="en-US" sz="2000" b="1" dirty="0">
                <a:solidFill>
                  <a:srgbClr val="C00000"/>
                </a:solidFill>
                <a:effectLst>
                  <a:outerShdw blurRad="38100" dist="38100" dir="2700000" algn="tl">
                    <a:srgbClr val="000000">
                      <a:alpha val="43137"/>
                    </a:srgbClr>
                  </a:outerShdw>
                </a:effectLst>
                <a:latin typeface="Arial" pitchFamily="34" charset="0"/>
                <a:cs typeface="Arial" pitchFamily="34" charset="0"/>
              </a:rPr>
              <a:t>) + 1 values above 10. Note that the linear trend line is flat over this range.</a:t>
            </a:r>
          </a:p>
        </p:txBody>
      </p:sp>
    </p:spTree>
    <p:extLst>
      <p:ext uri="{BB962C8B-B14F-4D97-AF65-F5344CB8AC3E}">
        <p14:creationId xmlns:p14="http://schemas.microsoft.com/office/powerpoint/2010/main" val="9534135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147182" y="1407052"/>
            <a:ext cx="6780158" cy="4079348"/>
          </a:xfrm>
          <a:prstGeom prst="rect">
            <a:avLst/>
          </a:prstGeom>
          <a:noFill/>
          <a:ln w="9525">
            <a:noFill/>
            <a:miter lim="800000"/>
            <a:headEnd/>
            <a:tailEnd/>
          </a:ln>
          <a:effectLst/>
        </p:spPr>
      </p:pic>
      <p:sp>
        <p:nvSpPr>
          <p:cNvPr id="3" name="TextBox 2"/>
          <p:cNvSpPr txBox="1"/>
          <p:nvPr/>
        </p:nvSpPr>
        <p:spPr>
          <a:xfrm>
            <a:off x="0" y="304800"/>
            <a:ext cx="9144000" cy="584775"/>
          </a:xfrm>
          <a:prstGeom prst="rect">
            <a:avLst/>
          </a:prstGeom>
          <a:noFill/>
        </p:spPr>
        <p:txBody>
          <a:bodyPr wrap="square" rtlCol="0">
            <a:spAutoFit/>
          </a:bodyPr>
          <a:lstStyle/>
          <a:p>
            <a:pPr algn="ctr"/>
            <a:r>
              <a:rPr lang="en-US" sz="3200" b="1" dirty="0">
                <a:solidFill>
                  <a:srgbClr val="002060"/>
                </a:solidFill>
                <a:effectLst>
                  <a:outerShdw blurRad="38100" dist="38100" dir="2700000" algn="tl">
                    <a:srgbClr val="000000">
                      <a:alpha val="43137"/>
                    </a:srgbClr>
                  </a:outerShdw>
                </a:effectLst>
                <a:latin typeface="Arial" pitchFamily="34" charset="0"/>
                <a:cs typeface="Arial" pitchFamily="34" charset="0"/>
              </a:rPr>
              <a:t>Effect of Rectangles of Varying Size on G</a:t>
            </a:r>
          </a:p>
        </p:txBody>
      </p:sp>
      <p:sp>
        <p:nvSpPr>
          <p:cNvPr id="4" name="TextBox 3"/>
          <p:cNvSpPr txBox="1"/>
          <p:nvPr/>
        </p:nvSpPr>
        <p:spPr>
          <a:xfrm>
            <a:off x="609600" y="5486400"/>
            <a:ext cx="8077200" cy="1200329"/>
          </a:xfrm>
          <a:prstGeom prst="rect">
            <a:avLst/>
          </a:prstGeom>
          <a:noFill/>
        </p:spPr>
        <p:txBody>
          <a:bodyPr wrap="square" rtlCol="0">
            <a:spAutoFit/>
          </a:bodyPr>
          <a:lstStyle/>
          <a:p>
            <a:pPr algn="ctr"/>
            <a:r>
              <a:rPr lang="en-US" b="1" dirty="0">
                <a:solidFill>
                  <a:srgbClr val="C00000"/>
                </a:solidFill>
                <a:effectLst>
                  <a:outerShdw blurRad="38100" dist="38100" dir="2700000" algn="tl">
                    <a:srgbClr val="000000">
                      <a:alpha val="43137"/>
                    </a:srgbClr>
                  </a:outerShdw>
                </a:effectLst>
                <a:latin typeface="Arial" pitchFamily="34" charset="0"/>
                <a:cs typeface="Arial" pitchFamily="34" charset="0"/>
              </a:rPr>
              <a:t>The </a:t>
            </a:r>
            <a:r>
              <a:rPr lang="en-US" b="1" dirty="0" err="1">
                <a:solidFill>
                  <a:srgbClr val="C00000"/>
                </a:solidFill>
                <a:effectLst>
                  <a:outerShdw blurRad="38100" dist="38100" dir="2700000" algn="tl">
                    <a:srgbClr val="000000">
                      <a:alpha val="43137"/>
                    </a:srgbClr>
                  </a:outerShdw>
                </a:effectLst>
                <a:latin typeface="Arial" pitchFamily="34" charset="0"/>
                <a:cs typeface="Arial" pitchFamily="34" charset="0"/>
              </a:rPr>
              <a:t>Saltykov</a:t>
            </a:r>
            <a:r>
              <a:rPr lang="en-US" b="1" dirty="0">
                <a:solidFill>
                  <a:srgbClr val="C00000"/>
                </a:solidFill>
                <a:effectLst>
                  <a:outerShdw blurRad="38100" dist="38100" dir="2700000" algn="tl">
                    <a:srgbClr val="000000">
                      <a:alpha val="43137"/>
                    </a:srgbClr>
                  </a:outerShdw>
                </a:effectLst>
                <a:latin typeface="Arial" pitchFamily="34" charset="0"/>
                <a:cs typeface="Arial" pitchFamily="34" charset="0"/>
              </a:rPr>
              <a:t> counting method yields consistent data down to ~11 counts. Note that the linear fit line is horizontal. Note that the G values for counts above ~10 agree very well with the reference values. These results were the best obtained at low counts.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149820" y="1178452"/>
            <a:ext cx="6653508" cy="4003148"/>
          </a:xfrm>
          <a:prstGeom prst="rect">
            <a:avLst/>
          </a:prstGeom>
          <a:noFill/>
          <a:ln w="9525">
            <a:noFill/>
            <a:miter lim="800000"/>
            <a:headEnd/>
            <a:tailEnd/>
          </a:ln>
          <a:effectLst/>
        </p:spPr>
      </p:pic>
      <p:sp>
        <p:nvSpPr>
          <p:cNvPr id="3" name="TextBox 2"/>
          <p:cNvSpPr txBox="1"/>
          <p:nvPr/>
        </p:nvSpPr>
        <p:spPr>
          <a:xfrm>
            <a:off x="0" y="304800"/>
            <a:ext cx="9144000" cy="646331"/>
          </a:xfrm>
          <a:prstGeom prst="rect">
            <a:avLst/>
          </a:prstGeom>
          <a:noFill/>
        </p:spPr>
        <p:txBody>
          <a:bodyPr wrap="square" rtlCol="0">
            <a:spAutoFit/>
          </a:bodyPr>
          <a:lstStyle/>
          <a:p>
            <a:pPr algn="ctr"/>
            <a:r>
              <a:rPr lang="en-US" sz="3600" b="1" dirty="0" err="1">
                <a:solidFill>
                  <a:srgbClr val="002060"/>
                </a:solidFill>
                <a:effectLst>
                  <a:outerShdw blurRad="38100" dist="38100" dir="2700000" algn="tl">
                    <a:srgbClr val="000000">
                      <a:alpha val="43137"/>
                    </a:srgbClr>
                  </a:outerShdw>
                </a:effectLst>
                <a:latin typeface="Arial" pitchFamily="34" charset="0"/>
                <a:cs typeface="Arial" pitchFamily="34" charset="0"/>
              </a:rPr>
              <a:t>Saltykov</a:t>
            </a:r>
            <a:r>
              <a:rPr lang="en-US" sz="3600" b="1" dirty="0">
                <a:solidFill>
                  <a:srgbClr val="002060"/>
                </a:solidFill>
                <a:effectLst>
                  <a:outerShdw blurRad="38100" dist="38100" dir="2700000" algn="tl">
                    <a:srgbClr val="000000">
                      <a:alpha val="43137"/>
                    </a:srgbClr>
                  </a:outerShdw>
                </a:effectLst>
                <a:latin typeface="Arial" pitchFamily="34" charset="0"/>
                <a:cs typeface="Arial" pitchFamily="34" charset="0"/>
              </a:rPr>
              <a:t> Rectangles, (n</a:t>
            </a:r>
            <a:r>
              <a:rPr lang="en-US" sz="3600" b="1" baseline="-25000" dirty="0">
                <a:solidFill>
                  <a:srgbClr val="002060"/>
                </a:solidFill>
                <a:effectLst>
                  <a:outerShdw blurRad="38100" dist="38100" dir="2700000" algn="tl">
                    <a:srgbClr val="000000">
                      <a:alpha val="43137"/>
                    </a:srgbClr>
                  </a:outerShdw>
                </a:effectLst>
                <a:latin typeface="Arial" pitchFamily="34" charset="0"/>
                <a:cs typeface="Arial" pitchFamily="34" charset="0"/>
              </a:rPr>
              <a:t>1</a:t>
            </a:r>
            <a:r>
              <a:rPr lang="en-US" sz="3600" b="1" dirty="0">
                <a:solidFill>
                  <a:srgbClr val="002060"/>
                </a:solidFill>
                <a:effectLst>
                  <a:outerShdw blurRad="38100" dist="38100" dir="2700000" algn="tl">
                    <a:srgbClr val="000000">
                      <a:alpha val="43137"/>
                    </a:srgbClr>
                  </a:outerShdw>
                </a:effectLst>
                <a:latin typeface="Arial" pitchFamily="34" charset="0"/>
                <a:cs typeface="Arial" pitchFamily="34" charset="0"/>
              </a:rPr>
              <a:t>+0.5n</a:t>
            </a:r>
            <a:r>
              <a:rPr lang="en-US" sz="3600" b="1" baseline="-25000" dirty="0">
                <a:solidFill>
                  <a:srgbClr val="002060"/>
                </a:solidFill>
                <a:effectLst>
                  <a:outerShdw blurRad="38100" dist="38100" dir="2700000" algn="tl">
                    <a:srgbClr val="000000">
                      <a:alpha val="43137"/>
                    </a:srgbClr>
                  </a:outerShdw>
                </a:effectLst>
                <a:latin typeface="Arial" pitchFamily="34" charset="0"/>
                <a:cs typeface="Arial" pitchFamily="34" charset="0"/>
              </a:rPr>
              <a:t>2</a:t>
            </a:r>
            <a:r>
              <a:rPr lang="en-US" sz="3600" b="1" dirty="0">
                <a:solidFill>
                  <a:srgbClr val="002060"/>
                </a:solidFill>
                <a:effectLst>
                  <a:outerShdw blurRad="38100" dist="38100" dir="2700000" algn="tl">
                    <a:srgbClr val="000000">
                      <a:alpha val="43137"/>
                    </a:srgbClr>
                  </a:outerShdw>
                </a:effectLst>
                <a:latin typeface="Arial" pitchFamily="34" charset="0"/>
                <a:cs typeface="Arial" pitchFamily="34" charset="0"/>
              </a:rPr>
              <a:t>+1)</a:t>
            </a:r>
            <a:r>
              <a:rPr lang="en-US" sz="3600" b="1" dirty="0">
                <a:solidFill>
                  <a:srgbClr val="002060"/>
                </a:solidFill>
                <a:effectLst>
                  <a:outerShdw blurRad="38100" dist="38100" dir="2700000" algn="tl">
                    <a:srgbClr val="000000">
                      <a:alpha val="43137"/>
                    </a:srgbClr>
                  </a:outerShdw>
                </a:effectLst>
                <a:latin typeface="Arial" pitchFamily="34" charset="0"/>
                <a:cs typeface="Arial" pitchFamily="34" charset="0"/>
                <a:sym typeface="Symbol"/>
              </a:rPr>
              <a:t> 10</a:t>
            </a:r>
            <a:endParaRPr lang="en-US" sz="3600" b="1" dirty="0">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TextBox 3"/>
          <p:cNvSpPr txBox="1"/>
          <p:nvPr/>
        </p:nvSpPr>
        <p:spPr>
          <a:xfrm>
            <a:off x="762000" y="5334000"/>
            <a:ext cx="7543800" cy="1200329"/>
          </a:xfrm>
          <a:prstGeom prst="rect">
            <a:avLst/>
          </a:prstGeom>
          <a:noFill/>
        </p:spPr>
        <p:txBody>
          <a:bodyPr wrap="square" rtlCol="0">
            <a:spAutoFit/>
          </a:bodyPr>
          <a:lstStyle/>
          <a:p>
            <a:pPr algn="ct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Good estimates of G can be made with (n</a:t>
            </a:r>
            <a:r>
              <a:rPr lang="en-US" sz="2400" b="1" baseline="-25000" dirty="0">
                <a:solidFill>
                  <a:srgbClr val="C00000"/>
                </a:solidFill>
                <a:effectLst>
                  <a:outerShdw blurRad="38100" dist="38100" dir="2700000" algn="tl">
                    <a:srgbClr val="000000">
                      <a:alpha val="43137"/>
                    </a:srgbClr>
                  </a:outerShdw>
                </a:effectLst>
                <a:latin typeface="Arial" pitchFamily="34" charset="0"/>
                <a:cs typeface="Arial" pitchFamily="34" charset="0"/>
              </a:rPr>
              <a:t>1</a:t>
            </a: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+0.5n</a:t>
            </a:r>
            <a:r>
              <a:rPr lang="en-US" sz="2400" b="1" baseline="-25000" dirty="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+1) as low as 11. The lower limit with test circles using the Jeffries method was 20 - 30.</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0" y="304800"/>
            <a:ext cx="9144000" cy="646331"/>
          </a:xfrm>
          <a:prstGeom prst="rect">
            <a:avLst/>
          </a:prstGeom>
          <a:noFill/>
          <a:ln w="9525">
            <a:noFill/>
            <a:miter lim="800000"/>
            <a:headEnd/>
            <a:tailEnd/>
          </a:ln>
        </p:spPr>
        <p:txBody>
          <a:bodyPr>
            <a:spAutoFit/>
          </a:bodyPr>
          <a:lstStyle/>
          <a:p>
            <a:pPr algn="ctr">
              <a:spcBef>
                <a:spcPct val="50000"/>
              </a:spcBef>
            </a:pPr>
            <a:r>
              <a:rPr lang="en-US" sz="3600" b="1" dirty="0" err="1">
                <a:solidFill>
                  <a:srgbClr val="002060"/>
                </a:solidFill>
                <a:effectLst>
                  <a:outerShdw blurRad="38100" dist="38100" dir="2700000" algn="tl">
                    <a:srgbClr val="000000">
                      <a:alpha val="43137"/>
                    </a:srgbClr>
                  </a:outerShdw>
                </a:effectLst>
                <a:latin typeface="Arial" pitchFamily="34" charset="0"/>
                <a:cs typeface="Arial" pitchFamily="34" charset="0"/>
              </a:rPr>
              <a:t>Heyn</a:t>
            </a:r>
            <a:r>
              <a:rPr lang="en-US" sz="3600" b="1" dirty="0">
                <a:solidFill>
                  <a:srgbClr val="002060"/>
                </a:solidFill>
                <a:effectLst>
                  <a:outerShdw blurRad="38100" dist="38100" dir="2700000" algn="tl">
                    <a:srgbClr val="000000">
                      <a:alpha val="43137"/>
                    </a:srgbClr>
                  </a:outerShdw>
                </a:effectLst>
                <a:latin typeface="Arial" pitchFamily="34" charset="0"/>
                <a:cs typeface="Arial" pitchFamily="34" charset="0"/>
              </a:rPr>
              <a:t>/Hilliard/Abrams Intercept Method</a:t>
            </a:r>
          </a:p>
        </p:txBody>
      </p:sp>
      <p:sp>
        <p:nvSpPr>
          <p:cNvPr id="54275" name="Text Box 3"/>
          <p:cNvSpPr txBox="1">
            <a:spLocks noChangeArrowheads="1"/>
          </p:cNvSpPr>
          <p:nvPr/>
        </p:nvSpPr>
        <p:spPr bwMode="auto">
          <a:xfrm>
            <a:off x="381000" y="1371600"/>
            <a:ext cx="8458200" cy="1169551"/>
          </a:xfrm>
          <a:prstGeom prst="rect">
            <a:avLst/>
          </a:prstGeom>
          <a:noFill/>
          <a:ln w="9525">
            <a:noFill/>
            <a:miter lim="800000"/>
            <a:headEnd/>
            <a:tailEnd/>
          </a:ln>
        </p:spPr>
        <p:txBody>
          <a:bodyPr wrap="square">
            <a:spAutoFit/>
          </a:bodyPr>
          <a:lstStyle/>
          <a:p>
            <a:pPr algn="ctr">
              <a:spcBef>
                <a:spcPct val="50000"/>
              </a:spcBef>
            </a:pP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N = number of grains intercepted</a:t>
            </a:r>
          </a:p>
          <a:p>
            <a:pPr algn="ctr">
              <a:spcBef>
                <a:spcPct val="50000"/>
              </a:spcBef>
            </a:pP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P = number of grain boundary intersections</a:t>
            </a:r>
          </a:p>
        </p:txBody>
      </p:sp>
      <p:grpSp>
        <p:nvGrpSpPr>
          <p:cNvPr id="11" name="Group 10"/>
          <p:cNvGrpSpPr/>
          <p:nvPr/>
        </p:nvGrpSpPr>
        <p:grpSpPr>
          <a:xfrm>
            <a:off x="914400" y="2743200"/>
            <a:ext cx="7162800" cy="2565975"/>
            <a:chOff x="1066800" y="3581400"/>
            <a:chExt cx="7162800" cy="2565975"/>
          </a:xfrm>
        </p:grpSpPr>
        <p:sp>
          <p:nvSpPr>
            <p:cNvPr id="54276" name="Text Box 4"/>
            <p:cNvSpPr txBox="1">
              <a:spLocks noChangeArrowheads="1"/>
            </p:cNvSpPr>
            <p:nvPr/>
          </p:nvSpPr>
          <p:spPr bwMode="auto">
            <a:xfrm>
              <a:off x="1066800" y="3810000"/>
              <a:ext cx="7162800" cy="584775"/>
            </a:xfrm>
            <a:prstGeom prst="rect">
              <a:avLst/>
            </a:prstGeom>
            <a:noFill/>
            <a:ln w="9525">
              <a:noFill/>
              <a:miter lim="800000"/>
              <a:headEnd/>
              <a:tailEnd/>
            </a:ln>
          </p:spPr>
          <p:txBody>
            <a:bodyPr>
              <a:spAutoFit/>
            </a:bodyPr>
            <a:lstStyle/>
            <a:p>
              <a:pPr algn="ctr">
                <a:spcBef>
                  <a:spcPct val="50000"/>
                </a:spcBef>
              </a:pPr>
              <a:r>
                <a:rPr lang="en-US" sz="3200" b="1" dirty="0">
                  <a:solidFill>
                    <a:srgbClr val="FF0000"/>
                  </a:solidFill>
                  <a:effectLst>
                    <a:outerShdw blurRad="38100" dist="38100" dir="2700000" algn="tl">
                      <a:srgbClr val="000000">
                        <a:alpha val="43137"/>
                      </a:srgbClr>
                    </a:outerShdw>
                  </a:effectLst>
                  <a:latin typeface="Arial" pitchFamily="34" charset="0"/>
                  <a:cs typeface="Arial" pitchFamily="34" charset="0"/>
                </a:rPr>
                <a:t>N</a:t>
              </a:r>
              <a:r>
                <a:rPr lang="en-US" sz="3200" b="1" baseline="-25000" dirty="0">
                  <a:solidFill>
                    <a:srgbClr val="FF0000"/>
                  </a:solidFill>
                  <a:effectLst>
                    <a:outerShdw blurRad="38100" dist="38100" dir="2700000" algn="tl">
                      <a:srgbClr val="000000">
                        <a:alpha val="43137"/>
                      </a:srgbClr>
                    </a:outerShdw>
                  </a:effectLst>
                  <a:latin typeface="Arial" pitchFamily="34" charset="0"/>
                  <a:cs typeface="Arial" pitchFamily="34" charset="0"/>
                </a:rPr>
                <a:t>L</a:t>
              </a:r>
              <a:r>
                <a:rPr lang="en-US" sz="3200" b="1" dirty="0">
                  <a:solidFill>
                    <a:srgbClr val="FF0000"/>
                  </a:solidFill>
                  <a:effectLst>
                    <a:outerShdw blurRad="38100" dist="38100" dir="2700000" algn="tl">
                      <a:srgbClr val="000000">
                        <a:alpha val="43137"/>
                      </a:srgbClr>
                    </a:outerShdw>
                  </a:effectLst>
                  <a:latin typeface="Arial" pitchFamily="34" charset="0"/>
                  <a:cs typeface="Arial" pitchFamily="34" charset="0"/>
                </a:rPr>
                <a:t> = ——</a:t>
              </a:r>
            </a:p>
          </p:txBody>
        </p:sp>
        <p:sp>
          <p:nvSpPr>
            <p:cNvPr id="54277" name="Text Box 5"/>
            <p:cNvSpPr txBox="1">
              <a:spLocks noChangeArrowheads="1"/>
            </p:cNvSpPr>
            <p:nvPr/>
          </p:nvSpPr>
          <p:spPr bwMode="auto">
            <a:xfrm>
              <a:off x="4572000" y="3581400"/>
              <a:ext cx="914400" cy="584775"/>
            </a:xfrm>
            <a:prstGeom prst="rect">
              <a:avLst/>
            </a:prstGeom>
            <a:noFill/>
            <a:ln w="9525">
              <a:noFill/>
              <a:miter lim="800000"/>
              <a:headEnd/>
              <a:tailEnd/>
            </a:ln>
          </p:spPr>
          <p:txBody>
            <a:bodyPr>
              <a:spAutoFit/>
            </a:bodyPr>
            <a:lstStyle/>
            <a:p>
              <a:pPr algn="ctr">
                <a:spcBef>
                  <a:spcPct val="50000"/>
                </a:spcBef>
              </a:pPr>
              <a:r>
                <a:rPr lang="en-US" sz="3200" b="1" dirty="0">
                  <a:solidFill>
                    <a:srgbClr val="FF0000"/>
                  </a:solidFill>
                  <a:effectLst>
                    <a:outerShdw blurRad="38100" dist="38100" dir="2700000" algn="tl">
                      <a:srgbClr val="000000">
                        <a:alpha val="43137"/>
                      </a:srgbClr>
                    </a:outerShdw>
                  </a:effectLst>
                  <a:latin typeface="Arial" pitchFamily="34" charset="0"/>
                  <a:cs typeface="Arial" pitchFamily="34" charset="0"/>
                </a:rPr>
                <a:t>N</a:t>
              </a:r>
            </a:p>
          </p:txBody>
        </p:sp>
        <p:sp>
          <p:nvSpPr>
            <p:cNvPr id="54278" name="Text Box 6"/>
            <p:cNvSpPr txBox="1">
              <a:spLocks noChangeArrowheads="1"/>
            </p:cNvSpPr>
            <p:nvPr/>
          </p:nvSpPr>
          <p:spPr bwMode="auto">
            <a:xfrm>
              <a:off x="4724400" y="4191000"/>
              <a:ext cx="762000" cy="584775"/>
            </a:xfrm>
            <a:prstGeom prst="rect">
              <a:avLst/>
            </a:prstGeom>
            <a:noFill/>
            <a:ln w="9525">
              <a:noFill/>
              <a:miter lim="800000"/>
              <a:headEnd/>
              <a:tailEnd/>
            </a:ln>
          </p:spPr>
          <p:txBody>
            <a:bodyPr>
              <a:spAutoFit/>
            </a:bodyPr>
            <a:lstStyle/>
            <a:p>
              <a:pPr>
                <a:spcBef>
                  <a:spcPct val="50000"/>
                </a:spcBef>
              </a:pPr>
              <a:r>
                <a:rPr lang="en-US" sz="3200" b="1" dirty="0">
                  <a:solidFill>
                    <a:srgbClr val="FF0000"/>
                  </a:solidFill>
                  <a:effectLst>
                    <a:outerShdw blurRad="38100" dist="38100" dir="2700000" algn="tl">
                      <a:srgbClr val="000000">
                        <a:alpha val="43137"/>
                      </a:srgbClr>
                    </a:outerShdw>
                  </a:effectLst>
                  <a:latin typeface="Arial" pitchFamily="34" charset="0"/>
                  <a:cs typeface="Arial" pitchFamily="34" charset="0"/>
                </a:rPr>
                <a:t>L</a:t>
              </a:r>
              <a:r>
                <a:rPr lang="en-US" sz="3200" b="1" baseline="-25000" dirty="0">
                  <a:solidFill>
                    <a:srgbClr val="FF0000"/>
                  </a:solidFill>
                  <a:effectLst>
                    <a:outerShdw blurRad="38100" dist="38100" dir="2700000" algn="tl">
                      <a:srgbClr val="000000">
                        <a:alpha val="43137"/>
                      </a:srgbClr>
                    </a:outerShdw>
                  </a:effectLst>
                  <a:latin typeface="Arial" pitchFamily="34" charset="0"/>
                  <a:cs typeface="Arial" pitchFamily="34" charset="0"/>
                </a:rPr>
                <a:t>T</a:t>
              </a:r>
            </a:p>
          </p:txBody>
        </p:sp>
        <p:sp>
          <p:nvSpPr>
            <p:cNvPr id="54279" name="Text Box 7"/>
            <p:cNvSpPr txBox="1">
              <a:spLocks noChangeArrowheads="1"/>
            </p:cNvSpPr>
            <p:nvPr/>
          </p:nvSpPr>
          <p:spPr bwMode="auto">
            <a:xfrm>
              <a:off x="2895600" y="5257800"/>
              <a:ext cx="3733800" cy="584775"/>
            </a:xfrm>
            <a:prstGeom prst="rect">
              <a:avLst/>
            </a:prstGeom>
            <a:noFill/>
            <a:ln w="9525">
              <a:noFill/>
              <a:miter lim="800000"/>
              <a:headEnd/>
              <a:tailEnd/>
            </a:ln>
          </p:spPr>
          <p:txBody>
            <a:bodyPr>
              <a:spAutoFit/>
            </a:bodyPr>
            <a:lstStyle/>
            <a:p>
              <a:pPr algn="ctr">
                <a:spcBef>
                  <a:spcPct val="50000"/>
                </a:spcBef>
              </a:pPr>
              <a:r>
                <a:rPr lang="en-US" sz="3200" b="1" dirty="0">
                  <a:solidFill>
                    <a:srgbClr val="FF0000"/>
                  </a:solidFill>
                  <a:effectLst>
                    <a:outerShdw blurRad="38100" dist="38100" dir="2700000" algn="tl">
                      <a:srgbClr val="000000">
                        <a:alpha val="43137"/>
                      </a:srgbClr>
                    </a:outerShdw>
                  </a:effectLst>
                  <a:latin typeface="Arial" pitchFamily="34" charset="0"/>
                  <a:cs typeface="Arial" pitchFamily="34" charset="0"/>
                </a:rPr>
                <a:t>P</a:t>
              </a:r>
              <a:r>
                <a:rPr lang="en-US" sz="3200" b="1" baseline="-25000" dirty="0">
                  <a:solidFill>
                    <a:srgbClr val="FF0000"/>
                  </a:solidFill>
                  <a:effectLst>
                    <a:outerShdw blurRad="38100" dist="38100" dir="2700000" algn="tl">
                      <a:srgbClr val="000000">
                        <a:alpha val="43137"/>
                      </a:srgbClr>
                    </a:outerShdw>
                  </a:effectLst>
                  <a:latin typeface="Arial" pitchFamily="34" charset="0"/>
                  <a:cs typeface="Arial" pitchFamily="34" charset="0"/>
                </a:rPr>
                <a:t>L</a:t>
              </a:r>
              <a:r>
                <a:rPr lang="en-US" sz="3200" b="1" dirty="0">
                  <a:solidFill>
                    <a:srgbClr val="FF0000"/>
                  </a:solidFill>
                  <a:effectLst>
                    <a:outerShdw blurRad="38100" dist="38100" dir="2700000" algn="tl">
                      <a:srgbClr val="000000">
                        <a:alpha val="43137"/>
                      </a:srgbClr>
                    </a:outerShdw>
                  </a:effectLst>
                  <a:latin typeface="Arial" pitchFamily="34" charset="0"/>
                  <a:cs typeface="Arial" pitchFamily="34" charset="0"/>
                </a:rPr>
                <a:t> = —— </a:t>
              </a:r>
            </a:p>
          </p:txBody>
        </p:sp>
        <p:sp>
          <p:nvSpPr>
            <p:cNvPr id="54280" name="Text Box 8"/>
            <p:cNvSpPr txBox="1">
              <a:spLocks noChangeArrowheads="1"/>
            </p:cNvSpPr>
            <p:nvPr/>
          </p:nvSpPr>
          <p:spPr bwMode="auto">
            <a:xfrm>
              <a:off x="4724400" y="5029200"/>
              <a:ext cx="914400" cy="584775"/>
            </a:xfrm>
            <a:prstGeom prst="rect">
              <a:avLst/>
            </a:prstGeom>
            <a:noFill/>
            <a:ln w="9525">
              <a:noFill/>
              <a:miter lim="800000"/>
              <a:headEnd/>
              <a:tailEnd/>
            </a:ln>
          </p:spPr>
          <p:txBody>
            <a:bodyPr>
              <a:spAutoFit/>
            </a:bodyPr>
            <a:lstStyle/>
            <a:p>
              <a:pPr algn="ctr">
                <a:spcBef>
                  <a:spcPct val="50000"/>
                </a:spcBef>
              </a:pPr>
              <a:r>
                <a:rPr lang="en-US" sz="3200" b="1" dirty="0">
                  <a:solidFill>
                    <a:srgbClr val="FF0000"/>
                  </a:solidFill>
                  <a:effectLst>
                    <a:outerShdw blurRad="38100" dist="38100" dir="2700000" algn="tl">
                      <a:srgbClr val="000000">
                        <a:alpha val="43137"/>
                      </a:srgbClr>
                    </a:outerShdw>
                  </a:effectLst>
                  <a:latin typeface="Arial" pitchFamily="34" charset="0"/>
                  <a:cs typeface="Arial" pitchFamily="34" charset="0"/>
                </a:rPr>
                <a:t>P</a:t>
              </a:r>
            </a:p>
          </p:txBody>
        </p:sp>
        <p:sp>
          <p:nvSpPr>
            <p:cNvPr id="54281" name="Text Box 9"/>
            <p:cNvSpPr txBox="1">
              <a:spLocks noChangeArrowheads="1"/>
            </p:cNvSpPr>
            <p:nvPr/>
          </p:nvSpPr>
          <p:spPr bwMode="auto">
            <a:xfrm>
              <a:off x="4800600" y="5562600"/>
              <a:ext cx="838200" cy="584775"/>
            </a:xfrm>
            <a:prstGeom prst="rect">
              <a:avLst/>
            </a:prstGeom>
            <a:noFill/>
            <a:ln w="9525">
              <a:noFill/>
              <a:miter lim="800000"/>
              <a:headEnd/>
              <a:tailEnd/>
            </a:ln>
          </p:spPr>
          <p:txBody>
            <a:bodyPr>
              <a:spAutoFit/>
            </a:bodyPr>
            <a:lstStyle/>
            <a:p>
              <a:pPr algn="ctr">
                <a:spcBef>
                  <a:spcPct val="50000"/>
                </a:spcBef>
              </a:pPr>
              <a:r>
                <a:rPr lang="en-US" sz="3200" b="1" dirty="0">
                  <a:solidFill>
                    <a:srgbClr val="FF0000"/>
                  </a:solidFill>
                  <a:effectLst>
                    <a:outerShdw blurRad="38100" dist="38100" dir="2700000" algn="tl">
                      <a:srgbClr val="000000">
                        <a:alpha val="43137"/>
                      </a:srgbClr>
                    </a:outerShdw>
                  </a:effectLst>
                  <a:latin typeface="Arial" pitchFamily="34" charset="0"/>
                  <a:cs typeface="Arial" pitchFamily="34" charset="0"/>
                </a:rPr>
                <a:t>L</a:t>
              </a:r>
              <a:r>
                <a:rPr lang="en-US" sz="3200" b="1" baseline="-25000" dirty="0">
                  <a:solidFill>
                    <a:srgbClr val="FF0000"/>
                  </a:solidFill>
                  <a:effectLst>
                    <a:outerShdw blurRad="38100" dist="38100" dir="2700000" algn="tl">
                      <a:srgbClr val="000000">
                        <a:alpha val="43137"/>
                      </a:srgbClr>
                    </a:outerShdw>
                  </a:effectLst>
                  <a:latin typeface="Arial" pitchFamily="34" charset="0"/>
                  <a:cs typeface="Arial" pitchFamily="34" charset="0"/>
                </a:rPr>
                <a:t>T</a:t>
              </a:r>
            </a:p>
          </p:txBody>
        </p:sp>
      </p:grpSp>
      <p:sp>
        <p:nvSpPr>
          <p:cNvPr id="54282" name="Text Box 10"/>
          <p:cNvSpPr txBox="1">
            <a:spLocks noChangeArrowheads="1"/>
          </p:cNvSpPr>
          <p:nvPr/>
        </p:nvSpPr>
        <p:spPr bwMode="auto">
          <a:xfrm>
            <a:off x="762000" y="5715000"/>
            <a:ext cx="7620000" cy="523220"/>
          </a:xfrm>
          <a:prstGeom prst="rect">
            <a:avLst/>
          </a:prstGeom>
          <a:noFill/>
          <a:ln w="9525">
            <a:noFill/>
            <a:miter lim="800000"/>
            <a:headEnd/>
            <a:tailEnd/>
          </a:ln>
        </p:spPr>
        <p:txBody>
          <a:bodyPr wrap="square">
            <a:spAutoFit/>
          </a:bodyPr>
          <a:lstStyle/>
          <a:p>
            <a:pPr algn="ctr">
              <a:spcBef>
                <a:spcPct val="50000"/>
              </a:spcBef>
            </a:pP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and L</a:t>
            </a:r>
            <a:r>
              <a:rPr lang="en-US" sz="2800" b="1" baseline="-25000" dirty="0">
                <a:solidFill>
                  <a:srgbClr val="C00000"/>
                </a:solidFill>
                <a:effectLst>
                  <a:outerShdw blurRad="38100" dist="38100" dir="2700000" algn="tl">
                    <a:srgbClr val="000000">
                      <a:alpha val="43137"/>
                    </a:srgbClr>
                  </a:outerShdw>
                </a:effectLst>
                <a:latin typeface="Arial" pitchFamily="34" charset="0"/>
                <a:cs typeface="Arial" pitchFamily="34" charset="0"/>
              </a:rPr>
              <a:t>T</a:t>
            </a: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 is the true test line length</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0" y="152400"/>
            <a:ext cx="9144000" cy="646331"/>
          </a:xfrm>
          <a:prstGeom prst="rect">
            <a:avLst/>
          </a:prstGeom>
          <a:noFill/>
          <a:ln w="9525">
            <a:noFill/>
            <a:miter lim="800000"/>
            <a:headEnd/>
            <a:tailEnd/>
          </a:ln>
        </p:spPr>
        <p:txBody>
          <a:bodyPr>
            <a:spAutoFit/>
          </a:bodyPr>
          <a:lstStyle/>
          <a:p>
            <a:pPr algn="ctr">
              <a:spcBef>
                <a:spcPct val="50000"/>
              </a:spcBef>
            </a:pPr>
            <a:r>
              <a:rPr lang="en-US" sz="3600" b="1" dirty="0" err="1">
                <a:solidFill>
                  <a:srgbClr val="002060"/>
                </a:solidFill>
                <a:effectLst>
                  <a:outerShdw blurRad="38100" dist="38100" dir="2700000" algn="tl">
                    <a:srgbClr val="000000">
                      <a:alpha val="43137"/>
                    </a:srgbClr>
                  </a:outerShdw>
                </a:effectLst>
                <a:latin typeface="Arial" pitchFamily="34" charset="0"/>
                <a:cs typeface="Arial" pitchFamily="34" charset="0"/>
              </a:rPr>
              <a:t>Heyn</a:t>
            </a:r>
            <a:r>
              <a:rPr lang="en-US" sz="3600" b="1" dirty="0">
                <a:solidFill>
                  <a:srgbClr val="002060"/>
                </a:solidFill>
                <a:effectLst>
                  <a:outerShdw blurRad="38100" dist="38100" dir="2700000" algn="tl">
                    <a:srgbClr val="000000">
                      <a:alpha val="43137"/>
                    </a:srgbClr>
                  </a:outerShdw>
                </a:effectLst>
                <a:latin typeface="Arial" pitchFamily="34" charset="0"/>
                <a:cs typeface="Arial" pitchFamily="34" charset="0"/>
              </a:rPr>
              <a:t>/Hilliard/Abrams Intercept Method</a:t>
            </a:r>
          </a:p>
        </p:txBody>
      </p:sp>
      <p:grpSp>
        <p:nvGrpSpPr>
          <p:cNvPr id="11" name="Group 10"/>
          <p:cNvGrpSpPr/>
          <p:nvPr/>
        </p:nvGrpSpPr>
        <p:grpSpPr>
          <a:xfrm>
            <a:off x="457200" y="1524000"/>
            <a:ext cx="8382000" cy="3200400"/>
            <a:chOff x="457200" y="1524000"/>
            <a:chExt cx="8382000" cy="3200400"/>
          </a:xfrm>
        </p:grpSpPr>
        <p:sp>
          <p:nvSpPr>
            <p:cNvPr id="58371" name="Text Box 3"/>
            <p:cNvSpPr txBox="1">
              <a:spLocks noChangeArrowheads="1"/>
            </p:cNvSpPr>
            <p:nvPr/>
          </p:nvSpPr>
          <p:spPr bwMode="auto">
            <a:xfrm>
              <a:off x="457200" y="1752600"/>
              <a:ext cx="8305800" cy="584775"/>
            </a:xfrm>
            <a:prstGeom prst="rect">
              <a:avLst/>
            </a:prstGeom>
            <a:noFill/>
            <a:ln w="9525">
              <a:noFill/>
              <a:miter lim="800000"/>
              <a:headEnd/>
              <a:tailEnd/>
            </a:ln>
          </p:spPr>
          <p:txBody>
            <a:bodyPr>
              <a:spAutoFit/>
            </a:bodyPr>
            <a:lstStyle/>
            <a:p>
              <a:pPr algn="ctr">
                <a:spcBef>
                  <a:spcPct val="50000"/>
                </a:spcBef>
              </a:pPr>
              <a:r>
                <a:rPr lang="en-US" sz="3200" b="1" dirty="0">
                  <a:solidFill>
                    <a:srgbClr val="FF0000"/>
                  </a:solidFill>
                  <a:effectLst>
                    <a:outerShdw blurRad="38100" dist="38100" dir="2700000" algn="tl">
                      <a:srgbClr val="000000">
                        <a:alpha val="43137"/>
                      </a:srgbClr>
                    </a:outerShdw>
                  </a:effectLst>
                  <a:latin typeface="Arial" pitchFamily="34" charset="0"/>
                  <a:cs typeface="Arial" pitchFamily="34" charset="0"/>
                </a:rPr>
                <a:t>Mean Lineal Intercept, </a:t>
              </a:r>
              <a:r>
                <a:rPr lang="en-US" sz="3200" b="1" i="1" dirty="0">
                  <a:solidFill>
                    <a:srgbClr val="FF0000"/>
                  </a:solidFill>
                  <a:effectLst>
                    <a:outerShdw blurRad="38100" dist="38100" dir="2700000" algn="tl">
                      <a:srgbClr val="000000">
                        <a:alpha val="43137"/>
                      </a:srgbClr>
                    </a:outerShdw>
                  </a:effectLst>
                  <a:latin typeface="Arial" pitchFamily="34" charset="0"/>
                  <a:cs typeface="Arial" pitchFamily="34" charset="0"/>
                </a:rPr>
                <a:t>l</a:t>
              </a:r>
              <a:r>
                <a:rPr lang="en-US" sz="3200" b="1" dirty="0">
                  <a:solidFill>
                    <a:srgbClr val="FF0000"/>
                  </a:solidFill>
                  <a:effectLst>
                    <a:outerShdw blurRad="38100" dist="38100" dir="2700000" algn="tl">
                      <a:srgbClr val="000000">
                        <a:alpha val="43137"/>
                      </a:srgbClr>
                    </a:outerShdw>
                  </a:effectLst>
                  <a:latin typeface="Arial" pitchFamily="34" charset="0"/>
                  <a:cs typeface="Arial" pitchFamily="34" charset="0"/>
                </a:rPr>
                <a:t> = — = ——   </a:t>
              </a:r>
            </a:p>
          </p:txBody>
        </p:sp>
        <p:sp>
          <p:nvSpPr>
            <p:cNvPr id="58372" name="Text Box 4"/>
            <p:cNvSpPr txBox="1">
              <a:spLocks noChangeArrowheads="1"/>
            </p:cNvSpPr>
            <p:nvPr/>
          </p:nvSpPr>
          <p:spPr bwMode="auto">
            <a:xfrm>
              <a:off x="6172200" y="1524000"/>
              <a:ext cx="533400" cy="584775"/>
            </a:xfrm>
            <a:prstGeom prst="rect">
              <a:avLst/>
            </a:prstGeom>
            <a:noFill/>
            <a:ln w="9525">
              <a:noFill/>
              <a:miter lim="800000"/>
              <a:headEnd/>
              <a:tailEnd/>
            </a:ln>
          </p:spPr>
          <p:txBody>
            <a:bodyPr>
              <a:spAutoFit/>
            </a:bodyPr>
            <a:lstStyle/>
            <a:p>
              <a:pPr algn="ctr">
                <a:spcBef>
                  <a:spcPct val="50000"/>
                </a:spcBef>
              </a:pPr>
              <a:r>
                <a:rPr lang="en-US" sz="3200" b="1" dirty="0">
                  <a:solidFill>
                    <a:srgbClr val="FF0000"/>
                  </a:solidFill>
                  <a:effectLst>
                    <a:outerShdw blurRad="38100" dist="38100" dir="2700000" algn="tl">
                      <a:srgbClr val="000000">
                        <a:alpha val="43137"/>
                      </a:srgbClr>
                    </a:outerShdw>
                  </a:effectLst>
                  <a:latin typeface="Arial" pitchFamily="34" charset="0"/>
                  <a:cs typeface="Arial" pitchFamily="34" charset="0"/>
                </a:rPr>
                <a:t>1</a:t>
              </a:r>
            </a:p>
          </p:txBody>
        </p:sp>
        <p:sp>
          <p:nvSpPr>
            <p:cNvPr id="58373" name="Text Box 5"/>
            <p:cNvSpPr txBox="1">
              <a:spLocks noChangeArrowheads="1"/>
            </p:cNvSpPr>
            <p:nvPr/>
          </p:nvSpPr>
          <p:spPr bwMode="auto">
            <a:xfrm>
              <a:off x="5943600" y="2057400"/>
              <a:ext cx="1066800" cy="584775"/>
            </a:xfrm>
            <a:prstGeom prst="rect">
              <a:avLst/>
            </a:prstGeom>
            <a:noFill/>
            <a:ln w="9525">
              <a:noFill/>
              <a:miter lim="800000"/>
              <a:headEnd/>
              <a:tailEnd/>
            </a:ln>
          </p:spPr>
          <p:txBody>
            <a:bodyPr>
              <a:spAutoFit/>
            </a:bodyPr>
            <a:lstStyle/>
            <a:p>
              <a:pPr algn="ctr">
                <a:spcBef>
                  <a:spcPct val="50000"/>
                </a:spcBef>
              </a:pPr>
              <a:r>
                <a:rPr lang="en-US" sz="3200" b="1" dirty="0">
                  <a:solidFill>
                    <a:srgbClr val="FF0000"/>
                  </a:solidFill>
                  <a:effectLst>
                    <a:outerShdw blurRad="38100" dist="38100" dir="2700000" algn="tl">
                      <a:srgbClr val="000000">
                        <a:alpha val="43137"/>
                      </a:srgbClr>
                    </a:outerShdw>
                  </a:effectLst>
                  <a:latin typeface="Arial" pitchFamily="34" charset="0"/>
                  <a:cs typeface="Arial" pitchFamily="34" charset="0"/>
                </a:rPr>
                <a:t>N</a:t>
              </a:r>
              <a:r>
                <a:rPr lang="en-US" sz="3200" b="1" baseline="-25000" dirty="0">
                  <a:solidFill>
                    <a:srgbClr val="FF0000"/>
                  </a:solidFill>
                  <a:effectLst>
                    <a:outerShdw blurRad="38100" dist="38100" dir="2700000" algn="tl">
                      <a:srgbClr val="000000">
                        <a:alpha val="43137"/>
                      </a:srgbClr>
                    </a:outerShdw>
                  </a:effectLst>
                  <a:latin typeface="Arial" pitchFamily="34" charset="0"/>
                  <a:cs typeface="Arial" pitchFamily="34" charset="0"/>
                </a:rPr>
                <a:t>L</a:t>
              </a:r>
            </a:p>
          </p:txBody>
        </p:sp>
        <p:sp>
          <p:nvSpPr>
            <p:cNvPr id="58374" name="Text Box 7"/>
            <p:cNvSpPr txBox="1">
              <a:spLocks noChangeArrowheads="1"/>
            </p:cNvSpPr>
            <p:nvPr/>
          </p:nvSpPr>
          <p:spPr bwMode="auto">
            <a:xfrm>
              <a:off x="7086600" y="1524000"/>
              <a:ext cx="685800" cy="584775"/>
            </a:xfrm>
            <a:prstGeom prst="rect">
              <a:avLst/>
            </a:prstGeom>
            <a:noFill/>
            <a:ln w="9525">
              <a:noFill/>
              <a:miter lim="800000"/>
              <a:headEnd/>
              <a:tailEnd/>
            </a:ln>
          </p:spPr>
          <p:txBody>
            <a:bodyPr>
              <a:spAutoFit/>
            </a:bodyPr>
            <a:lstStyle/>
            <a:p>
              <a:pPr algn="ctr">
                <a:spcBef>
                  <a:spcPct val="50000"/>
                </a:spcBef>
              </a:pPr>
              <a:r>
                <a:rPr lang="en-US" sz="3200" b="1" dirty="0">
                  <a:solidFill>
                    <a:srgbClr val="FF0000"/>
                  </a:solidFill>
                  <a:effectLst>
                    <a:outerShdw blurRad="38100" dist="38100" dir="2700000" algn="tl">
                      <a:srgbClr val="000000">
                        <a:alpha val="43137"/>
                      </a:srgbClr>
                    </a:outerShdw>
                  </a:effectLst>
                  <a:latin typeface="Arial" pitchFamily="34" charset="0"/>
                  <a:cs typeface="Arial" pitchFamily="34" charset="0"/>
                </a:rPr>
                <a:t>1</a:t>
              </a:r>
            </a:p>
          </p:txBody>
        </p:sp>
        <p:sp>
          <p:nvSpPr>
            <p:cNvPr id="58375" name="Text Box 8"/>
            <p:cNvSpPr txBox="1">
              <a:spLocks noChangeArrowheads="1"/>
            </p:cNvSpPr>
            <p:nvPr/>
          </p:nvSpPr>
          <p:spPr bwMode="auto">
            <a:xfrm>
              <a:off x="7010400" y="2133600"/>
              <a:ext cx="914400" cy="584775"/>
            </a:xfrm>
            <a:prstGeom prst="rect">
              <a:avLst/>
            </a:prstGeom>
            <a:noFill/>
            <a:ln w="9525">
              <a:noFill/>
              <a:miter lim="800000"/>
              <a:headEnd/>
              <a:tailEnd/>
            </a:ln>
          </p:spPr>
          <p:txBody>
            <a:bodyPr>
              <a:spAutoFit/>
            </a:bodyPr>
            <a:lstStyle/>
            <a:p>
              <a:pPr algn="ctr">
                <a:spcBef>
                  <a:spcPct val="50000"/>
                </a:spcBef>
              </a:pPr>
              <a:r>
                <a:rPr lang="en-US" sz="3200" b="1" dirty="0">
                  <a:solidFill>
                    <a:srgbClr val="FF0000"/>
                  </a:solidFill>
                  <a:effectLst>
                    <a:outerShdw blurRad="38100" dist="38100" dir="2700000" algn="tl">
                      <a:srgbClr val="000000">
                        <a:alpha val="43137"/>
                      </a:srgbClr>
                    </a:outerShdw>
                  </a:effectLst>
                  <a:latin typeface="Arial" pitchFamily="34" charset="0"/>
                  <a:cs typeface="Arial" pitchFamily="34" charset="0"/>
                </a:rPr>
                <a:t>P</a:t>
              </a:r>
              <a:r>
                <a:rPr lang="en-US" sz="3200" b="1" baseline="-25000" dirty="0">
                  <a:solidFill>
                    <a:srgbClr val="FF0000"/>
                  </a:solidFill>
                  <a:effectLst>
                    <a:outerShdw blurRad="38100" dist="38100" dir="2700000" algn="tl">
                      <a:srgbClr val="000000">
                        <a:alpha val="43137"/>
                      </a:srgbClr>
                    </a:outerShdw>
                  </a:effectLst>
                  <a:latin typeface="Arial" pitchFamily="34" charset="0"/>
                  <a:cs typeface="Arial" pitchFamily="34" charset="0"/>
                </a:rPr>
                <a:t>L</a:t>
              </a:r>
            </a:p>
          </p:txBody>
        </p:sp>
        <p:sp>
          <p:nvSpPr>
            <p:cNvPr id="58376" name="Text Box 9"/>
            <p:cNvSpPr txBox="1">
              <a:spLocks noChangeArrowheads="1"/>
            </p:cNvSpPr>
            <p:nvPr/>
          </p:nvSpPr>
          <p:spPr bwMode="auto">
            <a:xfrm>
              <a:off x="457200" y="3124200"/>
              <a:ext cx="8382000" cy="584775"/>
            </a:xfrm>
            <a:prstGeom prst="rect">
              <a:avLst/>
            </a:prstGeom>
            <a:noFill/>
            <a:ln w="9525">
              <a:noFill/>
              <a:miter lim="800000"/>
              <a:headEnd/>
              <a:tailEnd/>
            </a:ln>
          </p:spPr>
          <p:txBody>
            <a:bodyPr wrap="square">
              <a:spAutoFit/>
            </a:bodyPr>
            <a:lstStyle/>
            <a:p>
              <a:pPr algn="ctr">
                <a:spcBef>
                  <a:spcPct val="50000"/>
                </a:spcBef>
              </a:pPr>
              <a:r>
                <a:rPr lang="en-US" sz="3200" b="1" dirty="0">
                  <a:solidFill>
                    <a:srgbClr val="FF0000"/>
                  </a:solidFill>
                  <a:effectLst>
                    <a:outerShdw blurRad="38100" dist="38100" dir="2700000" algn="tl">
                      <a:srgbClr val="000000">
                        <a:alpha val="43137"/>
                      </a:srgbClr>
                    </a:outerShdw>
                  </a:effectLst>
                  <a:latin typeface="Arial" pitchFamily="34" charset="0"/>
                  <a:cs typeface="Arial" pitchFamily="34" charset="0"/>
                </a:rPr>
                <a:t>G = [6.644Log</a:t>
              </a:r>
              <a:r>
                <a:rPr lang="en-US" sz="3200" b="1" baseline="-25000" dirty="0">
                  <a:solidFill>
                    <a:srgbClr val="FF0000"/>
                  </a:solidFill>
                  <a:effectLst>
                    <a:outerShdw blurRad="38100" dist="38100" dir="2700000" algn="tl">
                      <a:srgbClr val="000000">
                        <a:alpha val="43137"/>
                      </a:srgbClr>
                    </a:outerShdw>
                  </a:effectLst>
                  <a:latin typeface="Arial" pitchFamily="34" charset="0"/>
                  <a:cs typeface="Arial" pitchFamily="34" charset="0"/>
                </a:rPr>
                <a:t>10</a:t>
              </a:r>
              <a:r>
                <a:rPr lang="en-US" sz="3200" b="1" dirty="0">
                  <a:solidFill>
                    <a:srgbClr val="FF0000"/>
                  </a:solidFill>
                  <a:effectLst>
                    <a:outerShdw blurRad="38100" dist="38100" dir="2700000" algn="tl">
                      <a:srgbClr val="000000">
                        <a:alpha val="43137"/>
                      </a:srgbClr>
                    </a:outerShdw>
                  </a:effectLst>
                  <a:latin typeface="Arial" pitchFamily="34" charset="0"/>
                  <a:cs typeface="Arial" pitchFamily="34" charset="0"/>
                </a:rPr>
                <a:t>(N</a:t>
              </a:r>
              <a:r>
                <a:rPr lang="en-US" sz="3200" b="1" baseline="-25000" dirty="0">
                  <a:solidFill>
                    <a:srgbClr val="FF0000"/>
                  </a:solidFill>
                  <a:effectLst>
                    <a:outerShdw blurRad="38100" dist="38100" dir="2700000" algn="tl">
                      <a:srgbClr val="000000">
                        <a:alpha val="43137"/>
                      </a:srgbClr>
                    </a:outerShdw>
                  </a:effectLst>
                  <a:latin typeface="Arial" pitchFamily="34" charset="0"/>
                  <a:cs typeface="Arial" pitchFamily="34" charset="0"/>
                </a:rPr>
                <a:t>L</a:t>
              </a:r>
              <a:r>
                <a:rPr lang="en-US" sz="3200" b="1" dirty="0">
                  <a:solidFill>
                    <a:srgbClr val="FF0000"/>
                  </a:solidFill>
                  <a:effectLst>
                    <a:outerShdw blurRad="38100" dist="38100" dir="2700000" algn="tl">
                      <a:srgbClr val="000000">
                        <a:alpha val="43137"/>
                      </a:srgbClr>
                    </a:outerShdw>
                  </a:effectLst>
                  <a:latin typeface="Arial" pitchFamily="34" charset="0"/>
                  <a:cs typeface="Arial" pitchFamily="34" charset="0"/>
                </a:rPr>
                <a:t> or P</a:t>
              </a:r>
              <a:r>
                <a:rPr lang="en-US" sz="3200" b="1" baseline="-25000" dirty="0">
                  <a:solidFill>
                    <a:srgbClr val="FF0000"/>
                  </a:solidFill>
                  <a:effectLst>
                    <a:outerShdw blurRad="38100" dist="38100" dir="2700000" algn="tl">
                      <a:srgbClr val="000000">
                        <a:alpha val="43137"/>
                      </a:srgbClr>
                    </a:outerShdw>
                  </a:effectLst>
                  <a:latin typeface="Arial" pitchFamily="34" charset="0"/>
                  <a:cs typeface="Arial" pitchFamily="34" charset="0"/>
                </a:rPr>
                <a:t>L</a:t>
              </a:r>
              <a:r>
                <a:rPr lang="en-US" sz="3200" b="1" dirty="0">
                  <a:solidFill>
                    <a:srgbClr val="FF0000"/>
                  </a:solidFill>
                  <a:effectLst>
                    <a:outerShdw blurRad="38100" dist="38100" dir="2700000" algn="tl">
                      <a:srgbClr val="000000">
                        <a:alpha val="43137"/>
                      </a:srgbClr>
                    </a:outerShdw>
                  </a:effectLst>
                  <a:latin typeface="Arial" pitchFamily="34" charset="0"/>
                  <a:cs typeface="Arial" pitchFamily="34" charset="0"/>
                </a:rPr>
                <a:t>)] – 3.288</a:t>
              </a:r>
            </a:p>
          </p:txBody>
        </p:sp>
        <p:sp>
          <p:nvSpPr>
            <p:cNvPr id="58377" name="Text Box 10"/>
            <p:cNvSpPr txBox="1">
              <a:spLocks noChangeArrowheads="1"/>
            </p:cNvSpPr>
            <p:nvPr/>
          </p:nvSpPr>
          <p:spPr bwMode="auto">
            <a:xfrm>
              <a:off x="533400" y="4139625"/>
              <a:ext cx="7924800" cy="584775"/>
            </a:xfrm>
            <a:prstGeom prst="rect">
              <a:avLst/>
            </a:prstGeom>
            <a:noFill/>
            <a:ln w="9525">
              <a:noFill/>
              <a:miter lim="800000"/>
              <a:headEnd/>
              <a:tailEnd/>
            </a:ln>
          </p:spPr>
          <p:txBody>
            <a:bodyPr wrap="square">
              <a:spAutoFit/>
            </a:bodyPr>
            <a:lstStyle/>
            <a:p>
              <a:pPr algn="ctr">
                <a:spcBef>
                  <a:spcPct val="50000"/>
                </a:spcBef>
              </a:pPr>
              <a:r>
                <a:rPr lang="en-US" sz="3200" b="1" dirty="0">
                  <a:solidFill>
                    <a:srgbClr val="FF0000"/>
                  </a:solidFill>
                  <a:effectLst>
                    <a:outerShdw blurRad="38100" dist="38100" dir="2700000" algn="tl">
                      <a:srgbClr val="000000">
                        <a:alpha val="43137"/>
                      </a:srgbClr>
                    </a:outerShdw>
                  </a:effectLst>
                  <a:latin typeface="Arial" pitchFamily="34" charset="0"/>
                  <a:cs typeface="Arial" pitchFamily="34" charset="0"/>
                </a:rPr>
                <a:t>G = [-6.644Log</a:t>
              </a:r>
              <a:r>
                <a:rPr lang="en-US" sz="3200" b="1" baseline="-25000" dirty="0">
                  <a:solidFill>
                    <a:srgbClr val="FF0000"/>
                  </a:solidFill>
                  <a:effectLst>
                    <a:outerShdw blurRad="38100" dist="38100" dir="2700000" algn="tl">
                      <a:srgbClr val="000000">
                        <a:alpha val="43137"/>
                      </a:srgbClr>
                    </a:outerShdw>
                  </a:effectLst>
                  <a:latin typeface="Arial" pitchFamily="34" charset="0"/>
                  <a:cs typeface="Arial" pitchFamily="34" charset="0"/>
                </a:rPr>
                <a:t>10</a:t>
              </a:r>
              <a:r>
                <a:rPr lang="en-US" sz="3200" b="1" dirty="0">
                  <a:solidFill>
                    <a:srgbClr val="FF0000"/>
                  </a:solidFill>
                  <a:effectLst>
                    <a:outerShdw blurRad="38100" dist="38100" dir="2700000" algn="tl">
                      <a:srgbClr val="000000">
                        <a:alpha val="43137"/>
                      </a:srgbClr>
                    </a:outerShdw>
                  </a:effectLst>
                  <a:latin typeface="Arial" pitchFamily="34" charset="0"/>
                  <a:cs typeface="Arial" pitchFamily="34" charset="0"/>
                </a:rPr>
                <a:t>(</a:t>
              </a:r>
              <a:r>
                <a:rPr lang="en-US" sz="3200" b="1" i="1" dirty="0">
                  <a:solidFill>
                    <a:srgbClr val="FF0000"/>
                  </a:solidFill>
                  <a:effectLst>
                    <a:outerShdw blurRad="38100" dist="38100" dir="2700000" algn="tl">
                      <a:srgbClr val="000000">
                        <a:alpha val="43137"/>
                      </a:srgbClr>
                    </a:outerShdw>
                  </a:effectLst>
                  <a:latin typeface="Arial" pitchFamily="34" charset="0"/>
                  <a:cs typeface="Arial" pitchFamily="34" charset="0"/>
                </a:rPr>
                <a:t>l</a:t>
              </a:r>
              <a:r>
                <a:rPr lang="en-US" sz="3200" b="1" dirty="0">
                  <a:solidFill>
                    <a:srgbClr val="FF0000"/>
                  </a:solidFill>
                  <a:effectLst>
                    <a:outerShdw blurRad="38100" dist="38100" dir="2700000" algn="tl">
                      <a:srgbClr val="000000">
                        <a:alpha val="43137"/>
                      </a:srgbClr>
                    </a:outerShdw>
                  </a:effectLst>
                  <a:latin typeface="Arial" pitchFamily="34" charset="0"/>
                  <a:cs typeface="Arial" pitchFamily="34" charset="0"/>
                </a:rPr>
                <a:t>)] – 3.288</a:t>
              </a:r>
            </a:p>
          </p:txBody>
        </p:sp>
      </p:grpSp>
      <p:sp>
        <p:nvSpPr>
          <p:cNvPr id="58378" name="Text Box 11"/>
          <p:cNvSpPr txBox="1">
            <a:spLocks noChangeArrowheads="1"/>
          </p:cNvSpPr>
          <p:nvPr/>
        </p:nvSpPr>
        <p:spPr bwMode="auto">
          <a:xfrm>
            <a:off x="0" y="5562600"/>
            <a:ext cx="9144000" cy="523220"/>
          </a:xfrm>
          <a:prstGeom prst="rect">
            <a:avLst/>
          </a:prstGeom>
          <a:noFill/>
          <a:ln w="9525">
            <a:noFill/>
            <a:miter lim="800000"/>
            <a:headEnd/>
            <a:tailEnd/>
          </a:ln>
        </p:spPr>
        <p:txBody>
          <a:bodyPr>
            <a:spAutoFit/>
          </a:bodyPr>
          <a:lstStyle/>
          <a:p>
            <a:pPr algn="ctr">
              <a:spcBef>
                <a:spcPct val="50000"/>
              </a:spcBef>
            </a:pP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Note: Units are in mm</a:t>
            </a:r>
            <a:r>
              <a:rPr lang="en-US" sz="2800" b="1" baseline="30000" dirty="0">
                <a:solidFill>
                  <a:srgbClr val="C00000"/>
                </a:solidFill>
                <a:effectLst>
                  <a:outerShdw blurRad="38100" dist="38100" dir="2700000" algn="tl">
                    <a:srgbClr val="000000">
                      <a:alpha val="43137"/>
                    </a:srgbClr>
                  </a:outerShdw>
                </a:effectLst>
                <a:latin typeface="Arial" pitchFamily="34" charset="0"/>
                <a:cs typeface="Arial" pitchFamily="34" charset="0"/>
              </a:rPr>
              <a:t>-1</a:t>
            </a: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 (for N</a:t>
            </a:r>
            <a:r>
              <a:rPr lang="en-US" sz="2800" b="1" baseline="-25000" dirty="0">
                <a:solidFill>
                  <a:srgbClr val="C00000"/>
                </a:solidFill>
                <a:effectLst>
                  <a:outerShdw blurRad="38100" dist="38100" dir="2700000" algn="tl">
                    <a:srgbClr val="000000">
                      <a:alpha val="43137"/>
                    </a:srgbClr>
                  </a:outerShdw>
                </a:effectLst>
                <a:latin typeface="Arial" pitchFamily="34" charset="0"/>
                <a:cs typeface="Arial" pitchFamily="34" charset="0"/>
              </a:rPr>
              <a:t>L</a:t>
            </a: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 and P</a:t>
            </a:r>
            <a:r>
              <a:rPr lang="en-US" sz="2800" b="1" baseline="-25000" dirty="0">
                <a:solidFill>
                  <a:srgbClr val="C00000"/>
                </a:solidFill>
                <a:effectLst>
                  <a:outerShdw blurRad="38100" dist="38100" dir="2700000" algn="tl">
                    <a:srgbClr val="000000">
                      <a:alpha val="43137"/>
                    </a:srgbClr>
                  </a:outerShdw>
                </a:effectLst>
                <a:latin typeface="Arial" pitchFamily="34" charset="0"/>
                <a:cs typeface="Arial" pitchFamily="34" charset="0"/>
              </a:rPr>
              <a:t>L</a:t>
            </a: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 or mm (for </a:t>
            </a:r>
            <a:r>
              <a:rPr lang="en-US" sz="2800" b="1" i="1" dirty="0">
                <a:solidFill>
                  <a:srgbClr val="C00000"/>
                </a:solidFill>
                <a:effectLst>
                  <a:outerShdw blurRad="38100" dist="38100" dir="2700000" algn="tl">
                    <a:srgbClr val="000000">
                      <a:alpha val="43137"/>
                    </a:srgbClr>
                  </a:outerShdw>
                </a:effectLst>
                <a:latin typeface="Arial" pitchFamily="34" charset="0"/>
                <a:cs typeface="Arial" pitchFamily="34" charset="0"/>
              </a:rPr>
              <a:t>l</a:t>
            </a: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1026"/>
          <p:cNvSpPr txBox="1">
            <a:spLocks noChangeArrowheads="1"/>
          </p:cNvSpPr>
          <p:nvPr/>
        </p:nvSpPr>
        <p:spPr bwMode="auto">
          <a:xfrm>
            <a:off x="1295400" y="304800"/>
            <a:ext cx="6248400" cy="707886"/>
          </a:xfrm>
          <a:prstGeom prst="rect">
            <a:avLst/>
          </a:prstGeom>
          <a:noFill/>
          <a:ln w="9525">
            <a:noFill/>
            <a:miter lim="800000"/>
            <a:headEnd/>
            <a:tailEnd/>
          </a:ln>
          <a:effectLst/>
        </p:spPr>
        <p:txBody>
          <a:bodyPr>
            <a:spAutoFit/>
          </a:bodyPr>
          <a:lstStyle/>
          <a:p>
            <a:pPr algn="ctr">
              <a:spcBef>
                <a:spcPct val="50000"/>
              </a:spcBef>
              <a:defRPr/>
            </a:pPr>
            <a:r>
              <a:rPr lang="en-US" sz="4000" b="1" dirty="0">
                <a:solidFill>
                  <a:srgbClr val="002060"/>
                </a:solidFill>
                <a:latin typeface="Arial" pitchFamily="34" charset="0"/>
                <a:cs typeface="Arial" pitchFamily="34" charset="0"/>
              </a:rPr>
              <a:t>Actual Grain Shapes</a:t>
            </a:r>
          </a:p>
        </p:txBody>
      </p:sp>
      <p:pic>
        <p:nvPicPr>
          <p:cNvPr id="4099" name="Picture 1027" descr="D:\GrainSize\BetaBrassGrains9xSEI.JPG"/>
          <p:cNvPicPr>
            <a:picLocks noChangeAspect="1" noChangeArrowheads="1"/>
          </p:cNvPicPr>
          <p:nvPr/>
        </p:nvPicPr>
        <p:blipFill>
          <a:blip r:embed="rId2" cstate="print"/>
          <a:srcRect/>
          <a:stretch>
            <a:fillRect/>
          </a:stretch>
        </p:blipFill>
        <p:spPr bwMode="auto">
          <a:xfrm>
            <a:off x="228600" y="1600200"/>
            <a:ext cx="4144963" cy="3405188"/>
          </a:xfrm>
          <a:prstGeom prst="rect">
            <a:avLst/>
          </a:prstGeom>
          <a:noFill/>
          <a:ln w="9525">
            <a:noFill/>
            <a:miter lim="800000"/>
            <a:headEnd/>
            <a:tailEnd/>
          </a:ln>
        </p:spPr>
      </p:pic>
      <p:pic>
        <p:nvPicPr>
          <p:cNvPr id="4100" name="Picture 1028" descr="D:\GrainSize\BetaBrassGrains9xSEI-a.JPG"/>
          <p:cNvPicPr>
            <a:picLocks noChangeAspect="1" noChangeArrowheads="1"/>
          </p:cNvPicPr>
          <p:nvPr/>
        </p:nvPicPr>
        <p:blipFill>
          <a:blip r:embed="rId3" cstate="print"/>
          <a:srcRect/>
          <a:stretch>
            <a:fillRect/>
          </a:stretch>
        </p:blipFill>
        <p:spPr bwMode="auto">
          <a:xfrm>
            <a:off x="5029200" y="1676400"/>
            <a:ext cx="3956050" cy="3343275"/>
          </a:xfrm>
          <a:prstGeom prst="rect">
            <a:avLst/>
          </a:prstGeom>
          <a:noFill/>
          <a:ln w="9525">
            <a:noFill/>
            <a:miter lim="800000"/>
            <a:headEnd/>
            <a:tailEnd/>
          </a:ln>
        </p:spPr>
      </p:pic>
      <p:sp>
        <p:nvSpPr>
          <p:cNvPr id="71685" name="Text Box 1029"/>
          <p:cNvSpPr txBox="1">
            <a:spLocks noChangeArrowheads="1"/>
          </p:cNvSpPr>
          <p:nvPr/>
        </p:nvSpPr>
        <p:spPr bwMode="auto">
          <a:xfrm>
            <a:off x="609600" y="5257800"/>
            <a:ext cx="8305800" cy="830997"/>
          </a:xfrm>
          <a:prstGeom prst="rect">
            <a:avLst/>
          </a:prstGeom>
          <a:noFill/>
          <a:ln w="9525">
            <a:noFill/>
            <a:miter lim="800000"/>
            <a:headEnd/>
            <a:tailEnd/>
          </a:ln>
          <a:effectLst/>
        </p:spPr>
        <p:txBody>
          <a:bodyPr wrap="square">
            <a:spAutoFit/>
          </a:bodyPr>
          <a:lstStyle/>
          <a:p>
            <a:pPr algn="ctr">
              <a:spcBef>
                <a:spcPct val="50000"/>
              </a:spcBef>
              <a:defRPr/>
            </a:pPr>
            <a:r>
              <a:rPr lang="en-US" sz="2400" b="1" dirty="0">
                <a:solidFill>
                  <a:srgbClr val="C00000"/>
                </a:solidFill>
                <a:latin typeface="Arial" pitchFamily="34" charset="0"/>
                <a:cs typeface="Arial" pitchFamily="34" charset="0"/>
              </a:rPr>
              <a:t>SEM secondary electron images of individual </a:t>
            </a:r>
            <a:r>
              <a:rPr lang="en-US" sz="2400" b="1" dirty="0">
                <a:solidFill>
                  <a:srgbClr val="C00000"/>
                </a:solidFill>
                <a:latin typeface="Arial" pitchFamily="34" charset="0"/>
                <a:cs typeface="Arial" pitchFamily="34" charset="0"/>
                <a:sym typeface="Symbol" pitchFamily="18" charset="2"/>
              </a:rPr>
              <a:t> Brass grains separated by liquid metal embrittlement with Hg.</a:t>
            </a:r>
            <a:endParaRPr lang="en-US" sz="2400" b="1" dirty="0">
              <a:solidFill>
                <a:srgbClr val="C00000"/>
              </a:solidFill>
              <a:latin typeface="Arial" pitchFamily="34" charset="0"/>
              <a:cs typeface="Arial" pitchFamily="34" charset="0"/>
            </a:endParaRPr>
          </a:p>
        </p:txBody>
      </p:sp>
      <p:sp>
        <p:nvSpPr>
          <p:cNvPr id="4102" name="Text Box 1030"/>
          <p:cNvSpPr txBox="1">
            <a:spLocks noChangeArrowheads="1"/>
          </p:cNvSpPr>
          <p:nvPr/>
        </p:nvSpPr>
        <p:spPr bwMode="auto">
          <a:xfrm>
            <a:off x="2514600" y="4495800"/>
            <a:ext cx="990600" cy="366713"/>
          </a:xfrm>
          <a:prstGeom prst="rect">
            <a:avLst/>
          </a:prstGeom>
          <a:noFill/>
          <a:ln w="9525">
            <a:noFill/>
            <a:miter lim="800000"/>
            <a:headEnd/>
            <a:tailEnd/>
          </a:ln>
        </p:spPr>
        <p:txBody>
          <a:bodyPr>
            <a:spAutoFit/>
          </a:bodyPr>
          <a:lstStyle/>
          <a:p>
            <a:pPr>
              <a:spcBef>
                <a:spcPct val="50000"/>
              </a:spcBef>
            </a:pPr>
            <a:r>
              <a:rPr lang="en-US" sz="1800" b="1" dirty="0">
                <a:solidFill>
                  <a:schemeClr val="bg1"/>
                </a:solidFill>
                <a:latin typeface="Arial" pitchFamily="34" charset="0"/>
                <a:cs typeface="Arial" pitchFamily="34" charset="0"/>
              </a:rPr>
              <a:t>1.1 mm</a:t>
            </a:r>
          </a:p>
        </p:txBody>
      </p:sp>
      <p:sp>
        <p:nvSpPr>
          <p:cNvPr id="4103" name="Text Box 1031"/>
          <p:cNvSpPr txBox="1">
            <a:spLocks noChangeArrowheads="1"/>
          </p:cNvSpPr>
          <p:nvPr/>
        </p:nvSpPr>
        <p:spPr bwMode="auto">
          <a:xfrm>
            <a:off x="7696200" y="4419600"/>
            <a:ext cx="990600" cy="366713"/>
          </a:xfrm>
          <a:prstGeom prst="rect">
            <a:avLst/>
          </a:prstGeom>
          <a:noFill/>
          <a:ln w="9525">
            <a:noFill/>
            <a:miter lim="800000"/>
            <a:headEnd/>
            <a:tailEnd/>
          </a:ln>
        </p:spPr>
        <p:txBody>
          <a:bodyPr>
            <a:spAutoFit/>
          </a:bodyPr>
          <a:lstStyle/>
          <a:p>
            <a:pPr algn="ctr">
              <a:spcBef>
                <a:spcPct val="50000"/>
              </a:spcBef>
            </a:pPr>
            <a:r>
              <a:rPr lang="en-US" sz="1800" b="1" dirty="0">
                <a:solidFill>
                  <a:schemeClr val="bg1"/>
                </a:solidFill>
                <a:latin typeface="Arial" pitchFamily="34" charset="0"/>
                <a:cs typeface="Arial" pitchFamily="34" charset="0"/>
              </a:rPr>
              <a:t>1.1 mm</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442565" y="1371600"/>
            <a:ext cx="6293113" cy="3792538"/>
          </a:xfrm>
          <a:prstGeom prst="rect">
            <a:avLst/>
          </a:prstGeom>
          <a:noFill/>
          <a:ln w="9525">
            <a:noFill/>
            <a:miter lim="800000"/>
            <a:headEnd/>
            <a:tailEnd/>
          </a:ln>
          <a:effectLst/>
        </p:spPr>
      </p:pic>
      <p:sp>
        <p:nvSpPr>
          <p:cNvPr id="4" name="TextBox 3"/>
          <p:cNvSpPr txBox="1"/>
          <p:nvPr/>
        </p:nvSpPr>
        <p:spPr>
          <a:xfrm>
            <a:off x="0" y="5181600"/>
            <a:ext cx="9144000" cy="1200329"/>
          </a:xfrm>
          <a:prstGeom prst="rect">
            <a:avLst/>
          </a:prstGeom>
          <a:noFill/>
        </p:spPr>
        <p:txBody>
          <a:bodyPr wrap="square" rtlCol="0">
            <a:spAutoFit/>
          </a:bodyPr>
          <a:lstStyle/>
          <a:p>
            <a:pPr algn="ct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Results for 40 measurements using the E 112 intercept method (but with a single test circle) with </a:t>
            </a:r>
            <a:r>
              <a:rPr lang="en-US" sz="24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P</a:t>
            </a:r>
            <a:r>
              <a:rPr lang="en-US" sz="2400" b="1" baseline="-25000" dirty="0" err="1">
                <a:solidFill>
                  <a:srgbClr val="C00000"/>
                </a:solidFill>
                <a:effectLst>
                  <a:outerShdw blurRad="38100" dist="38100" dir="2700000" algn="tl">
                    <a:srgbClr val="000000">
                      <a:alpha val="43137"/>
                    </a:srgbClr>
                  </a:outerShdw>
                </a:effectLst>
                <a:latin typeface="Arial" pitchFamily="34" charset="0"/>
                <a:cs typeface="Arial" pitchFamily="34" charset="0"/>
              </a:rPr>
              <a:t>intersections</a:t>
            </a: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 varying from 6 to 89. The linear trend line is almost flat.</a:t>
            </a:r>
          </a:p>
        </p:txBody>
      </p:sp>
      <p:sp>
        <p:nvSpPr>
          <p:cNvPr id="5" name="TextBox 4"/>
          <p:cNvSpPr txBox="1"/>
          <p:nvPr/>
        </p:nvSpPr>
        <p:spPr>
          <a:xfrm>
            <a:off x="228600" y="381000"/>
            <a:ext cx="8763000" cy="584775"/>
          </a:xfrm>
          <a:prstGeom prst="rect">
            <a:avLst/>
          </a:prstGeom>
          <a:noFill/>
        </p:spPr>
        <p:txBody>
          <a:bodyPr wrap="square" rtlCol="0">
            <a:spAutoFit/>
          </a:bodyPr>
          <a:lstStyle/>
          <a:p>
            <a:pPr algn="ctr"/>
            <a:r>
              <a:rPr lang="en-US" sz="3200" b="1" dirty="0">
                <a:solidFill>
                  <a:srgbClr val="002060"/>
                </a:solidFill>
                <a:effectLst>
                  <a:outerShdw blurRad="38100" dist="38100" dir="2700000" algn="tl">
                    <a:srgbClr val="000000">
                      <a:alpha val="43137"/>
                    </a:srgbClr>
                  </a:outerShdw>
                </a:effectLst>
                <a:latin typeface="Arial" pitchFamily="34" charset="0"/>
                <a:cs typeface="Arial" pitchFamily="34" charset="0"/>
              </a:rPr>
              <a:t>Effect of Varying the P Counts on G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316125" y="1219200"/>
            <a:ext cx="6545996" cy="3944938"/>
          </a:xfrm>
          <a:prstGeom prst="rect">
            <a:avLst/>
          </a:prstGeom>
          <a:noFill/>
          <a:ln w="9525">
            <a:noFill/>
            <a:miter lim="800000"/>
            <a:headEnd/>
            <a:tailEnd/>
          </a:ln>
          <a:effectLst/>
        </p:spPr>
      </p:pic>
      <p:sp>
        <p:nvSpPr>
          <p:cNvPr id="4" name="TextBox 3"/>
          <p:cNvSpPr txBox="1"/>
          <p:nvPr/>
        </p:nvSpPr>
        <p:spPr>
          <a:xfrm>
            <a:off x="457200" y="5410200"/>
            <a:ext cx="8229600" cy="830997"/>
          </a:xfrm>
          <a:prstGeom prst="rect">
            <a:avLst/>
          </a:prstGeom>
          <a:noFill/>
        </p:spPr>
        <p:txBody>
          <a:bodyPr wrap="square" rtlCol="0">
            <a:spAutoFit/>
          </a:bodyPr>
          <a:lstStyle/>
          <a:p>
            <a:pPr algn="ct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Plot of </a:t>
            </a:r>
            <a:r>
              <a:rPr lang="en-US" sz="24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P</a:t>
            </a:r>
            <a:r>
              <a:rPr lang="en-US" sz="2400" b="1" baseline="-25000" dirty="0" err="1">
                <a:solidFill>
                  <a:srgbClr val="C00000"/>
                </a:solidFill>
                <a:effectLst>
                  <a:outerShdw blurRad="38100" dist="38100" dir="2700000" algn="tl">
                    <a:srgbClr val="000000">
                      <a:alpha val="43137"/>
                    </a:srgbClr>
                  </a:outerShdw>
                </a:effectLst>
                <a:latin typeface="Arial" pitchFamily="34" charset="0"/>
                <a:cs typeface="Arial" pitchFamily="34" charset="0"/>
              </a:rPr>
              <a:t>intersections</a:t>
            </a: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 for values above 20. Note that the linear trend line has a slight downward slope now.</a:t>
            </a:r>
          </a:p>
        </p:txBody>
      </p:sp>
      <p:sp>
        <p:nvSpPr>
          <p:cNvPr id="5" name="TextBox 4"/>
          <p:cNvSpPr txBox="1"/>
          <p:nvPr/>
        </p:nvSpPr>
        <p:spPr>
          <a:xfrm>
            <a:off x="381000" y="304800"/>
            <a:ext cx="8534400" cy="523220"/>
          </a:xfrm>
          <a:prstGeom prst="rect">
            <a:avLst/>
          </a:prstGeom>
          <a:noFill/>
        </p:spPr>
        <p:txBody>
          <a:bodyPr wrap="square" rtlCol="0">
            <a:spAutoFit/>
          </a:bodyPr>
          <a:lstStyle/>
          <a:p>
            <a:pPr algn="ctr"/>
            <a:r>
              <a:rPr lang="en-US" sz="2800" b="1" dirty="0">
                <a:solidFill>
                  <a:srgbClr val="002060"/>
                </a:solidFill>
                <a:effectLst>
                  <a:outerShdw blurRad="38100" dist="38100" dir="2700000" algn="tl">
                    <a:srgbClr val="000000">
                      <a:alpha val="43137"/>
                    </a:srgbClr>
                  </a:outerShdw>
                </a:effectLst>
                <a:latin typeface="Arial" pitchFamily="34" charset="0"/>
                <a:cs typeface="Arial" pitchFamily="34" charset="0"/>
              </a:rPr>
              <a:t>G by the Intercept Method is Better When P&gt;20</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2209800"/>
            <a:ext cx="7010400" cy="1077218"/>
          </a:xfrm>
          <a:prstGeom prst="rect">
            <a:avLst/>
          </a:prstGeom>
          <a:noFill/>
        </p:spPr>
        <p:txBody>
          <a:bodyPr wrap="square" rtlCol="0">
            <a:spAutoFit/>
          </a:bodyPr>
          <a:lstStyle/>
          <a:p>
            <a:pPr algn="ctr"/>
            <a:r>
              <a:rPr lang="en-US" sz="3200" b="1" dirty="0">
                <a:solidFill>
                  <a:srgbClr val="FF0000"/>
                </a:solidFill>
                <a:effectLst>
                  <a:outerShdw blurRad="38100" dist="38100" dir="2700000" algn="tl">
                    <a:srgbClr val="000000">
                      <a:alpha val="43137"/>
                    </a:srgbClr>
                  </a:outerShdw>
                </a:effectLst>
                <a:latin typeface="Arial" pitchFamily="34" charset="0"/>
                <a:cs typeface="Arial" pitchFamily="34" charset="0"/>
              </a:rPr>
              <a:t>N</a:t>
            </a:r>
            <a:r>
              <a:rPr lang="en-US" sz="3200" b="1" baseline="-25000" dirty="0">
                <a:solidFill>
                  <a:srgbClr val="FF0000"/>
                </a:solidFill>
                <a:effectLst>
                  <a:outerShdw blurRad="38100" dist="38100" dir="2700000" algn="tl">
                    <a:srgbClr val="000000">
                      <a:alpha val="43137"/>
                    </a:srgbClr>
                  </a:outerShdw>
                </a:effectLst>
                <a:latin typeface="Arial" pitchFamily="34" charset="0"/>
                <a:cs typeface="Arial" pitchFamily="34" charset="0"/>
              </a:rPr>
              <a:t>A</a:t>
            </a:r>
            <a:r>
              <a:rPr lang="en-US" sz="3200" b="1" dirty="0">
                <a:solidFill>
                  <a:srgbClr val="FF0000"/>
                </a:solidFill>
                <a:effectLst>
                  <a:outerShdw blurRad="38100" dist="38100" dir="2700000" algn="tl">
                    <a:srgbClr val="000000">
                      <a:alpha val="43137"/>
                    </a:srgbClr>
                  </a:outerShdw>
                </a:effectLst>
                <a:latin typeface="Arial" pitchFamily="34" charset="0"/>
                <a:cs typeface="Arial" pitchFamily="34" charset="0"/>
              </a:rPr>
              <a:t> = </a:t>
            </a:r>
            <a:r>
              <a:rPr lang="en-US" sz="3200" b="1" u="sng" dirty="0">
                <a:solidFill>
                  <a:srgbClr val="FF0000"/>
                </a:solidFill>
                <a:effectLst>
                  <a:outerShdw blurRad="38100" dist="38100" dir="2700000" algn="tl">
                    <a:srgbClr val="000000">
                      <a:alpha val="43137"/>
                    </a:srgbClr>
                  </a:outerShdw>
                </a:effectLst>
                <a:latin typeface="Arial" pitchFamily="34" charset="0"/>
                <a:cs typeface="Arial" pitchFamily="34" charset="0"/>
              </a:rPr>
              <a:t>0.5P + 1 </a:t>
            </a:r>
            <a:r>
              <a:rPr lang="en-US" sz="3200" b="1" dirty="0">
                <a:solidFill>
                  <a:srgbClr val="FF0000"/>
                </a:solidFill>
                <a:effectLst>
                  <a:outerShdw blurRad="38100" dist="38100" dir="2700000" algn="tl">
                    <a:srgbClr val="000000">
                      <a:alpha val="43137"/>
                    </a:srgbClr>
                  </a:outerShdw>
                </a:effectLst>
                <a:latin typeface="Arial" pitchFamily="34" charset="0"/>
                <a:cs typeface="Arial" pitchFamily="34" charset="0"/>
              </a:rPr>
              <a:t>                                      </a:t>
            </a:r>
          </a:p>
          <a:p>
            <a:pPr algn="ctr"/>
            <a:r>
              <a:rPr lang="en-US" sz="3200" b="1" dirty="0">
                <a:solidFill>
                  <a:srgbClr val="FF0000"/>
                </a:solidFill>
                <a:effectLst>
                  <a:outerShdw blurRad="38100" dist="38100" dir="2700000" algn="tl">
                    <a:srgbClr val="000000">
                      <a:alpha val="43137"/>
                    </a:srgbClr>
                  </a:outerShdw>
                </a:effectLst>
                <a:latin typeface="Arial" pitchFamily="34" charset="0"/>
                <a:cs typeface="Arial" pitchFamily="34" charset="0"/>
              </a:rPr>
              <a:t>         A</a:t>
            </a:r>
            <a:r>
              <a:rPr lang="en-US" sz="3200" b="1" baseline="-25000" dirty="0">
                <a:solidFill>
                  <a:srgbClr val="FF0000"/>
                </a:solidFill>
                <a:effectLst>
                  <a:outerShdw blurRad="38100" dist="38100" dir="2700000" algn="tl">
                    <a:srgbClr val="000000">
                      <a:alpha val="43137"/>
                    </a:srgbClr>
                  </a:outerShdw>
                </a:effectLst>
                <a:latin typeface="Arial" pitchFamily="34" charset="0"/>
                <a:cs typeface="Arial" pitchFamily="34" charset="0"/>
              </a:rPr>
              <a:t>T</a:t>
            </a:r>
            <a:endParaRPr lang="en-US" sz="32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TextBox 2"/>
          <p:cNvSpPr txBox="1"/>
          <p:nvPr/>
        </p:nvSpPr>
        <p:spPr>
          <a:xfrm>
            <a:off x="762000" y="381000"/>
            <a:ext cx="7315200" cy="707886"/>
          </a:xfrm>
          <a:prstGeom prst="rect">
            <a:avLst/>
          </a:prstGeom>
          <a:noFill/>
        </p:spPr>
        <p:txBody>
          <a:bodyPr wrap="square" rtlCol="0">
            <a:spAutoFit/>
          </a:bodyPr>
          <a:lstStyle/>
          <a:p>
            <a:pPr algn="ctr"/>
            <a:r>
              <a:rPr lang="en-US" sz="4000" b="1" dirty="0">
                <a:solidFill>
                  <a:srgbClr val="002060"/>
                </a:solidFill>
                <a:effectLst>
                  <a:outerShdw blurRad="38100" dist="38100" dir="2700000" algn="tl">
                    <a:srgbClr val="000000">
                      <a:alpha val="43137"/>
                    </a:srgbClr>
                  </a:outerShdw>
                </a:effectLst>
                <a:latin typeface="Arial" pitchFamily="34" charset="0"/>
                <a:cs typeface="Arial" pitchFamily="34" charset="0"/>
              </a:rPr>
              <a:t>Triple-Point Count Method</a:t>
            </a:r>
          </a:p>
        </p:txBody>
      </p:sp>
      <p:sp>
        <p:nvSpPr>
          <p:cNvPr id="4" name="TextBox 3"/>
          <p:cNvSpPr txBox="1"/>
          <p:nvPr/>
        </p:nvSpPr>
        <p:spPr>
          <a:xfrm>
            <a:off x="1219200" y="4114800"/>
            <a:ext cx="7239000" cy="1200329"/>
          </a:xfrm>
          <a:prstGeom prst="rect">
            <a:avLst/>
          </a:prstGeom>
          <a:noFill/>
        </p:spPr>
        <p:txBody>
          <a:bodyPr wrap="square" rtlCol="0">
            <a:spAutoFit/>
          </a:bodyPr>
          <a:lstStyle/>
          <a:p>
            <a:pPr algn="ct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where P are triple points within the test circle (4-ray junctions are weighted as 1, rather than as one-half)</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433590" y="1295400"/>
            <a:ext cx="6421386" cy="3878263"/>
          </a:xfrm>
          <a:prstGeom prst="rect">
            <a:avLst/>
          </a:prstGeom>
          <a:noFill/>
          <a:ln w="9525">
            <a:noFill/>
            <a:miter lim="800000"/>
            <a:headEnd/>
            <a:tailEnd/>
          </a:ln>
          <a:effectLst/>
        </p:spPr>
      </p:pic>
      <p:sp>
        <p:nvSpPr>
          <p:cNvPr id="3" name="TextBox 2"/>
          <p:cNvSpPr txBox="1"/>
          <p:nvPr/>
        </p:nvSpPr>
        <p:spPr>
          <a:xfrm>
            <a:off x="304800" y="304800"/>
            <a:ext cx="8382000" cy="646331"/>
          </a:xfrm>
          <a:prstGeom prst="rect">
            <a:avLst/>
          </a:prstGeom>
          <a:noFill/>
        </p:spPr>
        <p:txBody>
          <a:bodyPr wrap="square" rtlCol="0">
            <a:spAutoFit/>
          </a:bodyPr>
          <a:lstStyle/>
          <a:p>
            <a:pPr algn="ctr"/>
            <a:r>
              <a:rPr lang="en-US" sz="3600" b="1" dirty="0">
                <a:solidFill>
                  <a:srgbClr val="002060"/>
                </a:solidFill>
                <a:effectLst>
                  <a:outerShdw blurRad="38100" dist="38100" dir="2700000" algn="tl">
                    <a:srgbClr val="000000">
                      <a:alpha val="43137"/>
                    </a:srgbClr>
                  </a:outerShdw>
                </a:effectLst>
                <a:latin typeface="Arial" pitchFamily="34" charset="0"/>
                <a:cs typeface="Arial" pitchFamily="34" charset="0"/>
              </a:rPr>
              <a:t>Effect of Varying P per Image on G</a:t>
            </a:r>
          </a:p>
        </p:txBody>
      </p:sp>
      <p:sp>
        <p:nvSpPr>
          <p:cNvPr id="4" name="TextBox 3"/>
          <p:cNvSpPr txBox="1"/>
          <p:nvPr/>
        </p:nvSpPr>
        <p:spPr>
          <a:xfrm>
            <a:off x="762000" y="5334000"/>
            <a:ext cx="7696200" cy="1200329"/>
          </a:xfrm>
          <a:prstGeom prst="rect">
            <a:avLst/>
          </a:prstGeom>
          <a:noFill/>
        </p:spPr>
        <p:txBody>
          <a:bodyPr wrap="square" rtlCol="0">
            <a:spAutoFit/>
          </a:bodyPr>
          <a:lstStyle/>
          <a:p>
            <a:pPr algn="ct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Plot of all 41 measurements of P, with a range of 5 to 860, gave a linear fit with a slight downward trend as P increased.</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307422" y="1295400"/>
            <a:ext cx="6421387" cy="3878263"/>
          </a:xfrm>
          <a:prstGeom prst="rect">
            <a:avLst/>
          </a:prstGeom>
          <a:noFill/>
          <a:ln w="9525">
            <a:noFill/>
            <a:miter lim="800000"/>
            <a:headEnd/>
            <a:tailEnd/>
          </a:ln>
          <a:effectLst/>
        </p:spPr>
      </p:pic>
      <p:sp>
        <p:nvSpPr>
          <p:cNvPr id="3" name="TextBox 2"/>
          <p:cNvSpPr txBox="1"/>
          <p:nvPr/>
        </p:nvSpPr>
        <p:spPr>
          <a:xfrm>
            <a:off x="762000" y="5410200"/>
            <a:ext cx="7543800" cy="830997"/>
          </a:xfrm>
          <a:prstGeom prst="rect">
            <a:avLst/>
          </a:prstGeom>
          <a:noFill/>
        </p:spPr>
        <p:txBody>
          <a:bodyPr wrap="square" rtlCol="0">
            <a:spAutoFit/>
          </a:bodyPr>
          <a:lstStyle/>
          <a:p>
            <a:pPr algn="ct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Flat linear trend for triple point counts above 25 per field (range 35 to 860).</a:t>
            </a:r>
          </a:p>
        </p:txBody>
      </p:sp>
      <p:sp>
        <p:nvSpPr>
          <p:cNvPr id="4" name="TextBox 3"/>
          <p:cNvSpPr txBox="1"/>
          <p:nvPr/>
        </p:nvSpPr>
        <p:spPr>
          <a:xfrm>
            <a:off x="0" y="381000"/>
            <a:ext cx="9144000" cy="584775"/>
          </a:xfrm>
          <a:prstGeom prst="rect">
            <a:avLst/>
          </a:prstGeom>
          <a:noFill/>
        </p:spPr>
        <p:txBody>
          <a:bodyPr wrap="square" rtlCol="0">
            <a:spAutoFit/>
          </a:bodyPr>
          <a:lstStyle/>
          <a:p>
            <a:pPr algn="ctr"/>
            <a:r>
              <a:rPr lang="en-US" sz="3200" b="1" dirty="0">
                <a:solidFill>
                  <a:srgbClr val="002060"/>
                </a:solidFill>
                <a:effectLst>
                  <a:outerShdw blurRad="38100" dist="38100" dir="2700000" algn="tl">
                    <a:srgbClr val="000000">
                      <a:alpha val="43137"/>
                    </a:srgbClr>
                  </a:outerShdw>
                </a:effectLst>
                <a:latin typeface="Arial" pitchFamily="34" charset="0"/>
                <a:cs typeface="Arial" pitchFamily="34" charset="0"/>
              </a:rPr>
              <a:t>Triple-Points Per Field &gt;25 Gave Constant G</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1981200" y="1219200"/>
            <a:ext cx="5181600" cy="3945325"/>
          </a:xfrm>
          <a:prstGeom prst="rect">
            <a:avLst/>
          </a:prstGeom>
          <a:noFill/>
          <a:ln w="9525">
            <a:noFill/>
            <a:miter lim="800000"/>
            <a:headEnd/>
            <a:tailEnd/>
          </a:ln>
          <a:effectLst/>
        </p:spPr>
      </p:pic>
      <p:sp>
        <p:nvSpPr>
          <p:cNvPr id="3" name="TextBox 2"/>
          <p:cNvSpPr txBox="1"/>
          <p:nvPr/>
        </p:nvSpPr>
        <p:spPr>
          <a:xfrm>
            <a:off x="381000" y="381000"/>
            <a:ext cx="8305800" cy="646331"/>
          </a:xfrm>
          <a:prstGeom prst="rect">
            <a:avLst/>
          </a:prstGeom>
          <a:noFill/>
        </p:spPr>
        <p:txBody>
          <a:bodyPr wrap="square" rtlCol="0">
            <a:spAutoFit/>
          </a:bodyPr>
          <a:lstStyle/>
          <a:p>
            <a:pPr algn="ctr"/>
            <a:r>
              <a:rPr lang="en-US" sz="3600" b="1" dirty="0">
                <a:solidFill>
                  <a:srgbClr val="002060"/>
                </a:solidFill>
                <a:effectLst>
                  <a:outerShdw blurRad="38100" dist="38100" dir="2700000" algn="tl">
                    <a:srgbClr val="000000">
                      <a:alpha val="43137"/>
                    </a:srgbClr>
                  </a:outerShdw>
                </a:effectLst>
                <a:latin typeface="Arial" pitchFamily="34" charset="0"/>
                <a:cs typeface="Arial" pitchFamily="34" charset="0"/>
              </a:rPr>
              <a:t>Jeffries Circle </a:t>
            </a:r>
            <a:r>
              <a:rPr lang="en-US" sz="3600" b="1" dirty="0" err="1">
                <a:solidFill>
                  <a:srgbClr val="002060"/>
                </a:solidFill>
                <a:effectLst>
                  <a:outerShdw blurRad="38100" dist="38100" dir="2700000" algn="tl">
                    <a:srgbClr val="000000">
                      <a:alpha val="43137"/>
                    </a:srgbClr>
                  </a:outerShdw>
                </a:effectLst>
                <a:latin typeface="Arial" pitchFamily="34" charset="0"/>
                <a:cs typeface="Arial" pitchFamily="34" charset="0"/>
              </a:rPr>
              <a:t>vs</a:t>
            </a:r>
            <a:r>
              <a:rPr lang="en-US" sz="3600" b="1" dirty="0">
                <a:solidFill>
                  <a:srgbClr val="002060"/>
                </a:solidFill>
                <a:effectLst>
                  <a:outerShdw blurRad="38100" dist="38100" dir="2700000" algn="tl">
                    <a:srgbClr val="000000">
                      <a:alpha val="43137"/>
                    </a:srgbClr>
                  </a:outerShdw>
                </a:effectLst>
                <a:latin typeface="Arial" pitchFamily="34" charset="0"/>
                <a:cs typeface="Arial" pitchFamily="34" charset="0"/>
              </a:rPr>
              <a:t> </a:t>
            </a:r>
            <a:r>
              <a:rPr lang="en-US" sz="3600" b="1" dirty="0" err="1">
                <a:solidFill>
                  <a:srgbClr val="002060"/>
                </a:solidFill>
                <a:effectLst>
                  <a:outerShdw blurRad="38100" dist="38100" dir="2700000" algn="tl">
                    <a:srgbClr val="000000">
                      <a:alpha val="43137"/>
                    </a:srgbClr>
                  </a:outerShdw>
                </a:effectLst>
                <a:latin typeface="Arial" pitchFamily="34" charset="0"/>
                <a:cs typeface="Arial" pitchFamily="34" charset="0"/>
              </a:rPr>
              <a:t>Saltykov</a:t>
            </a:r>
            <a:r>
              <a:rPr lang="en-US" sz="3600" b="1" dirty="0">
                <a:solidFill>
                  <a:srgbClr val="002060"/>
                </a:solidFill>
                <a:effectLst>
                  <a:outerShdw blurRad="38100" dist="38100" dir="2700000" algn="tl">
                    <a:srgbClr val="000000">
                      <a:alpha val="43137"/>
                    </a:srgbClr>
                  </a:outerShdw>
                </a:effectLst>
                <a:latin typeface="Arial" pitchFamily="34" charset="0"/>
                <a:cs typeface="Arial" pitchFamily="34" charset="0"/>
              </a:rPr>
              <a:t> Rectangle</a:t>
            </a:r>
          </a:p>
        </p:txBody>
      </p:sp>
      <p:sp>
        <p:nvSpPr>
          <p:cNvPr id="4" name="TextBox 3"/>
          <p:cNvSpPr txBox="1"/>
          <p:nvPr/>
        </p:nvSpPr>
        <p:spPr>
          <a:xfrm>
            <a:off x="381000" y="5257800"/>
            <a:ext cx="8382000" cy="1323439"/>
          </a:xfrm>
          <a:prstGeom prst="rect">
            <a:avLst/>
          </a:prstGeom>
          <a:noFill/>
        </p:spPr>
        <p:txBody>
          <a:bodyPr wrap="square" rtlCol="0">
            <a:spAutoFit/>
          </a:bodyPr>
          <a:lstStyle/>
          <a:p>
            <a:pPr algn="ctr"/>
            <a:r>
              <a:rPr lang="en-US" sz="2000" b="1" dirty="0">
                <a:solidFill>
                  <a:srgbClr val="C00000"/>
                </a:solidFill>
                <a:effectLst>
                  <a:outerShdw blurRad="38100" dist="38100" dir="2700000" algn="tl">
                    <a:srgbClr val="000000">
                      <a:alpha val="43137"/>
                    </a:srgbClr>
                  </a:outerShdw>
                </a:effectLst>
                <a:latin typeface="Arial" pitchFamily="34" charset="0"/>
                <a:cs typeface="Arial" pitchFamily="34" charset="0"/>
              </a:rPr>
              <a:t>Although the linear trend line for the Jeffries planimetric method shows a slight downward trend with increasing counts, over the mutual measurement range for the two methods, the data agreement is excellent.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182324" y="1066800"/>
            <a:ext cx="6666275" cy="4026166"/>
          </a:xfrm>
          <a:prstGeom prst="rect">
            <a:avLst/>
          </a:prstGeom>
          <a:noFill/>
          <a:ln w="9525">
            <a:noFill/>
            <a:miter lim="800000"/>
            <a:headEnd/>
            <a:tailEnd/>
          </a:ln>
          <a:effectLst/>
        </p:spPr>
      </p:pic>
      <p:sp>
        <p:nvSpPr>
          <p:cNvPr id="3" name="TextBox 2"/>
          <p:cNvSpPr txBox="1"/>
          <p:nvPr/>
        </p:nvSpPr>
        <p:spPr>
          <a:xfrm>
            <a:off x="304800" y="304800"/>
            <a:ext cx="8458200" cy="646331"/>
          </a:xfrm>
          <a:prstGeom prst="rect">
            <a:avLst/>
          </a:prstGeom>
          <a:noFill/>
        </p:spPr>
        <p:txBody>
          <a:bodyPr wrap="square" rtlCol="0">
            <a:spAutoFit/>
          </a:bodyPr>
          <a:lstStyle/>
          <a:p>
            <a:pPr algn="ctr"/>
            <a:r>
              <a:rPr lang="en-US" sz="3600" b="1" dirty="0">
                <a:solidFill>
                  <a:srgbClr val="002060"/>
                </a:solidFill>
                <a:effectLst>
                  <a:outerShdw blurRad="38100" dist="38100" dir="2700000" algn="tl">
                    <a:srgbClr val="000000">
                      <a:alpha val="43137"/>
                    </a:srgbClr>
                  </a:outerShdw>
                </a:effectLst>
                <a:latin typeface="Arial" pitchFamily="34" charset="0"/>
                <a:cs typeface="Arial" pitchFamily="34" charset="0"/>
              </a:rPr>
              <a:t>Comparison of Test Methods</a:t>
            </a:r>
          </a:p>
        </p:txBody>
      </p:sp>
      <p:sp>
        <p:nvSpPr>
          <p:cNvPr id="4" name="TextBox 3"/>
          <p:cNvSpPr txBox="1"/>
          <p:nvPr/>
        </p:nvSpPr>
        <p:spPr>
          <a:xfrm>
            <a:off x="0" y="5105400"/>
            <a:ext cx="9144000" cy="1569660"/>
          </a:xfrm>
          <a:prstGeom prst="rect">
            <a:avLst/>
          </a:prstGeom>
          <a:noFill/>
        </p:spPr>
        <p:txBody>
          <a:bodyPr wrap="square" rtlCol="0">
            <a:spAutoFit/>
          </a:bodyPr>
          <a:lstStyle/>
          <a:p>
            <a:pPr algn="ct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Plot of all data from the planimetric measurements using the </a:t>
            </a:r>
            <a:r>
              <a:rPr lang="en-US" sz="24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Saltykov</a:t>
            </a: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 rectangle and the Jeffries circle compared to the triple-point count method yields a slight downward slope in G with increasing counts.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1295400" y="1211938"/>
            <a:ext cx="6559577" cy="3961725"/>
          </a:xfrm>
          <a:prstGeom prst="rect">
            <a:avLst/>
          </a:prstGeom>
          <a:noFill/>
          <a:ln w="9525">
            <a:noFill/>
            <a:miter lim="800000"/>
            <a:headEnd/>
            <a:tailEnd/>
          </a:ln>
          <a:effectLst/>
        </p:spPr>
      </p:pic>
      <p:sp>
        <p:nvSpPr>
          <p:cNvPr id="3" name="TextBox 2"/>
          <p:cNvSpPr txBox="1"/>
          <p:nvPr/>
        </p:nvSpPr>
        <p:spPr>
          <a:xfrm>
            <a:off x="228600" y="304800"/>
            <a:ext cx="8534400" cy="584775"/>
          </a:xfrm>
          <a:prstGeom prst="rect">
            <a:avLst/>
          </a:prstGeom>
          <a:noFill/>
        </p:spPr>
        <p:txBody>
          <a:bodyPr wrap="square" rtlCol="0">
            <a:spAutoFit/>
          </a:bodyPr>
          <a:lstStyle/>
          <a:p>
            <a:pPr algn="ctr"/>
            <a:r>
              <a:rPr lang="en-US" sz="3200" b="1" dirty="0">
                <a:solidFill>
                  <a:srgbClr val="002060"/>
                </a:solidFill>
                <a:effectLst>
                  <a:outerShdw blurRad="38100" dist="38100" dir="2700000" algn="tl">
                    <a:srgbClr val="000000">
                      <a:alpha val="43137"/>
                    </a:srgbClr>
                  </a:outerShdw>
                </a:effectLst>
                <a:latin typeface="Arial" pitchFamily="34" charset="0"/>
                <a:cs typeface="Arial" pitchFamily="34" charset="0"/>
              </a:rPr>
              <a:t>Comparison of Methods for Higher Counts</a:t>
            </a:r>
          </a:p>
        </p:txBody>
      </p:sp>
      <p:sp>
        <p:nvSpPr>
          <p:cNvPr id="4" name="TextBox 3"/>
          <p:cNvSpPr txBox="1"/>
          <p:nvPr/>
        </p:nvSpPr>
        <p:spPr>
          <a:xfrm>
            <a:off x="0" y="5410200"/>
            <a:ext cx="9144000" cy="1200329"/>
          </a:xfrm>
          <a:prstGeom prst="rect">
            <a:avLst/>
          </a:prstGeom>
          <a:noFill/>
        </p:spPr>
        <p:txBody>
          <a:bodyPr wrap="square" rtlCol="0">
            <a:spAutoFit/>
          </a:bodyPr>
          <a:lstStyle/>
          <a:p>
            <a:pPr algn="ct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Plot similar to the previous one, but with low count data removed, yielding a flat linear correlation over the data range and excellent agreement between the methods.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1181256" y="1143000"/>
            <a:ext cx="6813030" cy="4114800"/>
          </a:xfrm>
          <a:prstGeom prst="rect">
            <a:avLst/>
          </a:prstGeom>
          <a:noFill/>
          <a:ln w="9525">
            <a:noFill/>
            <a:miter lim="800000"/>
            <a:headEnd/>
            <a:tailEnd/>
          </a:ln>
          <a:effectLst/>
        </p:spPr>
      </p:pic>
      <p:sp>
        <p:nvSpPr>
          <p:cNvPr id="3" name="TextBox 2"/>
          <p:cNvSpPr txBox="1"/>
          <p:nvPr/>
        </p:nvSpPr>
        <p:spPr>
          <a:xfrm>
            <a:off x="228600" y="0"/>
            <a:ext cx="8610600" cy="1200329"/>
          </a:xfrm>
          <a:prstGeom prst="rect">
            <a:avLst/>
          </a:prstGeom>
          <a:noFill/>
        </p:spPr>
        <p:txBody>
          <a:bodyPr wrap="square" rtlCol="0">
            <a:spAutoFit/>
          </a:bodyPr>
          <a:lstStyle/>
          <a:p>
            <a:pPr algn="ctr"/>
            <a:r>
              <a:rPr lang="en-US" sz="3600" b="1" dirty="0">
                <a:solidFill>
                  <a:srgbClr val="002060"/>
                </a:solidFill>
                <a:effectLst>
                  <a:outerShdw blurRad="38100" dist="38100" dir="2700000" algn="tl">
                    <a:srgbClr val="000000">
                      <a:alpha val="43137"/>
                    </a:srgbClr>
                  </a:outerShdw>
                </a:effectLst>
                <a:latin typeface="Arial" pitchFamily="34" charset="0"/>
                <a:cs typeface="Arial" pitchFamily="34" charset="0"/>
              </a:rPr>
              <a:t>Triple-Point </a:t>
            </a:r>
            <a:r>
              <a:rPr lang="en-US" sz="3600" b="1" dirty="0" err="1">
                <a:solidFill>
                  <a:srgbClr val="002060"/>
                </a:solidFill>
                <a:effectLst>
                  <a:outerShdw blurRad="38100" dist="38100" dir="2700000" algn="tl">
                    <a:srgbClr val="000000">
                      <a:alpha val="43137"/>
                    </a:srgbClr>
                  </a:outerShdw>
                </a:effectLst>
                <a:latin typeface="Arial" pitchFamily="34" charset="0"/>
                <a:cs typeface="Arial" pitchFamily="34" charset="0"/>
              </a:rPr>
              <a:t>vs</a:t>
            </a:r>
            <a:r>
              <a:rPr lang="en-US" sz="3600" b="1" dirty="0">
                <a:solidFill>
                  <a:srgbClr val="002060"/>
                </a:solidFill>
                <a:effectLst>
                  <a:outerShdw blurRad="38100" dist="38100" dir="2700000" algn="tl">
                    <a:srgbClr val="000000">
                      <a:alpha val="43137"/>
                    </a:srgbClr>
                  </a:outerShdw>
                </a:effectLst>
                <a:latin typeface="Arial" pitchFamily="34" charset="0"/>
                <a:cs typeface="Arial" pitchFamily="34" charset="0"/>
              </a:rPr>
              <a:t> Intercept G – Same Count Range</a:t>
            </a:r>
          </a:p>
        </p:txBody>
      </p:sp>
      <p:sp>
        <p:nvSpPr>
          <p:cNvPr id="4" name="TextBox 3"/>
          <p:cNvSpPr txBox="1"/>
          <p:nvPr/>
        </p:nvSpPr>
        <p:spPr>
          <a:xfrm>
            <a:off x="381000" y="5257800"/>
            <a:ext cx="8382000" cy="1477328"/>
          </a:xfrm>
          <a:prstGeom prst="rect">
            <a:avLst/>
          </a:prstGeom>
          <a:noFill/>
        </p:spPr>
        <p:txBody>
          <a:bodyPr wrap="square" rtlCol="0">
            <a:spAutoFit/>
          </a:bodyPr>
          <a:lstStyle/>
          <a:p>
            <a:pPr algn="ctr"/>
            <a:r>
              <a:rPr lang="en-US" b="1" dirty="0">
                <a:solidFill>
                  <a:srgbClr val="C00000"/>
                </a:solidFill>
                <a:effectLst>
                  <a:outerShdw blurRad="38100" dist="38100" dir="2700000" algn="tl">
                    <a:srgbClr val="000000">
                      <a:alpha val="43137"/>
                    </a:srgbClr>
                  </a:outerShdw>
                </a:effectLst>
                <a:latin typeface="Arial" pitchFamily="34" charset="0"/>
                <a:cs typeface="Arial" pitchFamily="34" charset="0"/>
              </a:rPr>
              <a:t>Comparison of the intercept data with the triple-point count data (over only the same range as obtained with the intercept data (6 to 89 P counts). The data agreement is exceptional in that the linear data fit curves are on top of each other over the full range and the trend is flat. The data scatter is greater for counts &lt;30.</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1433590" y="1219200"/>
            <a:ext cx="6547553" cy="3954463"/>
          </a:xfrm>
          <a:prstGeom prst="rect">
            <a:avLst/>
          </a:prstGeom>
          <a:noFill/>
          <a:ln w="9525">
            <a:noFill/>
            <a:miter lim="800000"/>
            <a:headEnd/>
            <a:tailEnd/>
          </a:ln>
          <a:effectLst/>
        </p:spPr>
      </p:pic>
      <p:sp>
        <p:nvSpPr>
          <p:cNvPr id="3" name="TextBox 2"/>
          <p:cNvSpPr txBox="1"/>
          <p:nvPr/>
        </p:nvSpPr>
        <p:spPr>
          <a:xfrm>
            <a:off x="0" y="467380"/>
            <a:ext cx="9144000" cy="523220"/>
          </a:xfrm>
          <a:prstGeom prst="rect">
            <a:avLst/>
          </a:prstGeom>
          <a:noFill/>
        </p:spPr>
        <p:txBody>
          <a:bodyPr wrap="square" rtlCol="0">
            <a:spAutoFit/>
          </a:bodyPr>
          <a:lstStyle/>
          <a:p>
            <a:pPr algn="ctr"/>
            <a:r>
              <a:rPr lang="en-US" sz="2800" b="1" dirty="0">
                <a:solidFill>
                  <a:srgbClr val="002060"/>
                </a:solidFill>
                <a:effectLst>
                  <a:outerShdw blurRad="38100" dist="38100" dir="2700000" algn="tl">
                    <a:srgbClr val="000000">
                      <a:alpha val="43137"/>
                    </a:srgbClr>
                  </a:outerShdw>
                </a:effectLst>
                <a:latin typeface="Arial" pitchFamily="34" charset="0"/>
                <a:cs typeface="Arial" pitchFamily="34" charset="0"/>
              </a:rPr>
              <a:t>Triple-Point </a:t>
            </a:r>
            <a:r>
              <a:rPr lang="en-US" sz="2800" b="1" dirty="0" err="1">
                <a:solidFill>
                  <a:srgbClr val="002060"/>
                </a:solidFill>
                <a:effectLst>
                  <a:outerShdw blurRad="38100" dist="38100" dir="2700000" algn="tl">
                    <a:srgbClr val="000000">
                      <a:alpha val="43137"/>
                    </a:srgbClr>
                  </a:outerShdw>
                </a:effectLst>
                <a:latin typeface="Arial" pitchFamily="34" charset="0"/>
                <a:cs typeface="Arial" pitchFamily="34" charset="0"/>
              </a:rPr>
              <a:t>vs</a:t>
            </a:r>
            <a:r>
              <a:rPr lang="en-US" sz="2800" b="1" dirty="0">
                <a:solidFill>
                  <a:srgbClr val="002060"/>
                </a:solidFill>
                <a:effectLst>
                  <a:outerShdw blurRad="38100" dist="38100" dir="2700000" algn="tl">
                    <a:srgbClr val="000000">
                      <a:alpha val="43137"/>
                    </a:srgbClr>
                  </a:outerShdw>
                </a:effectLst>
                <a:latin typeface="Arial" pitchFamily="34" charset="0"/>
                <a:cs typeface="Arial" pitchFamily="34" charset="0"/>
              </a:rPr>
              <a:t> Intercept – Low Counts Removed</a:t>
            </a:r>
          </a:p>
        </p:txBody>
      </p:sp>
      <p:sp>
        <p:nvSpPr>
          <p:cNvPr id="4" name="TextBox 3"/>
          <p:cNvSpPr txBox="1"/>
          <p:nvPr/>
        </p:nvSpPr>
        <p:spPr>
          <a:xfrm>
            <a:off x="1143000" y="5410200"/>
            <a:ext cx="7086600" cy="830997"/>
          </a:xfrm>
          <a:prstGeom prst="rect">
            <a:avLst/>
          </a:prstGeom>
          <a:noFill/>
        </p:spPr>
        <p:txBody>
          <a:bodyPr wrap="square" rtlCol="0">
            <a:spAutoFit/>
          </a:bodyPr>
          <a:lstStyle/>
          <a:p>
            <a:pPr algn="ct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G Test results are virtually identical when only counts &gt;20 are plotted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381000" y="381000"/>
            <a:ext cx="8458200" cy="762000"/>
          </a:xfrm>
          <a:prstGeom prst="rect">
            <a:avLst/>
          </a:prstGeom>
          <a:noFill/>
          <a:ln w="9525">
            <a:noFill/>
            <a:miter lim="800000"/>
            <a:headEnd/>
            <a:tailEnd/>
          </a:ln>
        </p:spPr>
        <p:txBody>
          <a:bodyPr>
            <a:spAutoFit/>
          </a:bodyPr>
          <a:lstStyle/>
          <a:p>
            <a:pPr algn="ctr">
              <a:spcBef>
                <a:spcPct val="50000"/>
              </a:spcBef>
            </a:pPr>
            <a:r>
              <a:rPr lang="en-US" sz="4400" b="1" dirty="0">
                <a:solidFill>
                  <a:srgbClr val="002060"/>
                </a:solidFill>
                <a:latin typeface="Arial" pitchFamily="34" charset="0"/>
                <a:cs typeface="Arial" pitchFamily="34" charset="0"/>
              </a:rPr>
              <a:t>Grain Size Measurement</a:t>
            </a:r>
          </a:p>
        </p:txBody>
      </p:sp>
      <p:sp>
        <p:nvSpPr>
          <p:cNvPr id="5123" name="Text Box 3"/>
          <p:cNvSpPr txBox="1">
            <a:spLocks noChangeArrowheads="1"/>
          </p:cNvSpPr>
          <p:nvPr/>
        </p:nvSpPr>
        <p:spPr bwMode="auto">
          <a:xfrm>
            <a:off x="685800" y="1676400"/>
            <a:ext cx="8077200" cy="584775"/>
          </a:xfrm>
          <a:prstGeom prst="rect">
            <a:avLst/>
          </a:prstGeom>
          <a:noFill/>
          <a:ln w="9525">
            <a:noFill/>
            <a:miter lim="800000"/>
            <a:headEnd/>
            <a:tailEnd/>
          </a:ln>
        </p:spPr>
        <p:txBody>
          <a:bodyPr>
            <a:spAutoFit/>
          </a:bodyPr>
          <a:lstStyle/>
          <a:p>
            <a:pPr algn="ctr">
              <a:spcBef>
                <a:spcPct val="50000"/>
              </a:spcBef>
            </a:pPr>
            <a:r>
              <a:rPr lang="en-US" sz="3200" b="1" dirty="0">
                <a:solidFill>
                  <a:srgbClr val="C00000"/>
                </a:solidFill>
                <a:latin typeface="Arial" pitchFamily="34" charset="0"/>
                <a:cs typeface="Arial" pitchFamily="34" charset="0"/>
              </a:rPr>
              <a:t>Types of Grain Sizes</a:t>
            </a:r>
          </a:p>
        </p:txBody>
      </p:sp>
      <p:sp>
        <p:nvSpPr>
          <p:cNvPr id="5124" name="Text Box 4"/>
          <p:cNvSpPr txBox="1">
            <a:spLocks noChangeArrowheads="1"/>
          </p:cNvSpPr>
          <p:nvPr/>
        </p:nvSpPr>
        <p:spPr bwMode="auto">
          <a:xfrm>
            <a:off x="990600" y="2895600"/>
            <a:ext cx="7620000" cy="2653034"/>
          </a:xfrm>
          <a:prstGeom prst="rect">
            <a:avLst/>
          </a:prstGeom>
          <a:noFill/>
          <a:ln w="9525">
            <a:noFill/>
            <a:miter lim="800000"/>
            <a:headEnd/>
            <a:tailEnd/>
          </a:ln>
        </p:spPr>
        <p:txBody>
          <a:bodyPr>
            <a:spAutoFit/>
          </a:bodyPr>
          <a:lstStyle/>
          <a:p>
            <a:pPr>
              <a:spcBef>
                <a:spcPct val="40000"/>
              </a:spcBef>
            </a:pPr>
            <a:r>
              <a:rPr lang="en-US" sz="3200" b="1" dirty="0">
                <a:solidFill>
                  <a:srgbClr val="C00000"/>
                </a:solidFill>
                <a:latin typeface="Arial" pitchFamily="34" charset="0"/>
                <a:cs typeface="Arial" pitchFamily="34" charset="0"/>
              </a:rPr>
              <a:t>• Non-twinned (ferrite, BCC metals, Al)</a:t>
            </a:r>
          </a:p>
          <a:p>
            <a:pPr>
              <a:spcBef>
                <a:spcPct val="40000"/>
              </a:spcBef>
            </a:pPr>
            <a:r>
              <a:rPr lang="en-US" sz="3200" b="1" dirty="0">
                <a:solidFill>
                  <a:srgbClr val="C00000"/>
                </a:solidFill>
                <a:latin typeface="Arial" pitchFamily="34" charset="0"/>
                <a:cs typeface="Arial" pitchFamily="34" charset="0"/>
              </a:rPr>
              <a:t>• Twinned FCC Metals (austenite)</a:t>
            </a:r>
          </a:p>
          <a:p>
            <a:pPr>
              <a:spcBef>
                <a:spcPct val="40000"/>
              </a:spcBef>
            </a:pPr>
            <a:r>
              <a:rPr lang="en-US" sz="3200" b="1" dirty="0">
                <a:solidFill>
                  <a:srgbClr val="C00000"/>
                </a:solidFill>
                <a:latin typeface="Arial" pitchFamily="34" charset="0"/>
                <a:cs typeface="Arial" pitchFamily="34" charset="0"/>
              </a:rPr>
              <a:t>• Prior-Austenite</a:t>
            </a:r>
          </a:p>
          <a:p>
            <a:pPr>
              <a:spcBef>
                <a:spcPct val="40000"/>
              </a:spcBef>
            </a:pPr>
            <a:r>
              <a:rPr lang="en-US" sz="3200" b="1" dirty="0">
                <a:solidFill>
                  <a:srgbClr val="C00000"/>
                </a:solidFill>
                <a:latin typeface="Arial" pitchFamily="34" charset="0"/>
                <a:cs typeface="Arial" pitchFamily="34" charset="0"/>
              </a:rPr>
              <a:t> (Parent Phase in Q&amp;T Steels)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990600" y="304800"/>
          <a:ext cx="6934201" cy="6112067"/>
        </p:xfrm>
        <a:graphic>
          <a:graphicData uri="http://schemas.openxmlformats.org/drawingml/2006/table">
            <a:tbl>
              <a:tblPr/>
              <a:tblGrid>
                <a:gridCol w="12192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gridCol w="1143001">
                  <a:extLst>
                    <a:ext uri="{9D8B030D-6E8A-4147-A177-3AD203B41FA5}">
                      <a16:colId xmlns:a16="http://schemas.microsoft.com/office/drawing/2014/main" val="20005"/>
                    </a:ext>
                  </a:extLst>
                </a:gridCol>
              </a:tblGrid>
              <a:tr h="222504">
                <a:tc>
                  <a:txBody>
                    <a:bodyPr/>
                    <a:lstStyle/>
                    <a:p>
                      <a:pPr marL="0" marR="0" algn="ctr">
                        <a:lnSpc>
                          <a:spcPct val="115000"/>
                        </a:lnSpc>
                        <a:spcBef>
                          <a:spcPts val="0"/>
                        </a:spcBef>
                        <a:spcAft>
                          <a:spcPts val="0"/>
                        </a:spcAft>
                      </a:pPr>
                      <a:r>
                        <a:rPr lang="en-US" sz="1200" b="1" kern="1200" dirty="0">
                          <a:solidFill>
                            <a:srgbClr val="000000"/>
                          </a:solidFill>
                          <a:latin typeface="Arial"/>
                          <a:ea typeface="Calibri"/>
                          <a:cs typeface="Times New Roman"/>
                        </a:rPr>
                        <a:t>E112 Planimetric</a:t>
                      </a:r>
                      <a:r>
                        <a:rPr lang="en-US" sz="1200" b="1" kern="1200" dirty="0">
                          <a:solidFill>
                            <a:srgbClr val="000000"/>
                          </a:solidFill>
                          <a:latin typeface="Calibri"/>
                          <a:ea typeface="Calibri"/>
                        </a:rPr>
                        <a:t> </a:t>
                      </a:r>
                      <a:endParaRPr lang="en-US" sz="1200" b="1" dirty="0">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a:solidFill>
                            <a:srgbClr val="000000"/>
                          </a:solidFill>
                          <a:latin typeface="Arial"/>
                          <a:ea typeface="Calibri"/>
                          <a:cs typeface="Times New Roman"/>
                        </a:rPr>
                        <a:t>Circles</a:t>
                      </a:r>
                      <a:r>
                        <a:rPr lang="en-US" sz="1200" b="1" kern="1200" dirty="0">
                          <a:solidFill>
                            <a:srgbClr val="000000"/>
                          </a:solidFill>
                          <a:latin typeface="Calibri"/>
                          <a:ea typeface="Calibri"/>
                        </a:rPr>
                        <a:t> </a:t>
                      </a:r>
                      <a:endParaRPr lang="en-US" sz="1200" b="1" dirty="0">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a:solidFill>
                            <a:srgbClr val="000000"/>
                          </a:solidFill>
                          <a:latin typeface="Arial"/>
                          <a:ea typeface="Calibri"/>
                          <a:cs typeface="Times New Roman"/>
                        </a:rPr>
                        <a:t>(n</a:t>
                      </a:r>
                      <a:r>
                        <a:rPr lang="en-US" sz="1200" b="1" kern="1200" baseline="-25000" dirty="0">
                          <a:solidFill>
                            <a:srgbClr val="000000"/>
                          </a:solidFill>
                          <a:latin typeface="Arial"/>
                          <a:ea typeface="Calibri"/>
                          <a:cs typeface="Times New Roman"/>
                        </a:rPr>
                        <a:t>1</a:t>
                      </a:r>
                      <a:r>
                        <a:rPr lang="en-US" sz="1200" b="1" kern="1200" dirty="0">
                          <a:solidFill>
                            <a:srgbClr val="000000"/>
                          </a:solidFill>
                          <a:latin typeface="Arial"/>
                          <a:ea typeface="Calibri"/>
                          <a:cs typeface="Times New Roman"/>
                        </a:rPr>
                        <a:t> + 0.5n</a:t>
                      </a:r>
                      <a:r>
                        <a:rPr lang="en-US" sz="1200" b="1" kern="1200" baseline="-25000" dirty="0">
                          <a:solidFill>
                            <a:srgbClr val="000000"/>
                          </a:solidFill>
                          <a:latin typeface="Arial"/>
                          <a:ea typeface="Calibri"/>
                          <a:cs typeface="Times New Roman"/>
                        </a:rPr>
                        <a:t>2</a:t>
                      </a:r>
                      <a:r>
                        <a:rPr lang="en-US" sz="1200" b="1" kern="1200" dirty="0">
                          <a:solidFill>
                            <a:srgbClr val="000000"/>
                          </a:solidFill>
                          <a:latin typeface="Arial"/>
                          <a:ea typeface="Calibri"/>
                          <a:cs typeface="Times New Roman"/>
                        </a:rPr>
                        <a:t>)</a:t>
                      </a:r>
                      <a:r>
                        <a:rPr lang="en-US" sz="1200" b="1" kern="1200" dirty="0">
                          <a:solidFill>
                            <a:srgbClr val="000000"/>
                          </a:solidFill>
                          <a:latin typeface="Calibri"/>
                          <a:ea typeface="Calibri"/>
                        </a:rPr>
                        <a:t> </a:t>
                      </a:r>
                      <a:endParaRPr lang="en-US" sz="1200" b="1" dirty="0">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a:solidFill>
                            <a:srgbClr val="000000"/>
                          </a:solidFill>
                          <a:latin typeface="Arial"/>
                          <a:ea typeface="Calibri"/>
                          <a:cs typeface="Times New Roman"/>
                        </a:rPr>
                        <a:t>No. </a:t>
                      </a:r>
                      <a:endParaRPr lang="en-US" sz="1200" b="1" dirty="0">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a:solidFill>
                            <a:srgbClr val="000000"/>
                          </a:solidFill>
                          <a:latin typeface="Arial"/>
                          <a:ea typeface="Calibri"/>
                          <a:cs typeface="Times New Roman"/>
                        </a:rPr>
                        <a:t>Avg. G </a:t>
                      </a:r>
                      <a:r>
                        <a:rPr lang="en-US" sz="1200" b="1" kern="1200" dirty="0">
                          <a:solidFill>
                            <a:srgbClr val="000000"/>
                          </a:solidFill>
                          <a:latin typeface="Arial"/>
                          <a:ea typeface="Calibri"/>
                          <a:cs typeface="Arial"/>
                          <a:sym typeface="Symbol"/>
                        </a:rPr>
                        <a:t></a:t>
                      </a:r>
                      <a:r>
                        <a:rPr lang="en-US" sz="1200" b="1" kern="1200" dirty="0">
                          <a:solidFill>
                            <a:srgbClr val="000000"/>
                          </a:solidFill>
                          <a:latin typeface="Arial"/>
                          <a:ea typeface="Calibri"/>
                          <a:cs typeface="Times New Roman"/>
                        </a:rPr>
                        <a:t> 95% CL</a:t>
                      </a:r>
                      <a:r>
                        <a:rPr lang="en-US" sz="1200" b="1" kern="1200" dirty="0">
                          <a:solidFill>
                            <a:srgbClr val="000000"/>
                          </a:solidFill>
                          <a:latin typeface="Calibri"/>
                          <a:ea typeface="Calibri"/>
                        </a:rPr>
                        <a:t> </a:t>
                      </a:r>
                      <a:endParaRPr lang="en-US" sz="1200" b="1" dirty="0">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a:solidFill>
                            <a:srgbClr val="000000"/>
                          </a:solidFill>
                          <a:latin typeface="Arial"/>
                          <a:ea typeface="Calibri"/>
                          <a:cs typeface="Times New Roman"/>
                        </a:rPr>
                        <a:t>Std. Dev.</a:t>
                      </a:r>
                      <a:r>
                        <a:rPr lang="en-US" sz="1200" b="1" kern="1200">
                          <a:solidFill>
                            <a:srgbClr val="000000"/>
                          </a:solidFill>
                          <a:latin typeface="Calibri"/>
                          <a:ea typeface="Calibri"/>
                        </a:rPr>
                        <a:t> </a:t>
                      </a:r>
                      <a:endParaRPr lang="en-US" sz="1200" b="1">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2504">
                <a:tc>
                  <a:txBody>
                    <a:bodyPr/>
                    <a:lstStyle/>
                    <a:p>
                      <a:pPr marL="0" marR="0" algn="ctr">
                        <a:lnSpc>
                          <a:spcPct val="115000"/>
                        </a:lnSpc>
                        <a:spcBef>
                          <a:spcPts val="0"/>
                        </a:spcBef>
                        <a:spcAft>
                          <a:spcPts val="0"/>
                        </a:spcAft>
                      </a:pPr>
                      <a:endParaRPr lang="en-US" sz="1200" b="1">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b="1" dirty="0">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Calibri"/>
                          <a:ea typeface="Calibri"/>
                          <a:cs typeface="Times New Roman"/>
                        </a:rPr>
                        <a:t>All (5 to 444)</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Calibri"/>
                          <a:ea typeface="Calibri"/>
                          <a:cs typeface="Times New Roman"/>
                        </a:rPr>
                        <a:t>40</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Calibri"/>
                          <a:ea typeface="Calibri"/>
                          <a:cs typeface="Times New Roman"/>
                        </a:rPr>
                        <a:t>6.823 ± 0.093</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Calibri"/>
                          <a:ea typeface="Calibri"/>
                          <a:cs typeface="Times New Roman"/>
                        </a:rPr>
                        <a:t>0.28981</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2504">
                <a:tc>
                  <a:txBody>
                    <a:bodyPr/>
                    <a:lstStyle/>
                    <a:p>
                      <a:pPr marL="0" marR="0" algn="ctr">
                        <a:lnSpc>
                          <a:spcPct val="115000"/>
                        </a:lnSpc>
                        <a:spcBef>
                          <a:spcPts val="0"/>
                        </a:spcBef>
                        <a:spcAft>
                          <a:spcPts val="0"/>
                        </a:spcAft>
                      </a:pPr>
                      <a:endParaRPr lang="en-US" sz="1200" b="1">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b="1">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a:solidFill>
                            <a:srgbClr val="000000"/>
                          </a:solidFill>
                          <a:latin typeface="Arial"/>
                          <a:ea typeface="Calibri"/>
                          <a:cs typeface="Times New Roman"/>
                        </a:rPr>
                        <a:t>&gt;120</a:t>
                      </a:r>
                      <a:r>
                        <a:rPr lang="en-US" sz="1200" b="1" kern="1200">
                          <a:solidFill>
                            <a:srgbClr val="000000"/>
                          </a:solidFill>
                          <a:latin typeface="Calibri"/>
                          <a:ea typeface="Calibri"/>
                        </a:rPr>
                        <a:t> </a:t>
                      </a:r>
                      <a:endParaRPr lang="en-US" sz="1200" b="1">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a:solidFill>
                            <a:srgbClr val="000000"/>
                          </a:solidFill>
                          <a:latin typeface="Arial"/>
                          <a:ea typeface="Calibri"/>
                          <a:cs typeface="Times New Roman"/>
                        </a:rPr>
                        <a:t>9</a:t>
                      </a:r>
                      <a:r>
                        <a:rPr lang="en-US" sz="1200" b="1" kern="1200">
                          <a:solidFill>
                            <a:srgbClr val="000000"/>
                          </a:solidFill>
                          <a:latin typeface="Calibri"/>
                          <a:ea typeface="Calibri"/>
                        </a:rPr>
                        <a:t> </a:t>
                      </a:r>
                      <a:endParaRPr lang="en-US" sz="1200" b="1">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a:solidFill>
                            <a:srgbClr val="000000"/>
                          </a:solidFill>
                          <a:latin typeface="Arial"/>
                          <a:ea typeface="Calibri"/>
                          <a:cs typeface="Times New Roman"/>
                        </a:rPr>
                        <a:t>6.695 </a:t>
                      </a:r>
                      <a:r>
                        <a:rPr lang="en-US" sz="1200" b="1" kern="1200" dirty="0">
                          <a:solidFill>
                            <a:srgbClr val="000000"/>
                          </a:solidFill>
                          <a:latin typeface="Arial"/>
                          <a:ea typeface="Calibri"/>
                          <a:cs typeface="Arial"/>
                          <a:sym typeface="Symbol"/>
                        </a:rPr>
                        <a:t></a:t>
                      </a:r>
                      <a:r>
                        <a:rPr lang="en-US" sz="1200" b="1" kern="1200" dirty="0">
                          <a:solidFill>
                            <a:srgbClr val="000000"/>
                          </a:solidFill>
                          <a:latin typeface="Arial"/>
                          <a:ea typeface="Calibri"/>
                          <a:cs typeface="Times New Roman"/>
                        </a:rPr>
                        <a:t> 0.059</a:t>
                      </a:r>
                      <a:r>
                        <a:rPr lang="en-US" sz="1200" b="1" kern="1200" dirty="0">
                          <a:solidFill>
                            <a:srgbClr val="000000"/>
                          </a:solidFill>
                          <a:latin typeface="Calibri"/>
                          <a:ea typeface="Calibri"/>
                        </a:rPr>
                        <a:t> </a:t>
                      </a:r>
                      <a:endParaRPr lang="en-US" sz="1200" b="1" dirty="0">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a:solidFill>
                            <a:srgbClr val="000000"/>
                          </a:solidFill>
                          <a:latin typeface="Arial"/>
                          <a:ea typeface="Calibri"/>
                          <a:cs typeface="Times New Roman"/>
                        </a:rPr>
                        <a:t>0.07689</a:t>
                      </a:r>
                      <a:r>
                        <a:rPr lang="en-US" sz="1200" b="1" kern="1200" dirty="0">
                          <a:solidFill>
                            <a:srgbClr val="000000"/>
                          </a:solidFill>
                          <a:latin typeface="Calibri"/>
                          <a:ea typeface="Calibri"/>
                        </a:rPr>
                        <a:t> </a:t>
                      </a:r>
                      <a:endParaRPr lang="en-US" sz="1200" b="1" dirty="0">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2504">
                <a:tc>
                  <a:txBody>
                    <a:bodyPr/>
                    <a:lstStyle/>
                    <a:p>
                      <a:pPr marL="0" marR="0" algn="ctr">
                        <a:lnSpc>
                          <a:spcPct val="115000"/>
                        </a:lnSpc>
                        <a:spcBef>
                          <a:spcPts val="0"/>
                        </a:spcBef>
                        <a:spcAft>
                          <a:spcPts val="0"/>
                        </a:spcAft>
                      </a:pPr>
                      <a:endParaRPr lang="en-US" sz="1200" b="1">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b="1">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a:solidFill>
                            <a:srgbClr val="C00000"/>
                          </a:solidFill>
                          <a:effectLst>
                            <a:outerShdw blurRad="38100" dist="38100" dir="2700000" algn="tl">
                              <a:srgbClr val="000000">
                                <a:alpha val="43137"/>
                              </a:srgbClr>
                            </a:outerShdw>
                          </a:effectLst>
                          <a:latin typeface="Arial"/>
                          <a:ea typeface="Calibri"/>
                          <a:cs typeface="Times New Roman"/>
                        </a:rPr>
                        <a:t>&gt;30</a:t>
                      </a:r>
                      <a:r>
                        <a:rPr lang="en-US" sz="1200" b="1" kern="1200" dirty="0">
                          <a:solidFill>
                            <a:srgbClr val="C00000"/>
                          </a:solidFill>
                          <a:effectLst>
                            <a:outerShdw blurRad="38100" dist="38100" dir="2700000" algn="tl">
                              <a:srgbClr val="000000">
                                <a:alpha val="43137"/>
                              </a:srgbClr>
                            </a:outerShdw>
                          </a:effectLst>
                          <a:latin typeface="Calibri"/>
                          <a:ea typeface="Calibri"/>
                        </a:rPr>
                        <a:t> </a:t>
                      </a:r>
                      <a:endParaRPr lang="en-US" sz="1200" b="1" dirty="0">
                        <a:solidFill>
                          <a:srgbClr val="C00000"/>
                        </a:solidFill>
                        <a:effectLst>
                          <a:outerShdw blurRad="38100" dist="38100" dir="2700000" algn="tl">
                            <a:srgbClr val="000000">
                              <a:alpha val="43137"/>
                            </a:srgbClr>
                          </a:outerShdw>
                        </a:effectLst>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a:solidFill>
                            <a:srgbClr val="C00000"/>
                          </a:solidFill>
                          <a:effectLst>
                            <a:outerShdw blurRad="38100" dist="38100" dir="2700000" algn="tl">
                              <a:srgbClr val="000000">
                                <a:alpha val="43137"/>
                              </a:srgbClr>
                            </a:outerShdw>
                          </a:effectLst>
                          <a:latin typeface="Arial"/>
                          <a:ea typeface="Calibri"/>
                          <a:cs typeface="Times New Roman"/>
                        </a:rPr>
                        <a:t>23</a:t>
                      </a:r>
                      <a:r>
                        <a:rPr lang="en-US" sz="1200" b="1" kern="1200" dirty="0">
                          <a:solidFill>
                            <a:srgbClr val="C00000"/>
                          </a:solidFill>
                          <a:effectLst>
                            <a:outerShdw blurRad="38100" dist="38100" dir="2700000" algn="tl">
                              <a:srgbClr val="000000">
                                <a:alpha val="43137"/>
                              </a:srgbClr>
                            </a:outerShdw>
                          </a:effectLst>
                          <a:latin typeface="Calibri"/>
                          <a:ea typeface="Calibri"/>
                        </a:rPr>
                        <a:t> </a:t>
                      </a:r>
                      <a:endParaRPr lang="en-US" sz="1200" b="1" dirty="0">
                        <a:solidFill>
                          <a:srgbClr val="C00000"/>
                        </a:solidFill>
                        <a:effectLst>
                          <a:outerShdw blurRad="38100" dist="38100" dir="2700000" algn="tl">
                            <a:srgbClr val="000000">
                              <a:alpha val="43137"/>
                            </a:srgbClr>
                          </a:outerShdw>
                        </a:effectLst>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a:solidFill>
                            <a:srgbClr val="C00000"/>
                          </a:solidFill>
                          <a:effectLst>
                            <a:outerShdw blurRad="38100" dist="38100" dir="2700000" algn="tl">
                              <a:srgbClr val="000000">
                                <a:alpha val="43137"/>
                              </a:srgbClr>
                            </a:outerShdw>
                          </a:effectLst>
                          <a:latin typeface="Arial"/>
                          <a:ea typeface="Calibri"/>
                          <a:cs typeface="Times New Roman"/>
                        </a:rPr>
                        <a:t>6.72 </a:t>
                      </a:r>
                      <a:r>
                        <a:rPr lang="en-US" sz="1200" b="1" kern="1200" dirty="0">
                          <a:solidFill>
                            <a:srgbClr val="C00000"/>
                          </a:solidFill>
                          <a:effectLst>
                            <a:outerShdw blurRad="38100" dist="38100" dir="2700000" algn="tl">
                              <a:srgbClr val="000000">
                                <a:alpha val="43137"/>
                              </a:srgbClr>
                            </a:outerShdw>
                          </a:effectLst>
                          <a:latin typeface="Arial"/>
                          <a:ea typeface="Calibri"/>
                          <a:cs typeface="Arial"/>
                          <a:sym typeface="Symbol"/>
                        </a:rPr>
                        <a:t></a:t>
                      </a:r>
                      <a:r>
                        <a:rPr lang="en-US" sz="1200" b="1" kern="1200" dirty="0">
                          <a:solidFill>
                            <a:srgbClr val="C00000"/>
                          </a:solidFill>
                          <a:effectLst>
                            <a:outerShdw blurRad="38100" dist="38100" dir="2700000" algn="tl">
                              <a:srgbClr val="000000">
                                <a:alpha val="43137"/>
                              </a:srgbClr>
                            </a:outerShdw>
                          </a:effectLst>
                          <a:latin typeface="Arial"/>
                          <a:ea typeface="Calibri"/>
                          <a:cs typeface="Times New Roman"/>
                        </a:rPr>
                        <a:t> 0.0378</a:t>
                      </a:r>
                      <a:r>
                        <a:rPr lang="en-US" sz="1200" b="1" kern="1200" dirty="0">
                          <a:solidFill>
                            <a:srgbClr val="C00000"/>
                          </a:solidFill>
                          <a:effectLst>
                            <a:outerShdw blurRad="38100" dist="38100" dir="2700000" algn="tl">
                              <a:srgbClr val="000000">
                                <a:alpha val="43137"/>
                              </a:srgbClr>
                            </a:outerShdw>
                          </a:effectLst>
                          <a:latin typeface="Calibri"/>
                          <a:ea typeface="Calibri"/>
                        </a:rPr>
                        <a:t> </a:t>
                      </a:r>
                      <a:endParaRPr lang="en-US" sz="1200" b="1" dirty="0">
                        <a:solidFill>
                          <a:srgbClr val="C00000"/>
                        </a:solidFill>
                        <a:effectLst>
                          <a:outerShdw blurRad="38100" dist="38100" dir="2700000" algn="tl">
                            <a:srgbClr val="000000">
                              <a:alpha val="43137"/>
                            </a:srgbClr>
                          </a:outerShdw>
                        </a:effectLst>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a:solidFill>
                            <a:srgbClr val="C00000"/>
                          </a:solidFill>
                          <a:effectLst>
                            <a:outerShdw blurRad="38100" dist="38100" dir="2700000" algn="tl">
                              <a:srgbClr val="000000">
                                <a:alpha val="43137"/>
                              </a:srgbClr>
                            </a:outerShdw>
                          </a:effectLst>
                          <a:latin typeface="Arial"/>
                          <a:ea typeface="Calibri"/>
                          <a:cs typeface="Times New Roman"/>
                        </a:rPr>
                        <a:t>0.08747</a:t>
                      </a:r>
                      <a:r>
                        <a:rPr lang="en-US" sz="1200" b="1" kern="1200" dirty="0">
                          <a:solidFill>
                            <a:srgbClr val="C00000"/>
                          </a:solidFill>
                          <a:effectLst>
                            <a:outerShdw blurRad="38100" dist="38100" dir="2700000" algn="tl">
                              <a:srgbClr val="000000">
                                <a:alpha val="43137"/>
                              </a:srgbClr>
                            </a:outerShdw>
                          </a:effectLst>
                          <a:latin typeface="Calibri"/>
                          <a:ea typeface="Calibri"/>
                        </a:rPr>
                        <a:t> </a:t>
                      </a:r>
                      <a:endParaRPr lang="en-US" sz="1200" b="1" dirty="0">
                        <a:solidFill>
                          <a:srgbClr val="C00000"/>
                        </a:solidFill>
                        <a:effectLst>
                          <a:outerShdw blurRad="38100" dist="38100" dir="2700000" algn="tl">
                            <a:srgbClr val="000000">
                              <a:alpha val="43137"/>
                            </a:srgbClr>
                          </a:outerShdw>
                        </a:effectLst>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22504">
                <a:tc>
                  <a:txBody>
                    <a:bodyPr/>
                    <a:lstStyle/>
                    <a:p>
                      <a:pPr marL="0" marR="0" algn="ctr">
                        <a:lnSpc>
                          <a:spcPct val="115000"/>
                        </a:lnSpc>
                        <a:spcBef>
                          <a:spcPts val="0"/>
                        </a:spcBef>
                        <a:spcAft>
                          <a:spcPts val="0"/>
                        </a:spcAft>
                      </a:pPr>
                      <a:endParaRPr lang="en-US" sz="1200" b="1">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b="1">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a:solidFill>
                            <a:srgbClr val="000000"/>
                          </a:solidFill>
                          <a:latin typeface="Arial"/>
                          <a:ea typeface="Calibri"/>
                          <a:cs typeface="Times New Roman"/>
                        </a:rPr>
                        <a:t>&lt;30</a:t>
                      </a:r>
                      <a:r>
                        <a:rPr lang="en-US" sz="1200" b="1" kern="1200">
                          <a:solidFill>
                            <a:srgbClr val="000000"/>
                          </a:solidFill>
                          <a:latin typeface="Calibri"/>
                          <a:ea typeface="Calibri"/>
                        </a:rPr>
                        <a:t> </a:t>
                      </a:r>
                      <a:endParaRPr lang="en-US" sz="1200" b="1">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a:solidFill>
                            <a:srgbClr val="000000"/>
                          </a:solidFill>
                          <a:latin typeface="Arial"/>
                          <a:ea typeface="Calibri"/>
                          <a:cs typeface="Times New Roman"/>
                        </a:rPr>
                        <a:t>17</a:t>
                      </a:r>
                      <a:r>
                        <a:rPr lang="en-US" sz="1200" b="1" kern="1200">
                          <a:solidFill>
                            <a:srgbClr val="000000"/>
                          </a:solidFill>
                          <a:latin typeface="Calibri"/>
                          <a:ea typeface="Calibri"/>
                        </a:rPr>
                        <a:t> </a:t>
                      </a:r>
                      <a:endParaRPr lang="en-US" sz="1200" b="1">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a:solidFill>
                            <a:srgbClr val="000000"/>
                          </a:solidFill>
                          <a:latin typeface="Arial"/>
                          <a:ea typeface="Calibri"/>
                          <a:cs typeface="Times New Roman"/>
                        </a:rPr>
                        <a:t>6.964 </a:t>
                      </a:r>
                      <a:r>
                        <a:rPr lang="en-US" sz="1200" b="1" kern="1200">
                          <a:solidFill>
                            <a:srgbClr val="000000"/>
                          </a:solidFill>
                          <a:latin typeface="Arial"/>
                          <a:ea typeface="Calibri"/>
                          <a:cs typeface="Arial"/>
                          <a:sym typeface="Symbol"/>
                        </a:rPr>
                        <a:t></a:t>
                      </a:r>
                      <a:r>
                        <a:rPr lang="en-US" sz="1200" b="1" kern="1200">
                          <a:solidFill>
                            <a:srgbClr val="000000"/>
                          </a:solidFill>
                          <a:latin typeface="Arial"/>
                          <a:ea typeface="Calibri"/>
                          <a:cs typeface="Times New Roman"/>
                        </a:rPr>
                        <a:t> 0.204</a:t>
                      </a:r>
                      <a:r>
                        <a:rPr lang="en-US" sz="1200" b="1" kern="1200">
                          <a:solidFill>
                            <a:srgbClr val="000000"/>
                          </a:solidFill>
                          <a:latin typeface="Calibri"/>
                          <a:ea typeface="Calibri"/>
                        </a:rPr>
                        <a:t> </a:t>
                      </a:r>
                      <a:endParaRPr lang="en-US" sz="1200" b="1">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a:solidFill>
                            <a:srgbClr val="000000"/>
                          </a:solidFill>
                          <a:latin typeface="Arial"/>
                          <a:ea typeface="Calibri"/>
                          <a:cs typeface="Times New Roman"/>
                        </a:rPr>
                        <a:t>0.39729</a:t>
                      </a:r>
                      <a:r>
                        <a:rPr lang="en-US" sz="1200" b="1" kern="1200" dirty="0">
                          <a:solidFill>
                            <a:srgbClr val="000000"/>
                          </a:solidFill>
                          <a:latin typeface="Calibri"/>
                          <a:ea typeface="Calibri"/>
                        </a:rPr>
                        <a:t> </a:t>
                      </a:r>
                      <a:endParaRPr lang="en-US" sz="1200" b="1" dirty="0">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22504">
                <a:tc>
                  <a:txBody>
                    <a:bodyPr/>
                    <a:lstStyle/>
                    <a:p>
                      <a:pPr marL="0" marR="0" algn="ctr">
                        <a:lnSpc>
                          <a:spcPct val="115000"/>
                        </a:lnSpc>
                        <a:spcBef>
                          <a:spcPts val="0"/>
                        </a:spcBef>
                        <a:spcAft>
                          <a:spcPts val="0"/>
                        </a:spcAft>
                      </a:pPr>
                      <a:endParaRPr lang="en-US" sz="1200" b="1">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b="1">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a:solidFill>
                            <a:srgbClr val="000000"/>
                          </a:solidFill>
                          <a:latin typeface="Arial"/>
                          <a:ea typeface="Calibri"/>
                          <a:cs typeface="Times New Roman"/>
                        </a:rPr>
                        <a:t>&lt;10</a:t>
                      </a:r>
                      <a:r>
                        <a:rPr lang="en-US" sz="1200" b="1" kern="1200" dirty="0">
                          <a:solidFill>
                            <a:srgbClr val="000000"/>
                          </a:solidFill>
                          <a:latin typeface="Calibri"/>
                          <a:ea typeface="Calibri"/>
                        </a:rPr>
                        <a:t> </a:t>
                      </a:r>
                      <a:endParaRPr lang="en-US" sz="1200" b="1" dirty="0">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a:solidFill>
                            <a:srgbClr val="000000"/>
                          </a:solidFill>
                          <a:latin typeface="Arial"/>
                          <a:ea typeface="Calibri"/>
                          <a:cs typeface="Times New Roman"/>
                        </a:rPr>
                        <a:t>11</a:t>
                      </a:r>
                      <a:r>
                        <a:rPr lang="en-US" sz="1200" b="1" kern="1200">
                          <a:solidFill>
                            <a:srgbClr val="000000"/>
                          </a:solidFill>
                          <a:latin typeface="Calibri"/>
                          <a:ea typeface="Calibri"/>
                        </a:rPr>
                        <a:t> </a:t>
                      </a:r>
                      <a:endParaRPr lang="en-US" sz="1200" b="1">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a:solidFill>
                            <a:srgbClr val="000000"/>
                          </a:solidFill>
                          <a:latin typeface="Arial"/>
                          <a:ea typeface="Calibri"/>
                          <a:cs typeface="Times New Roman"/>
                        </a:rPr>
                        <a:t>6.886 </a:t>
                      </a:r>
                      <a:r>
                        <a:rPr lang="en-US" sz="1200" b="1" kern="1200">
                          <a:solidFill>
                            <a:srgbClr val="000000"/>
                          </a:solidFill>
                          <a:latin typeface="Arial"/>
                          <a:ea typeface="Calibri"/>
                          <a:cs typeface="Arial"/>
                          <a:sym typeface="Symbol"/>
                        </a:rPr>
                        <a:t></a:t>
                      </a:r>
                      <a:r>
                        <a:rPr lang="en-US" sz="1200" b="1" kern="1200">
                          <a:solidFill>
                            <a:srgbClr val="000000"/>
                          </a:solidFill>
                          <a:latin typeface="Arial"/>
                          <a:ea typeface="Calibri"/>
                          <a:cs typeface="Times New Roman"/>
                        </a:rPr>
                        <a:t> 0.313</a:t>
                      </a:r>
                      <a:r>
                        <a:rPr lang="en-US" sz="1200" b="1" kern="1200">
                          <a:solidFill>
                            <a:srgbClr val="000000"/>
                          </a:solidFill>
                          <a:latin typeface="Calibri"/>
                          <a:ea typeface="Calibri"/>
                        </a:rPr>
                        <a:t> </a:t>
                      </a:r>
                      <a:endParaRPr lang="en-US" sz="1200" b="1">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a:solidFill>
                            <a:srgbClr val="000000"/>
                          </a:solidFill>
                          <a:latin typeface="Arial"/>
                          <a:ea typeface="Calibri"/>
                          <a:cs typeface="Times New Roman"/>
                        </a:rPr>
                        <a:t>0.46615</a:t>
                      </a:r>
                      <a:r>
                        <a:rPr lang="en-US" sz="1200" b="1" kern="1200" dirty="0">
                          <a:solidFill>
                            <a:srgbClr val="000000"/>
                          </a:solidFill>
                          <a:latin typeface="Calibri"/>
                          <a:ea typeface="Calibri"/>
                        </a:rPr>
                        <a:t> </a:t>
                      </a:r>
                      <a:endParaRPr lang="en-US" sz="1200" b="1" dirty="0">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22504">
                <a:tc>
                  <a:txBody>
                    <a:bodyPr/>
                    <a:lstStyle/>
                    <a:p>
                      <a:pPr marL="0" marR="0" algn="ctr">
                        <a:lnSpc>
                          <a:spcPct val="115000"/>
                        </a:lnSpc>
                        <a:spcBef>
                          <a:spcPts val="0"/>
                        </a:spcBef>
                        <a:spcAft>
                          <a:spcPts val="0"/>
                        </a:spcAft>
                      </a:pPr>
                      <a:r>
                        <a:rPr lang="en-US" sz="1200" b="1" kern="1200">
                          <a:solidFill>
                            <a:srgbClr val="000000"/>
                          </a:solidFill>
                          <a:latin typeface="Arial"/>
                          <a:ea typeface="Calibri"/>
                          <a:cs typeface="Times New Roman"/>
                        </a:rPr>
                        <a:t>Saltykov Planimetric</a:t>
                      </a:r>
                      <a:r>
                        <a:rPr lang="en-US" sz="1200" b="1" kern="1200">
                          <a:solidFill>
                            <a:srgbClr val="000000"/>
                          </a:solidFill>
                          <a:latin typeface="Calibri"/>
                          <a:ea typeface="Calibri"/>
                        </a:rPr>
                        <a:t> </a:t>
                      </a:r>
                      <a:endParaRPr lang="en-US" sz="1200" b="1">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a:solidFill>
                            <a:srgbClr val="000000"/>
                          </a:solidFill>
                          <a:latin typeface="Arial"/>
                          <a:ea typeface="Calibri"/>
                          <a:cs typeface="Times New Roman"/>
                        </a:rPr>
                        <a:t>Rectangles</a:t>
                      </a:r>
                      <a:r>
                        <a:rPr lang="en-US" sz="1200" b="1" kern="1200">
                          <a:solidFill>
                            <a:srgbClr val="000000"/>
                          </a:solidFill>
                          <a:latin typeface="Calibri"/>
                          <a:ea typeface="Calibri"/>
                        </a:rPr>
                        <a:t> </a:t>
                      </a:r>
                      <a:endParaRPr lang="en-US" sz="1200" b="1">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a:solidFill>
                            <a:srgbClr val="000000"/>
                          </a:solidFill>
                          <a:latin typeface="Arial"/>
                          <a:ea typeface="Calibri"/>
                          <a:cs typeface="Times New Roman"/>
                        </a:rPr>
                        <a:t>(n</a:t>
                      </a:r>
                      <a:r>
                        <a:rPr lang="en-US" sz="1200" b="1" kern="1200" baseline="-25000">
                          <a:solidFill>
                            <a:srgbClr val="000000"/>
                          </a:solidFill>
                          <a:latin typeface="Arial"/>
                          <a:ea typeface="Calibri"/>
                          <a:cs typeface="Times New Roman"/>
                        </a:rPr>
                        <a:t>1</a:t>
                      </a:r>
                      <a:r>
                        <a:rPr lang="en-US" sz="1200" b="1" kern="1200">
                          <a:solidFill>
                            <a:srgbClr val="000000"/>
                          </a:solidFill>
                          <a:latin typeface="Arial"/>
                          <a:ea typeface="Calibri"/>
                          <a:cs typeface="Times New Roman"/>
                        </a:rPr>
                        <a:t> + 0.5n</a:t>
                      </a:r>
                      <a:r>
                        <a:rPr lang="en-US" sz="1200" b="1" kern="1200" baseline="-25000">
                          <a:solidFill>
                            <a:srgbClr val="000000"/>
                          </a:solidFill>
                          <a:latin typeface="Arial"/>
                          <a:ea typeface="Calibri"/>
                          <a:cs typeface="Times New Roman"/>
                        </a:rPr>
                        <a:t>2</a:t>
                      </a:r>
                      <a:r>
                        <a:rPr lang="en-US" sz="1200" b="1" kern="1200">
                          <a:solidFill>
                            <a:srgbClr val="000000"/>
                          </a:solidFill>
                          <a:latin typeface="Arial"/>
                          <a:ea typeface="Calibri"/>
                          <a:cs typeface="Times New Roman"/>
                        </a:rPr>
                        <a:t> + 1)</a:t>
                      </a:r>
                      <a:r>
                        <a:rPr lang="en-US" sz="1200" b="1" kern="1200">
                          <a:solidFill>
                            <a:srgbClr val="000000"/>
                          </a:solidFill>
                          <a:latin typeface="Calibri"/>
                          <a:ea typeface="Calibri"/>
                        </a:rPr>
                        <a:t> </a:t>
                      </a:r>
                      <a:endParaRPr lang="en-US" sz="1200" b="1">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a:solidFill>
                            <a:srgbClr val="000000"/>
                          </a:solidFill>
                          <a:latin typeface="Arial"/>
                          <a:ea typeface="Calibri"/>
                          <a:cs typeface="Times New Roman"/>
                        </a:rPr>
                        <a:t>No. </a:t>
                      </a:r>
                      <a:endParaRPr lang="en-US" sz="1200" b="1">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a:solidFill>
                            <a:srgbClr val="000000"/>
                          </a:solidFill>
                          <a:latin typeface="Arial"/>
                          <a:ea typeface="Calibri"/>
                          <a:cs typeface="Times New Roman"/>
                        </a:rPr>
                        <a:t>Avg. G </a:t>
                      </a:r>
                      <a:r>
                        <a:rPr lang="en-US" sz="1200" b="1" kern="1200">
                          <a:solidFill>
                            <a:srgbClr val="000000"/>
                          </a:solidFill>
                          <a:latin typeface="Arial"/>
                          <a:ea typeface="Calibri"/>
                          <a:cs typeface="Arial"/>
                          <a:sym typeface="Symbol"/>
                        </a:rPr>
                        <a:t></a:t>
                      </a:r>
                      <a:r>
                        <a:rPr lang="en-US" sz="1200" b="1" kern="1200">
                          <a:solidFill>
                            <a:srgbClr val="000000"/>
                          </a:solidFill>
                          <a:latin typeface="Arial"/>
                          <a:ea typeface="Calibri"/>
                          <a:cs typeface="Times New Roman"/>
                        </a:rPr>
                        <a:t> 95% CL</a:t>
                      </a:r>
                      <a:r>
                        <a:rPr lang="en-US" sz="1200" b="1" kern="1200">
                          <a:solidFill>
                            <a:srgbClr val="000000"/>
                          </a:solidFill>
                          <a:latin typeface="Calibri"/>
                          <a:ea typeface="Calibri"/>
                        </a:rPr>
                        <a:t> </a:t>
                      </a:r>
                      <a:endParaRPr lang="en-US" sz="1200" b="1">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a:solidFill>
                            <a:srgbClr val="000000"/>
                          </a:solidFill>
                          <a:latin typeface="Arial"/>
                          <a:ea typeface="Calibri"/>
                          <a:cs typeface="Times New Roman"/>
                        </a:rPr>
                        <a:t>Std. Dev.</a:t>
                      </a:r>
                      <a:r>
                        <a:rPr lang="en-US" sz="1200" b="1" kern="1200" dirty="0">
                          <a:solidFill>
                            <a:srgbClr val="000000"/>
                          </a:solidFill>
                          <a:latin typeface="Calibri"/>
                          <a:ea typeface="Calibri"/>
                        </a:rPr>
                        <a:t> </a:t>
                      </a:r>
                      <a:endParaRPr lang="en-US" sz="1200" b="1" dirty="0">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22504">
                <a:tc>
                  <a:txBody>
                    <a:bodyPr/>
                    <a:lstStyle/>
                    <a:p>
                      <a:pPr marL="0" marR="0" algn="ctr">
                        <a:lnSpc>
                          <a:spcPct val="115000"/>
                        </a:lnSpc>
                        <a:spcBef>
                          <a:spcPts val="0"/>
                        </a:spcBef>
                        <a:spcAft>
                          <a:spcPts val="0"/>
                        </a:spcAft>
                      </a:pPr>
                      <a:endParaRPr lang="en-US" sz="1200" b="1">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b="1">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Calibri"/>
                          <a:ea typeface="Calibri"/>
                          <a:cs typeface="Times New Roman"/>
                        </a:rPr>
                        <a:t>All (2.5 to 790.5)</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Calibri"/>
                          <a:ea typeface="Calibri"/>
                          <a:cs typeface="Times New Roman"/>
                        </a:rPr>
                        <a:t>43</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Calibri"/>
                          <a:ea typeface="Calibri"/>
                          <a:cs typeface="Times New Roman"/>
                        </a:rPr>
                        <a:t>6.770 ± 0.088</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Calibri"/>
                          <a:ea typeface="Calibri"/>
                          <a:cs typeface="Times New Roman"/>
                        </a:rPr>
                        <a:t>0.28568</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22504">
                <a:tc>
                  <a:txBody>
                    <a:bodyPr/>
                    <a:lstStyle/>
                    <a:p>
                      <a:pPr marL="0" marR="0" algn="ctr">
                        <a:lnSpc>
                          <a:spcPct val="115000"/>
                        </a:lnSpc>
                        <a:spcBef>
                          <a:spcPts val="0"/>
                        </a:spcBef>
                        <a:spcAft>
                          <a:spcPts val="0"/>
                        </a:spcAft>
                      </a:pPr>
                      <a:endParaRPr lang="en-US" sz="1200" b="1">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b="1">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a:solidFill>
                            <a:srgbClr val="000000"/>
                          </a:solidFill>
                          <a:latin typeface="Arial"/>
                          <a:ea typeface="Calibri"/>
                          <a:cs typeface="Times New Roman"/>
                        </a:rPr>
                        <a:t>&gt;100</a:t>
                      </a:r>
                      <a:r>
                        <a:rPr lang="en-US" sz="1200" b="1" kern="1200">
                          <a:solidFill>
                            <a:srgbClr val="000000"/>
                          </a:solidFill>
                          <a:latin typeface="Calibri"/>
                          <a:ea typeface="Calibri"/>
                        </a:rPr>
                        <a:t> </a:t>
                      </a:r>
                      <a:endParaRPr lang="en-US" sz="1200" b="1">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a:solidFill>
                            <a:srgbClr val="000000"/>
                          </a:solidFill>
                          <a:latin typeface="Arial"/>
                          <a:ea typeface="Calibri"/>
                          <a:cs typeface="Times New Roman"/>
                        </a:rPr>
                        <a:t>8</a:t>
                      </a:r>
                      <a:r>
                        <a:rPr lang="en-US" sz="1200" b="1" kern="1200">
                          <a:solidFill>
                            <a:srgbClr val="000000"/>
                          </a:solidFill>
                          <a:latin typeface="Calibri"/>
                          <a:ea typeface="Calibri"/>
                        </a:rPr>
                        <a:t> </a:t>
                      </a:r>
                      <a:endParaRPr lang="en-US" sz="1200" b="1">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a:solidFill>
                            <a:srgbClr val="000000"/>
                          </a:solidFill>
                          <a:latin typeface="Arial"/>
                          <a:ea typeface="Calibri"/>
                          <a:cs typeface="Times New Roman"/>
                        </a:rPr>
                        <a:t>6.703 </a:t>
                      </a:r>
                      <a:r>
                        <a:rPr lang="en-US" sz="1200" b="1" kern="1200">
                          <a:solidFill>
                            <a:srgbClr val="000000"/>
                          </a:solidFill>
                          <a:latin typeface="Arial"/>
                          <a:ea typeface="Calibri"/>
                          <a:cs typeface="Arial"/>
                          <a:sym typeface="Symbol"/>
                        </a:rPr>
                        <a:t></a:t>
                      </a:r>
                      <a:r>
                        <a:rPr lang="en-US" sz="1200" b="1" kern="1200">
                          <a:solidFill>
                            <a:srgbClr val="000000"/>
                          </a:solidFill>
                          <a:latin typeface="Arial"/>
                          <a:ea typeface="Calibri"/>
                          <a:cs typeface="Times New Roman"/>
                        </a:rPr>
                        <a:t> 0.063</a:t>
                      </a:r>
                      <a:r>
                        <a:rPr lang="en-US" sz="1200" b="1" kern="1200">
                          <a:solidFill>
                            <a:srgbClr val="000000"/>
                          </a:solidFill>
                          <a:latin typeface="Calibri"/>
                          <a:ea typeface="Calibri"/>
                        </a:rPr>
                        <a:t> </a:t>
                      </a:r>
                      <a:endParaRPr lang="en-US" sz="1200" b="1">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a:solidFill>
                            <a:srgbClr val="000000"/>
                          </a:solidFill>
                          <a:latin typeface="Arial"/>
                          <a:ea typeface="Calibri"/>
                          <a:cs typeface="Times New Roman"/>
                        </a:rPr>
                        <a:t>0.07555</a:t>
                      </a:r>
                      <a:r>
                        <a:rPr lang="en-US" sz="1200" b="1" kern="1200" dirty="0">
                          <a:solidFill>
                            <a:srgbClr val="000000"/>
                          </a:solidFill>
                          <a:latin typeface="Calibri"/>
                          <a:ea typeface="Calibri"/>
                        </a:rPr>
                        <a:t> </a:t>
                      </a:r>
                      <a:endParaRPr lang="en-US" sz="1200" b="1" dirty="0">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22504">
                <a:tc>
                  <a:txBody>
                    <a:bodyPr/>
                    <a:lstStyle/>
                    <a:p>
                      <a:pPr marL="0" marR="0" algn="ctr">
                        <a:lnSpc>
                          <a:spcPct val="115000"/>
                        </a:lnSpc>
                        <a:spcBef>
                          <a:spcPts val="0"/>
                        </a:spcBef>
                        <a:spcAft>
                          <a:spcPts val="0"/>
                        </a:spcAft>
                      </a:pPr>
                      <a:endParaRPr lang="en-US" sz="1200" b="1">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b="1">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a:solidFill>
                            <a:srgbClr val="000000"/>
                          </a:solidFill>
                          <a:latin typeface="Arial"/>
                          <a:ea typeface="Calibri"/>
                          <a:cs typeface="Times New Roman"/>
                        </a:rPr>
                        <a:t>&gt;50</a:t>
                      </a:r>
                      <a:r>
                        <a:rPr lang="en-US" sz="1200" b="1" kern="1200">
                          <a:solidFill>
                            <a:srgbClr val="000000"/>
                          </a:solidFill>
                          <a:latin typeface="Calibri"/>
                          <a:ea typeface="Calibri"/>
                        </a:rPr>
                        <a:t> </a:t>
                      </a:r>
                      <a:endParaRPr lang="en-US" sz="1200" b="1">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a:solidFill>
                            <a:srgbClr val="000000"/>
                          </a:solidFill>
                          <a:latin typeface="Arial"/>
                          <a:ea typeface="Calibri"/>
                          <a:cs typeface="Times New Roman"/>
                        </a:rPr>
                        <a:t>17</a:t>
                      </a:r>
                      <a:r>
                        <a:rPr lang="en-US" sz="1200" b="1" kern="1200">
                          <a:solidFill>
                            <a:srgbClr val="000000"/>
                          </a:solidFill>
                          <a:latin typeface="Calibri"/>
                          <a:ea typeface="Calibri"/>
                        </a:rPr>
                        <a:t> </a:t>
                      </a:r>
                      <a:endParaRPr lang="en-US" sz="1200" b="1">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a:solidFill>
                            <a:srgbClr val="000000"/>
                          </a:solidFill>
                          <a:latin typeface="Arial"/>
                          <a:ea typeface="Calibri"/>
                          <a:cs typeface="Times New Roman"/>
                        </a:rPr>
                        <a:t>6.719 </a:t>
                      </a:r>
                      <a:r>
                        <a:rPr lang="en-US" sz="1200" b="1" kern="1200">
                          <a:solidFill>
                            <a:srgbClr val="000000"/>
                          </a:solidFill>
                          <a:latin typeface="Arial"/>
                          <a:ea typeface="Calibri"/>
                          <a:cs typeface="Arial"/>
                          <a:sym typeface="Symbol"/>
                        </a:rPr>
                        <a:t></a:t>
                      </a:r>
                      <a:r>
                        <a:rPr lang="en-US" sz="1200" b="1" kern="1200">
                          <a:solidFill>
                            <a:srgbClr val="000000"/>
                          </a:solidFill>
                          <a:latin typeface="Arial"/>
                          <a:ea typeface="Calibri"/>
                          <a:cs typeface="Times New Roman"/>
                        </a:rPr>
                        <a:t> 0.0519</a:t>
                      </a:r>
                      <a:r>
                        <a:rPr lang="en-US" sz="1200" b="1" kern="1200">
                          <a:solidFill>
                            <a:srgbClr val="000000"/>
                          </a:solidFill>
                          <a:latin typeface="Calibri"/>
                          <a:ea typeface="Calibri"/>
                        </a:rPr>
                        <a:t> </a:t>
                      </a:r>
                      <a:endParaRPr lang="en-US" sz="1200" b="1">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a:solidFill>
                            <a:srgbClr val="000000"/>
                          </a:solidFill>
                          <a:latin typeface="Arial"/>
                          <a:ea typeface="Calibri"/>
                          <a:cs typeface="Times New Roman"/>
                        </a:rPr>
                        <a:t>0.10091</a:t>
                      </a:r>
                      <a:r>
                        <a:rPr lang="en-US" sz="1200" b="1" kern="1200" dirty="0">
                          <a:solidFill>
                            <a:srgbClr val="000000"/>
                          </a:solidFill>
                          <a:latin typeface="Calibri"/>
                          <a:ea typeface="Calibri"/>
                        </a:rPr>
                        <a:t> </a:t>
                      </a:r>
                      <a:endParaRPr lang="en-US" sz="1200" b="1" dirty="0">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22504">
                <a:tc>
                  <a:txBody>
                    <a:bodyPr/>
                    <a:lstStyle/>
                    <a:p>
                      <a:pPr marL="0" marR="0" algn="ctr">
                        <a:lnSpc>
                          <a:spcPct val="115000"/>
                        </a:lnSpc>
                        <a:spcBef>
                          <a:spcPts val="0"/>
                        </a:spcBef>
                        <a:spcAft>
                          <a:spcPts val="0"/>
                        </a:spcAft>
                      </a:pPr>
                      <a:endParaRPr lang="en-US" sz="1200" b="1">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b="1">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a:solidFill>
                            <a:srgbClr val="000000"/>
                          </a:solidFill>
                          <a:latin typeface="Arial"/>
                          <a:ea typeface="Calibri"/>
                          <a:cs typeface="Arial"/>
                          <a:sym typeface="Symbol"/>
                        </a:rPr>
                        <a:t></a:t>
                      </a:r>
                      <a:r>
                        <a:rPr lang="en-US" sz="1200" b="1" kern="1200">
                          <a:solidFill>
                            <a:srgbClr val="000000"/>
                          </a:solidFill>
                          <a:latin typeface="Arial"/>
                          <a:ea typeface="Calibri"/>
                          <a:cs typeface="Times New Roman"/>
                        </a:rPr>
                        <a:t>29</a:t>
                      </a:r>
                      <a:r>
                        <a:rPr lang="en-US" sz="1200" b="1" kern="1200">
                          <a:solidFill>
                            <a:srgbClr val="000000"/>
                          </a:solidFill>
                          <a:latin typeface="Calibri"/>
                          <a:ea typeface="Calibri"/>
                        </a:rPr>
                        <a:t> </a:t>
                      </a:r>
                      <a:endParaRPr lang="en-US" sz="1200" b="1">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a:solidFill>
                            <a:srgbClr val="000000"/>
                          </a:solidFill>
                          <a:latin typeface="Arial"/>
                          <a:ea typeface="Calibri"/>
                          <a:cs typeface="Times New Roman"/>
                        </a:rPr>
                        <a:t>20</a:t>
                      </a:r>
                      <a:r>
                        <a:rPr lang="en-US" sz="1200" b="1" kern="1200">
                          <a:solidFill>
                            <a:srgbClr val="000000"/>
                          </a:solidFill>
                          <a:latin typeface="Calibri"/>
                          <a:ea typeface="Calibri"/>
                        </a:rPr>
                        <a:t> </a:t>
                      </a:r>
                      <a:endParaRPr lang="en-US" sz="1200" b="1">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a:solidFill>
                            <a:srgbClr val="000000"/>
                          </a:solidFill>
                          <a:latin typeface="Arial"/>
                          <a:ea typeface="Calibri"/>
                          <a:cs typeface="Times New Roman"/>
                        </a:rPr>
                        <a:t>6.722 </a:t>
                      </a:r>
                      <a:r>
                        <a:rPr lang="en-US" sz="1200" b="1" kern="1200">
                          <a:solidFill>
                            <a:srgbClr val="000000"/>
                          </a:solidFill>
                          <a:latin typeface="Arial"/>
                          <a:ea typeface="Calibri"/>
                          <a:cs typeface="Arial"/>
                          <a:sym typeface="Symbol"/>
                        </a:rPr>
                        <a:t></a:t>
                      </a:r>
                      <a:r>
                        <a:rPr lang="en-US" sz="1200" b="1" kern="1200">
                          <a:solidFill>
                            <a:srgbClr val="000000"/>
                          </a:solidFill>
                          <a:latin typeface="Arial"/>
                          <a:ea typeface="Calibri"/>
                          <a:cs typeface="Times New Roman"/>
                        </a:rPr>
                        <a:t> 0.049</a:t>
                      </a:r>
                      <a:r>
                        <a:rPr lang="en-US" sz="1200" b="1" kern="1200">
                          <a:solidFill>
                            <a:srgbClr val="000000"/>
                          </a:solidFill>
                          <a:latin typeface="Calibri"/>
                          <a:ea typeface="Calibri"/>
                        </a:rPr>
                        <a:t> </a:t>
                      </a:r>
                      <a:endParaRPr lang="en-US" sz="1200" b="1">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a:solidFill>
                            <a:srgbClr val="000000"/>
                          </a:solidFill>
                          <a:latin typeface="Arial"/>
                          <a:ea typeface="Calibri"/>
                          <a:cs typeface="Times New Roman"/>
                        </a:rPr>
                        <a:t>0.10382</a:t>
                      </a:r>
                      <a:r>
                        <a:rPr lang="en-US" sz="1200" b="1" kern="1200" dirty="0">
                          <a:solidFill>
                            <a:srgbClr val="000000"/>
                          </a:solidFill>
                          <a:latin typeface="Calibri"/>
                          <a:ea typeface="Calibri"/>
                        </a:rPr>
                        <a:t> </a:t>
                      </a:r>
                      <a:endParaRPr lang="en-US" sz="1200" b="1" dirty="0">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22504">
                <a:tc>
                  <a:txBody>
                    <a:bodyPr/>
                    <a:lstStyle/>
                    <a:p>
                      <a:pPr marL="0" marR="0" algn="ctr">
                        <a:lnSpc>
                          <a:spcPct val="115000"/>
                        </a:lnSpc>
                        <a:spcBef>
                          <a:spcPts val="0"/>
                        </a:spcBef>
                        <a:spcAft>
                          <a:spcPts val="0"/>
                        </a:spcAft>
                      </a:pPr>
                      <a:endParaRPr lang="en-US" sz="1200" b="1">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b="1">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a:solidFill>
                            <a:srgbClr val="C00000"/>
                          </a:solidFill>
                          <a:latin typeface="Arial"/>
                          <a:ea typeface="Calibri"/>
                          <a:cs typeface="Times New Roman"/>
                        </a:rPr>
                        <a:t>&gt;10</a:t>
                      </a:r>
                      <a:r>
                        <a:rPr lang="en-US" sz="1200" b="1" kern="1200" dirty="0">
                          <a:solidFill>
                            <a:srgbClr val="C00000"/>
                          </a:solidFill>
                          <a:latin typeface="Calibri"/>
                          <a:ea typeface="Calibri"/>
                        </a:rPr>
                        <a:t> </a:t>
                      </a:r>
                      <a:endParaRPr lang="en-US" sz="1200" b="1" dirty="0">
                        <a:solidFill>
                          <a:srgbClr val="C00000"/>
                        </a:solidFill>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a:solidFill>
                            <a:srgbClr val="C00000"/>
                          </a:solidFill>
                          <a:latin typeface="Arial"/>
                          <a:ea typeface="Calibri"/>
                          <a:cs typeface="Times New Roman"/>
                        </a:rPr>
                        <a:t>24</a:t>
                      </a:r>
                      <a:r>
                        <a:rPr lang="en-US" sz="1200" b="1" kern="1200" dirty="0">
                          <a:solidFill>
                            <a:srgbClr val="C00000"/>
                          </a:solidFill>
                          <a:latin typeface="Calibri"/>
                          <a:ea typeface="Calibri"/>
                        </a:rPr>
                        <a:t> </a:t>
                      </a:r>
                      <a:endParaRPr lang="en-US" sz="1200" b="1" dirty="0">
                        <a:solidFill>
                          <a:srgbClr val="C00000"/>
                        </a:solidFill>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a:solidFill>
                            <a:srgbClr val="C00000"/>
                          </a:solidFill>
                          <a:latin typeface="Arial"/>
                          <a:ea typeface="Calibri"/>
                          <a:cs typeface="Times New Roman"/>
                        </a:rPr>
                        <a:t>6.732 </a:t>
                      </a:r>
                      <a:r>
                        <a:rPr lang="en-US" sz="1200" b="1" kern="1200" dirty="0">
                          <a:solidFill>
                            <a:srgbClr val="C00000"/>
                          </a:solidFill>
                          <a:latin typeface="Arial"/>
                          <a:ea typeface="Calibri"/>
                          <a:cs typeface="Arial"/>
                          <a:sym typeface="Symbol"/>
                        </a:rPr>
                        <a:t></a:t>
                      </a:r>
                      <a:r>
                        <a:rPr lang="en-US" sz="1200" b="1" kern="1200" dirty="0">
                          <a:solidFill>
                            <a:srgbClr val="C00000"/>
                          </a:solidFill>
                          <a:latin typeface="Arial"/>
                          <a:ea typeface="Calibri"/>
                          <a:cs typeface="Times New Roman"/>
                        </a:rPr>
                        <a:t> 0.047</a:t>
                      </a:r>
                      <a:r>
                        <a:rPr lang="en-US" sz="1200" b="1" kern="1200" dirty="0">
                          <a:solidFill>
                            <a:srgbClr val="C00000"/>
                          </a:solidFill>
                          <a:latin typeface="Calibri"/>
                          <a:ea typeface="Calibri"/>
                        </a:rPr>
                        <a:t> </a:t>
                      </a:r>
                      <a:endParaRPr lang="en-US" sz="1200" b="1" dirty="0">
                        <a:solidFill>
                          <a:srgbClr val="C00000"/>
                        </a:solidFill>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a:solidFill>
                            <a:srgbClr val="C00000"/>
                          </a:solidFill>
                          <a:latin typeface="Arial"/>
                          <a:ea typeface="Calibri"/>
                          <a:cs typeface="Times New Roman"/>
                        </a:rPr>
                        <a:t>0.11129</a:t>
                      </a:r>
                      <a:r>
                        <a:rPr lang="en-US" sz="1200" b="1" kern="1200" dirty="0">
                          <a:solidFill>
                            <a:srgbClr val="C00000"/>
                          </a:solidFill>
                          <a:latin typeface="Calibri"/>
                          <a:ea typeface="Calibri"/>
                        </a:rPr>
                        <a:t> </a:t>
                      </a:r>
                      <a:endParaRPr lang="en-US" sz="1200" b="1" dirty="0">
                        <a:solidFill>
                          <a:srgbClr val="C00000"/>
                        </a:solidFill>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22504">
                <a:tc>
                  <a:txBody>
                    <a:bodyPr/>
                    <a:lstStyle/>
                    <a:p>
                      <a:pPr marL="0" marR="0" algn="ctr">
                        <a:lnSpc>
                          <a:spcPct val="115000"/>
                        </a:lnSpc>
                        <a:spcBef>
                          <a:spcPts val="0"/>
                        </a:spcBef>
                        <a:spcAft>
                          <a:spcPts val="0"/>
                        </a:spcAft>
                      </a:pPr>
                      <a:endParaRPr lang="en-US" sz="1200" b="1">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b="1">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a:solidFill>
                            <a:srgbClr val="000000"/>
                          </a:solidFill>
                          <a:latin typeface="Arial"/>
                          <a:ea typeface="Calibri"/>
                          <a:cs typeface="Times New Roman"/>
                        </a:rPr>
                        <a:t>&lt;10</a:t>
                      </a:r>
                      <a:r>
                        <a:rPr lang="en-US" sz="1200" b="1" kern="1200">
                          <a:solidFill>
                            <a:srgbClr val="000000"/>
                          </a:solidFill>
                          <a:latin typeface="Calibri"/>
                          <a:ea typeface="Calibri"/>
                        </a:rPr>
                        <a:t> </a:t>
                      </a:r>
                      <a:endParaRPr lang="en-US" sz="1200" b="1">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a:solidFill>
                            <a:srgbClr val="000000"/>
                          </a:solidFill>
                          <a:latin typeface="Arial"/>
                          <a:ea typeface="Calibri"/>
                          <a:cs typeface="Times New Roman"/>
                        </a:rPr>
                        <a:t>19</a:t>
                      </a:r>
                      <a:r>
                        <a:rPr lang="en-US" sz="1200" b="1" kern="1200">
                          <a:solidFill>
                            <a:srgbClr val="000000"/>
                          </a:solidFill>
                          <a:latin typeface="Calibri"/>
                          <a:ea typeface="Calibri"/>
                        </a:rPr>
                        <a:t> </a:t>
                      </a:r>
                      <a:endParaRPr lang="en-US" sz="1200" b="1">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a:solidFill>
                            <a:srgbClr val="000000"/>
                          </a:solidFill>
                          <a:latin typeface="Arial"/>
                          <a:ea typeface="Calibri"/>
                          <a:cs typeface="Times New Roman"/>
                        </a:rPr>
                        <a:t>6.817 </a:t>
                      </a:r>
                      <a:r>
                        <a:rPr lang="en-US" sz="1200" b="1" kern="1200">
                          <a:solidFill>
                            <a:srgbClr val="000000"/>
                          </a:solidFill>
                          <a:latin typeface="Arial"/>
                          <a:ea typeface="Calibri"/>
                          <a:cs typeface="Arial"/>
                          <a:sym typeface="Symbol"/>
                        </a:rPr>
                        <a:t></a:t>
                      </a:r>
                      <a:r>
                        <a:rPr lang="en-US" sz="1200" b="1" kern="1200">
                          <a:solidFill>
                            <a:srgbClr val="000000"/>
                          </a:solidFill>
                          <a:latin typeface="Arial"/>
                          <a:ea typeface="Calibri"/>
                          <a:cs typeface="Times New Roman"/>
                        </a:rPr>
                        <a:t> 0.199</a:t>
                      </a:r>
                      <a:r>
                        <a:rPr lang="en-US" sz="1200" b="1" kern="1200">
                          <a:solidFill>
                            <a:srgbClr val="000000"/>
                          </a:solidFill>
                          <a:latin typeface="Calibri"/>
                          <a:ea typeface="Calibri"/>
                        </a:rPr>
                        <a:t> </a:t>
                      </a:r>
                      <a:endParaRPr lang="en-US" sz="1200" b="1">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a:solidFill>
                            <a:srgbClr val="000000"/>
                          </a:solidFill>
                          <a:latin typeface="Arial"/>
                          <a:ea typeface="Calibri"/>
                          <a:cs typeface="Times New Roman"/>
                        </a:rPr>
                        <a:t>0.41267</a:t>
                      </a:r>
                      <a:r>
                        <a:rPr lang="en-US" sz="1200" b="1" kern="1200" dirty="0">
                          <a:solidFill>
                            <a:srgbClr val="000000"/>
                          </a:solidFill>
                          <a:latin typeface="Calibri"/>
                          <a:ea typeface="Calibri"/>
                        </a:rPr>
                        <a:t> </a:t>
                      </a:r>
                      <a:endParaRPr lang="en-US" sz="1200" b="1" dirty="0">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22504">
                <a:tc>
                  <a:txBody>
                    <a:bodyPr/>
                    <a:lstStyle/>
                    <a:p>
                      <a:pPr marL="0" marR="0" algn="ctr">
                        <a:lnSpc>
                          <a:spcPct val="115000"/>
                        </a:lnSpc>
                        <a:spcBef>
                          <a:spcPts val="0"/>
                        </a:spcBef>
                        <a:spcAft>
                          <a:spcPts val="0"/>
                        </a:spcAft>
                      </a:pPr>
                      <a:r>
                        <a:rPr lang="en-US" sz="1200" b="1" kern="1200">
                          <a:solidFill>
                            <a:srgbClr val="000000"/>
                          </a:solidFill>
                          <a:latin typeface="Arial"/>
                          <a:ea typeface="Calibri"/>
                          <a:cs typeface="Times New Roman"/>
                        </a:rPr>
                        <a:t>E112 Intercept</a:t>
                      </a:r>
                      <a:r>
                        <a:rPr lang="en-US" sz="1200" b="1" kern="1200">
                          <a:solidFill>
                            <a:srgbClr val="000000"/>
                          </a:solidFill>
                          <a:latin typeface="Calibri"/>
                          <a:ea typeface="Calibri"/>
                        </a:rPr>
                        <a:t> </a:t>
                      </a:r>
                      <a:endParaRPr lang="en-US" sz="1200" b="1">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a:solidFill>
                            <a:srgbClr val="000000"/>
                          </a:solidFill>
                          <a:latin typeface="Arial"/>
                          <a:ea typeface="Calibri"/>
                          <a:cs typeface="Times New Roman"/>
                        </a:rPr>
                        <a:t>Circles</a:t>
                      </a:r>
                      <a:r>
                        <a:rPr lang="en-US" sz="1200" b="1" kern="1200">
                          <a:solidFill>
                            <a:srgbClr val="000000"/>
                          </a:solidFill>
                          <a:latin typeface="Calibri"/>
                          <a:ea typeface="Calibri"/>
                        </a:rPr>
                        <a:t> </a:t>
                      </a:r>
                      <a:endParaRPr lang="en-US" sz="1200" b="1">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a:solidFill>
                            <a:srgbClr val="000000"/>
                          </a:solidFill>
                          <a:latin typeface="Arial"/>
                          <a:ea typeface="Calibri"/>
                          <a:cs typeface="Times New Roman"/>
                        </a:rPr>
                        <a:t>P</a:t>
                      </a:r>
                      <a:r>
                        <a:rPr lang="en-US" sz="1200" b="1" kern="1200" baseline="-25000" dirty="0">
                          <a:solidFill>
                            <a:srgbClr val="000000"/>
                          </a:solidFill>
                          <a:latin typeface="Arial"/>
                          <a:ea typeface="Calibri"/>
                          <a:cs typeface="Times New Roman"/>
                        </a:rPr>
                        <a:t>i</a:t>
                      </a:r>
                      <a:r>
                        <a:rPr lang="en-US" sz="1200" b="1" kern="1200" dirty="0">
                          <a:solidFill>
                            <a:srgbClr val="000000"/>
                          </a:solidFill>
                          <a:latin typeface="Calibri"/>
                          <a:ea typeface="Calibri"/>
                        </a:rPr>
                        <a:t> </a:t>
                      </a:r>
                      <a:endParaRPr lang="en-US" sz="1200" b="1" dirty="0">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a:solidFill>
                            <a:srgbClr val="000000"/>
                          </a:solidFill>
                          <a:latin typeface="Arial"/>
                          <a:ea typeface="Calibri"/>
                          <a:cs typeface="Times New Roman"/>
                        </a:rPr>
                        <a:t>No. </a:t>
                      </a:r>
                      <a:endParaRPr lang="en-US" sz="1200" b="1">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a:solidFill>
                            <a:srgbClr val="000000"/>
                          </a:solidFill>
                          <a:latin typeface="Arial"/>
                          <a:ea typeface="Calibri"/>
                          <a:cs typeface="Times New Roman"/>
                        </a:rPr>
                        <a:t>Avg. G </a:t>
                      </a:r>
                      <a:r>
                        <a:rPr lang="en-US" sz="1200" b="1" kern="1200">
                          <a:solidFill>
                            <a:srgbClr val="000000"/>
                          </a:solidFill>
                          <a:latin typeface="Arial"/>
                          <a:ea typeface="Calibri"/>
                          <a:cs typeface="Arial"/>
                          <a:sym typeface="Symbol"/>
                        </a:rPr>
                        <a:t></a:t>
                      </a:r>
                      <a:r>
                        <a:rPr lang="en-US" sz="1200" b="1" kern="1200">
                          <a:solidFill>
                            <a:srgbClr val="000000"/>
                          </a:solidFill>
                          <a:latin typeface="Arial"/>
                          <a:ea typeface="Calibri"/>
                          <a:cs typeface="Times New Roman"/>
                        </a:rPr>
                        <a:t> 95% CL</a:t>
                      </a:r>
                      <a:r>
                        <a:rPr lang="en-US" sz="1200" b="1" kern="1200">
                          <a:solidFill>
                            <a:srgbClr val="000000"/>
                          </a:solidFill>
                          <a:latin typeface="Calibri"/>
                          <a:ea typeface="Calibri"/>
                        </a:rPr>
                        <a:t> </a:t>
                      </a:r>
                      <a:endParaRPr lang="en-US" sz="1200" b="1">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a:solidFill>
                            <a:srgbClr val="000000"/>
                          </a:solidFill>
                          <a:latin typeface="Arial"/>
                          <a:ea typeface="Calibri"/>
                          <a:cs typeface="Times New Roman"/>
                        </a:rPr>
                        <a:t>Std. Dev.</a:t>
                      </a:r>
                      <a:r>
                        <a:rPr lang="en-US" sz="1200" b="1" kern="1200" dirty="0">
                          <a:solidFill>
                            <a:srgbClr val="000000"/>
                          </a:solidFill>
                          <a:latin typeface="Calibri"/>
                          <a:ea typeface="Calibri"/>
                        </a:rPr>
                        <a:t> </a:t>
                      </a:r>
                      <a:endParaRPr lang="en-US" sz="1200" b="1" dirty="0">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22504">
                <a:tc>
                  <a:txBody>
                    <a:bodyPr/>
                    <a:lstStyle/>
                    <a:p>
                      <a:pPr marL="0" marR="0" algn="ctr">
                        <a:lnSpc>
                          <a:spcPct val="115000"/>
                        </a:lnSpc>
                        <a:spcBef>
                          <a:spcPts val="0"/>
                        </a:spcBef>
                        <a:spcAft>
                          <a:spcPts val="0"/>
                        </a:spcAft>
                      </a:pPr>
                      <a:endParaRPr lang="en-US" sz="1200" b="1">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b="1">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Calibri"/>
                          <a:ea typeface="Calibri"/>
                          <a:cs typeface="Times New Roman"/>
                        </a:rPr>
                        <a:t>All (6 to 89)</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Calibri"/>
                          <a:ea typeface="Calibri"/>
                          <a:cs typeface="Times New Roman"/>
                        </a:rPr>
                        <a:t>40</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Calibri"/>
                          <a:ea typeface="Calibri"/>
                          <a:cs typeface="Times New Roman"/>
                        </a:rPr>
                        <a:t>6.867 ± 0.109</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Calibri"/>
                          <a:ea typeface="Calibri"/>
                          <a:cs typeface="Times New Roman"/>
                        </a:rPr>
                        <a:t>0.34165</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22504">
                <a:tc>
                  <a:txBody>
                    <a:bodyPr/>
                    <a:lstStyle/>
                    <a:p>
                      <a:pPr marL="0" marR="0" algn="ctr">
                        <a:lnSpc>
                          <a:spcPct val="115000"/>
                        </a:lnSpc>
                        <a:spcBef>
                          <a:spcPts val="0"/>
                        </a:spcBef>
                        <a:spcAft>
                          <a:spcPts val="0"/>
                        </a:spcAft>
                      </a:pPr>
                      <a:endParaRPr lang="en-US" sz="1200" b="1">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b="1">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a:solidFill>
                            <a:srgbClr val="C00000"/>
                          </a:solidFill>
                          <a:latin typeface="Arial"/>
                          <a:ea typeface="Calibri"/>
                          <a:cs typeface="Arial"/>
                          <a:sym typeface="Symbol"/>
                        </a:rPr>
                        <a:t></a:t>
                      </a:r>
                      <a:r>
                        <a:rPr lang="en-US" sz="1200" b="1" kern="1200" dirty="0">
                          <a:solidFill>
                            <a:srgbClr val="C00000"/>
                          </a:solidFill>
                          <a:latin typeface="Arial"/>
                          <a:ea typeface="Calibri"/>
                          <a:cs typeface="Times New Roman"/>
                        </a:rPr>
                        <a:t>42</a:t>
                      </a:r>
                      <a:r>
                        <a:rPr lang="en-US" sz="1200" b="1" kern="1200" dirty="0">
                          <a:solidFill>
                            <a:srgbClr val="C00000"/>
                          </a:solidFill>
                          <a:latin typeface="Calibri"/>
                          <a:ea typeface="Calibri"/>
                        </a:rPr>
                        <a:t> </a:t>
                      </a:r>
                      <a:endParaRPr lang="en-US" sz="1200" b="1" dirty="0">
                        <a:solidFill>
                          <a:srgbClr val="C00000"/>
                        </a:solidFill>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a:solidFill>
                            <a:srgbClr val="C00000"/>
                          </a:solidFill>
                          <a:latin typeface="Arial"/>
                          <a:ea typeface="Calibri"/>
                          <a:cs typeface="Times New Roman"/>
                        </a:rPr>
                        <a:t>9</a:t>
                      </a:r>
                      <a:r>
                        <a:rPr lang="en-US" sz="1200" b="1" kern="1200" dirty="0">
                          <a:solidFill>
                            <a:srgbClr val="C00000"/>
                          </a:solidFill>
                          <a:latin typeface="Calibri"/>
                          <a:ea typeface="Calibri"/>
                        </a:rPr>
                        <a:t> </a:t>
                      </a:r>
                      <a:endParaRPr lang="en-US" sz="1200" b="1" dirty="0">
                        <a:solidFill>
                          <a:srgbClr val="C00000"/>
                        </a:solidFill>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a:solidFill>
                            <a:srgbClr val="C00000"/>
                          </a:solidFill>
                          <a:latin typeface="Arial"/>
                          <a:ea typeface="Calibri"/>
                          <a:cs typeface="Times New Roman"/>
                        </a:rPr>
                        <a:t>6.76 </a:t>
                      </a:r>
                      <a:r>
                        <a:rPr lang="en-US" sz="1200" b="1" kern="1200" dirty="0">
                          <a:solidFill>
                            <a:srgbClr val="C00000"/>
                          </a:solidFill>
                          <a:latin typeface="Arial"/>
                          <a:ea typeface="Calibri"/>
                          <a:cs typeface="Arial"/>
                          <a:sym typeface="Symbol"/>
                        </a:rPr>
                        <a:t></a:t>
                      </a:r>
                      <a:r>
                        <a:rPr lang="en-US" sz="1200" b="1" kern="1200" dirty="0">
                          <a:solidFill>
                            <a:srgbClr val="C00000"/>
                          </a:solidFill>
                          <a:latin typeface="Arial"/>
                          <a:ea typeface="Calibri"/>
                          <a:cs typeface="Times New Roman"/>
                        </a:rPr>
                        <a:t> 0.11</a:t>
                      </a:r>
                      <a:r>
                        <a:rPr lang="en-US" sz="1200" b="1" kern="1200" dirty="0">
                          <a:solidFill>
                            <a:srgbClr val="C00000"/>
                          </a:solidFill>
                          <a:latin typeface="Calibri"/>
                          <a:ea typeface="Calibri"/>
                        </a:rPr>
                        <a:t> </a:t>
                      </a:r>
                      <a:endParaRPr lang="en-US" sz="1200" b="1" dirty="0">
                        <a:solidFill>
                          <a:srgbClr val="C00000"/>
                        </a:solidFill>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a:solidFill>
                            <a:srgbClr val="C00000"/>
                          </a:solidFill>
                          <a:latin typeface="Arial"/>
                          <a:ea typeface="Calibri"/>
                          <a:cs typeface="Times New Roman"/>
                        </a:rPr>
                        <a:t>0.14264</a:t>
                      </a:r>
                      <a:r>
                        <a:rPr lang="en-US" sz="1200" b="1" kern="1200" dirty="0">
                          <a:solidFill>
                            <a:srgbClr val="C00000"/>
                          </a:solidFill>
                          <a:latin typeface="Calibri"/>
                          <a:ea typeface="Calibri"/>
                        </a:rPr>
                        <a:t> </a:t>
                      </a:r>
                      <a:endParaRPr lang="en-US" sz="1200" b="1" dirty="0">
                        <a:solidFill>
                          <a:srgbClr val="C00000"/>
                        </a:solidFill>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22504">
                <a:tc>
                  <a:txBody>
                    <a:bodyPr/>
                    <a:lstStyle/>
                    <a:p>
                      <a:pPr marL="0" marR="0" algn="ctr">
                        <a:lnSpc>
                          <a:spcPct val="115000"/>
                        </a:lnSpc>
                        <a:spcBef>
                          <a:spcPts val="0"/>
                        </a:spcBef>
                        <a:spcAft>
                          <a:spcPts val="0"/>
                        </a:spcAft>
                      </a:pPr>
                      <a:endParaRPr lang="en-US" sz="1200" b="1">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b="1">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a:solidFill>
                            <a:srgbClr val="000000"/>
                          </a:solidFill>
                          <a:latin typeface="Arial"/>
                          <a:ea typeface="Calibri"/>
                          <a:cs typeface="Times New Roman"/>
                        </a:rPr>
                        <a:t>&gt;20</a:t>
                      </a:r>
                      <a:r>
                        <a:rPr lang="en-US" sz="1200" b="1" kern="1200">
                          <a:solidFill>
                            <a:srgbClr val="000000"/>
                          </a:solidFill>
                          <a:latin typeface="Calibri"/>
                          <a:ea typeface="Calibri"/>
                        </a:rPr>
                        <a:t> </a:t>
                      </a:r>
                      <a:endParaRPr lang="en-US" sz="1200" b="1">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a:solidFill>
                            <a:srgbClr val="000000"/>
                          </a:solidFill>
                          <a:latin typeface="Arial"/>
                          <a:ea typeface="Calibri"/>
                          <a:cs typeface="Times New Roman"/>
                        </a:rPr>
                        <a:t>23</a:t>
                      </a:r>
                      <a:r>
                        <a:rPr lang="en-US" sz="1200" b="1" kern="1200">
                          <a:solidFill>
                            <a:srgbClr val="000000"/>
                          </a:solidFill>
                          <a:latin typeface="Calibri"/>
                          <a:ea typeface="Calibri"/>
                        </a:rPr>
                        <a:t> </a:t>
                      </a:r>
                      <a:endParaRPr lang="en-US" sz="1200" b="1">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a:solidFill>
                            <a:srgbClr val="000000"/>
                          </a:solidFill>
                          <a:latin typeface="Arial"/>
                          <a:ea typeface="Calibri"/>
                          <a:cs typeface="Times New Roman"/>
                        </a:rPr>
                        <a:t>6.76 </a:t>
                      </a:r>
                      <a:r>
                        <a:rPr lang="en-US" sz="1200" b="1" kern="1200">
                          <a:solidFill>
                            <a:srgbClr val="000000"/>
                          </a:solidFill>
                          <a:latin typeface="Arial"/>
                          <a:ea typeface="Calibri"/>
                          <a:cs typeface="Arial"/>
                          <a:sym typeface="Symbol"/>
                        </a:rPr>
                        <a:t></a:t>
                      </a:r>
                      <a:r>
                        <a:rPr lang="en-US" sz="1200" b="1" kern="1200">
                          <a:solidFill>
                            <a:srgbClr val="000000"/>
                          </a:solidFill>
                          <a:latin typeface="Arial"/>
                          <a:ea typeface="Calibri"/>
                          <a:cs typeface="Times New Roman"/>
                        </a:rPr>
                        <a:t> 0.10</a:t>
                      </a:r>
                      <a:r>
                        <a:rPr lang="en-US" sz="1200" b="1" kern="1200">
                          <a:solidFill>
                            <a:srgbClr val="000000"/>
                          </a:solidFill>
                          <a:latin typeface="Calibri"/>
                          <a:ea typeface="Calibri"/>
                        </a:rPr>
                        <a:t> </a:t>
                      </a:r>
                      <a:endParaRPr lang="en-US" sz="1200" b="1">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a:solidFill>
                            <a:srgbClr val="000000"/>
                          </a:solidFill>
                          <a:latin typeface="Arial"/>
                          <a:ea typeface="Calibri"/>
                          <a:cs typeface="Times New Roman"/>
                        </a:rPr>
                        <a:t>0.23256</a:t>
                      </a:r>
                      <a:r>
                        <a:rPr lang="en-US" sz="1200" b="1" kern="1200" dirty="0">
                          <a:solidFill>
                            <a:srgbClr val="000000"/>
                          </a:solidFill>
                          <a:latin typeface="Calibri"/>
                          <a:ea typeface="Calibri"/>
                        </a:rPr>
                        <a:t> </a:t>
                      </a:r>
                      <a:endParaRPr lang="en-US" sz="1200" b="1" dirty="0">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22504">
                <a:tc>
                  <a:txBody>
                    <a:bodyPr/>
                    <a:lstStyle/>
                    <a:p>
                      <a:pPr marL="0" marR="0" algn="ctr">
                        <a:lnSpc>
                          <a:spcPct val="115000"/>
                        </a:lnSpc>
                        <a:spcBef>
                          <a:spcPts val="0"/>
                        </a:spcBef>
                        <a:spcAft>
                          <a:spcPts val="0"/>
                        </a:spcAft>
                      </a:pPr>
                      <a:endParaRPr lang="en-US" sz="1200" b="1">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b="1">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a:solidFill>
                            <a:srgbClr val="000000"/>
                          </a:solidFill>
                          <a:latin typeface="Arial"/>
                          <a:ea typeface="Calibri"/>
                          <a:cs typeface="Times New Roman"/>
                        </a:rPr>
                        <a:t>&lt;20</a:t>
                      </a:r>
                      <a:r>
                        <a:rPr lang="en-US" sz="1200" b="1" kern="1200">
                          <a:solidFill>
                            <a:srgbClr val="000000"/>
                          </a:solidFill>
                          <a:latin typeface="Calibri"/>
                          <a:ea typeface="Calibri"/>
                        </a:rPr>
                        <a:t> </a:t>
                      </a:r>
                      <a:endParaRPr lang="en-US" sz="1200" b="1">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a:solidFill>
                            <a:srgbClr val="000000"/>
                          </a:solidFill>
                          <a:latin typeface="Arial"/>
                          <a:ea typeface="Calibri"/>
                          <a:cs typeface="Times New Roman"/>
                        </a:rPr>
                        <a:t>17</a:t>
                      </a:r>
                      <a:r>
                        <a:rPr lang="en-US" sz="1200" b="1" kern="1200">
                          <a:solidFill>
                            <a:srgbClr val="000000"/>
                          </a:solidFill>
                          <a:latin typeface="Calibri"/>
                          <a:ea typeface="Calibri"/>
                        </a:rPr>
                        <a:t> </a:t>
                      </a:r>
                      <a:endParaRPr lang="en-US" sz="1200" b="1">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a:solidFill>
                            <a:srgbClr val="000000"/>
                          </a:solidFill>
                          <a:latin typeface="Arial"/>
                          <a:ea typeface="Calibri"/>
                          <a:cs typeface="Times New Roman"/>
                        </a:rPr>
                        <a:t>7.016 </a:t>
                      </a:r>
                      <a:r>
                        <a:rPr lang="en-US" sz="1200" b="1" kern="1200">
                          <a:solidFill>
                            <a:srgbClr val="000000"/>
                          </a:solidFill>
                          <a:latin typeface="Arial"/>
                          <a:ea typeface="Calibri"/>
                          <a:cs typeface="Arial"/>
                          <a:sym typeface="Symbol"/>
                        </a:rPr>
                        <a:t></a:t>
                      </a:r>
                      <a:r>
                        <a:rPr lang="en-US" sz="1200" b="1" kern="1200">
                          <a:solidFill>
                            <a:srgbClr val="000000"/>
                          </a:solidFill>
                          <a:latin typeface="Arial"/>
                          <a:ea typeface="Calibri"/>
                          <a:cs typeface="Times New Roman"/>
                        </a:rPr>
                        <a:t> 0.210</a:t>
                      </a:r>
                      <a:r>
                        <a:rPr lang="en-US" sz="1200" b="1" kern="1200">
                          <a:solidFill>
                            <a:srgbClr val="000000"/>
                          </a:solidFill>
                          <a:latin typeface="Calibri"/>
                          <a:ea typeface="Calibri"/>
                        </a:rPr>
                        <a:t> </a:t>
                      </a:r>
                      <a:endParaRPr lang="en-US" sz="1200" b="1">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a:solidFill>
                            <a:srgbClr val="000000"/>
                          </a:solidFill>
                          <a:latin typeface="Arial"/>
                          <a:ea typeface="Calibri"/>
                          <a:cs typeface="Times New Roman"/>
                        </a:rPr>
                        <a:t>0.41083</a:t>
                      </a:r>
                      <a:r>
                        <a:rPr lang="en-US" sz="1200" b="1" kern="1200" dirty="0">
                          <a:solidFill>
                            <a:srgbClr val="000000"/>
                          </a:solidFill>
                          <a:latin typeface="Calibri"/>
                          <a:ea typeface="Calibri"/>
                        </a:rPr>
                        <a:t> </a:t>
                      </a:r>
                      <a:endParaRPr lang="en-US" sz="1200" b="1" dirty="0">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22504">
                <a:tc>
                  <a:txBody>
                    <a:bodyPr/>
                    <a:lstStyle/>
                    <a:p>
                      <a:pPr marL="0" marR="0" algn="ctr">
                        <a:lnSpc>
                          <a:spcPct val="115000"/>
                        </a:lnSpc>
                        <a:spcBef>
                          <a:spcPts val="0"/>
                        </a:spcBef>
                        <a:spcAft>
                          <a:spcPts val="0"/>
                        </a:spcAft>
                      </a:pPr>
                      <a:endParaRPr lang="en-US" sz="1200" b="1">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b="1">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a:solidFill>
                            <a:srgbClr val="000000"/>
                          </a:solidFill>
                          <a:latin typeface="Arial"/>
                          <a:ea typeface="Calibri"/>
                          <a:cs typeface="Times New Roman"/>
                        </a:rPr>
                        <a:t>&lt;10</a:t>
                      </a:r>
                      <a:r>
                        <a:rPr lang="en-US" sz="1200" b="1" kern="1200">
                          <a:solidFill>
                            <a:srgbClr val="000000"/>
                          </a:solidFill>
                          <a:latin typeface="Calibri"/>
                          <a:ea typeface="Calibri"/>
                        </a:rPr>
                        <a:t> </a:t>
                      </a:r>
                      <a:endParaRPr lang="en-US" sz="1200" b="1">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a:solidFill>
                            <a:srgbClr val="000000"/>
                          </a:solidFill>
                          <a:latin typeface="Arial"/>
                          <a:ea typeface="Calibri"/>
                          <a:cs typeface="Times New Roman"/>
                        </a:rPr>
                        <a:t>8</a:t>
                      </a:r>
                      <a:r>
                        <a:rPr lang="en-US" sz="1200" b="1" kern="1200">
                          <a:solidFill>
                            <a:srgbClr val="000000"/>
                          </a:solidFill>
                          <a:latin typeface="Calibri"/>
                          <a:ea typeface="Calibri"/>
                        </a:rPr>
                        <a:t> </a:t>
                      </a:r>
                      <a:endParaRPr lang="en-US" sz="1200" b="1">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a:solidFill>
                            <a:srgbClr val="000000"/>
                          </a:solidFill>
                          <a:latin typeface="Arial"/>
                          <a:ea typeface="Calibri"/>
                          <a:cs typeface="Times New Roman"/>
                        </a:rPr>
                        <a:t>6.851 </a:t>
                      </a:r>
                      <a:r>
                        <a:rPr lang="en-US" sz="1200" b="1" kern="1200">
                          <a:solidFill>
                            <a:srgbClr val="000000"/>
                          </a:solidFill>
                          <a:latin typeface="Arial"/>
                          <a:ea typeface="Calibri"/>
                          <a:cs typeface="Arial"/>
                          <a:sym typeface="Symbol"/>
                        </a:rPr>
                        <a:t></a:t>
                      </a:r>
                      <a:r>
                        <a:rPr lang="en-US" sz="1200" b="1" kern="1200">
                          <a:solidFill>
                            <a:srgbClr val="000000"/>
                          </a:solidFill>
                          <a:latin typeface="Arial"/>
                          <a:ea typeface="Calibri"/>
                          <a:cs typeface="Times New Roman"/>
                        </a:rPr>
                        <a:t> 0.437</a:t>
                      </a:r>
                      <a:r>
                        <a:rPr lang="en-US" sz="1200" b="1" kern="1200">
                          <a:solidFill>
                            <a:srgbClr val="000000"/>
                          </a:solidFill>
                          <a:latin typeface="Calibri"/>
                          <a:ea typeface="Calibri"/>
                        </a:rPr>
                        <a:t> </a:t>
                      </a:r>
                      <a:endParaRPr lang="en-US" sz="1200" b="1">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a:solidFill>
                            <a:srgbClr val="000000"/>
                          </a:solidFill>
                          <a:latin typeface="Arial"/>
                          <a:ea typeface="Calibri"/>
                          <a:cs typeface="Times New Roman"/>
                        </a:rPr>
                        <a:t>0.52314</a:t>
                      </a:r>
                      <a:r>
                        <a:rPr lang="en-US" sz="1200" b="1" kern="1200" dirty="0">
                          <a:solidFill>
                            <a:srgbClr val="000000"/>
                          </a:solidFill>
                          <a:latin typeface="Calibri"/>
                          <a:ea typeface="Calibri"/>
                        </a:rPr>
                        <a:t> </a:t>
                      </a:r>
                      <a:endParaRPr lang="en-US" sz="1200" b="1" dirty="0">
                        <a:latin typeface="Calibri"/>
                        <a:ea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22504">
                <a:tc>
                  <a:txBody>
                    <a:bodyPr/>
                    <a:lstStyle/>
                    <a:p>
                      <a:pPr marL="0" marR="0" algn="ctr">
                        <a:lnSpc>
                          <a:spcPct val="115000"/>
                        </a:lnSpc>
                        <a:spcBef>
                          <a:spcPts val="0"/>
                        </a:spcBef>
                        <a:spcAft>
                          <a:spcPts val="0"/>
                        </a:spcAft>
                      </a:pPr>
                      <a:r>
                        <a:rPr lang="en-US" sz="1200" b="1" dirty="0">
                          <a:latin typeface="Arial" pitchFamily="34" charset="0"/>
                          <a:ea typeface="Calibri"/>
                          <a:cs typeface="Arial" pitchFamily="34" charset="0"/>
                        </a:rPr>
                        <a:t>Triple Point Count</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rial" pitchFamily="34" charset="0"/>
                          <a:ea typeface="Calibri"/>
                          <a:cs typeface="Arial" pitchFamily="34" charset="0"/>
                        </a:rPr>
                        <a:t>Circles</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a:solidFill>
                            <a:srgbClr val="000000"/>
                          </a:solidFill>
                          <a:latin typeface="Arial" pitchFamily="34" charset="0"/>
                          <a:ea typeface="Calibri"/>
                          <a:cs typeface="Arial" pitchFamily="34" charset="0"/>
                        </a:rPr>
                        <a:t>P</a:t>
                      </a:r>
                      <a:r>
                        <a:rPr lang="en-US" sz="1200" b="1" kern="1200" baseline="-25000" dirty="0">
                          <a:solidFill>
                            <a:srgbClr val="000000"/>
                          </a:solidFill>
                          <a:latin typeface="Arial" pitchFamily="34" charset="0"/>
                          <a:ea typeface="Calibri"/>
                          <a:cs typeface="Arial" pitchFamily="34" charset="0"/>
                        </a:rPr>
                        <a:t>i</a:t>
                      </a:r>
                      <a:r>
                        <a:rPr lang="en-US" sz="1200" b="1" kern="1200" dirty="0">
                          <a:solidFill>
                            <a:srgbClr val="000000"/>
                          </a:solidFill>
                          <a:latin typeface="Arial" pitchFamily="34" charset="0"/>
                          <a:ea typeface="Calibri"/>
                          <a:cs typeface="Arial" pitchFamily="34" charset="0"/>
                        </a:rPr>
                        <a:t> </a:t>
                      </a:r>
                      <a:endParaRPr lang="en-US" sz="1200" b="1" dirty="0">
                        <a:latin typeface="Arial" pitchFamily="34" charset="0"/>
                        <a:ea typeface="Times New Roman"/>
                        <a:cs typeface="Arial" pitchFamily="34" charset="0"/>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a:solidFill>
                            <a:srgbClr val="000000"/>
                          </a:solidFill>
                          <a:latin typeface="Arial" pitchFamily="34" charset="0"/>
                          <a:ea typeface="Calibri"/>
                          <a:cs typeface="Arial" pitchFamily="34" charset="0"/>
                        </a:rPr>
                        <a:t>No. </a:t>
                      </a:r>
                      <a:endParaRPr lang="en-US" sz="1200" b="1" dirty="0">
                        <a:latin typeface="Arial" pitchFamily="34" charset="0"/>
                        <a:ea typeface="Times New Roman"/>
                        <a:cs typeface="Arial" pitchFamily="34" charset="0"/>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a:solidFill>
                            <a:srgbClr val="000000"/>
                          </a:solidFill>
                          <a:latin typeface="Arial" pitchFamily="34" charset="0"/>
                          <a:ea typeface="Calibri"/>
                          <a:cs typeface="Arial" pitchFamily="34" charset="0"/>
                        </a:rPr>
                        <a:t>Avg. G </a:t>
                      </a:r>
                      <a:r>
                        <a:rPr lang="en-US" sz="1200" b="1" kern="1200" dirty="0">
                          <a:solidFill>
                            <a:srgbClr val="000000"/>
                          </a:solidFill>
                          <a:latin typeface="Arial" pitchFamily="34" charset="0"/>
                          <a:ea typeface="Calibri"/>
                          <a:cs typeface="Arial" pitchFamily="34" charset="0"/>
                          <a:sym typeface="Symbol"/>
                        </a:rPr>
                        <a:t></a:t>
                      </a:r>
                      <a:r>
                        <a:rPr lang="en-US" sz="1200" b="1" kern="1200" dirty="0">
                          <a:solidFill>
                            <a:srgbClr val="000000"/>
                          </a:solidFill>
                          <a:latin typeface="Arial" pitchFamily="34" charset="0"/>
                          <a:ea typeface="Calibri"/>
                          <a:cs typeface="Arial" pitchFamily="34" charset="0"/>
                        </a:rPr>
                        <a:t> 95% CL </a:t>
                      </a:r>
                      <a:endParaRPr lang="en-US" sz="1200" b="1" dirty="0">
                        <a:latin typeface="Arial" pitchFamily="34" charset="0"/>
                        <a:ea typeface="Times New Roman"/>
                        <a:cs typeface="Arial" pitchFamily="34" charset="0"/>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a:solidFill>
                            <a:srgbClr val="000000"/>
                          </a:solidFill>
                          <a:latin typeface="Arial" pitchFamily="34" charset="0"/>
                          <a:ea typeface="Calibri"/>
                          <a:cs typeface="Arial" pitchFamily="34" charset="0"/>
                        </a:rPr>
                        <a:t>Std. Dev. </a:t>
                      </a:r>
                      <a:endParaRPr lang="en-US" sz="1200" b="1" dirty="0">
                        <a:latin typeface="Arial" pitchFamily="34" charset="0"/>
                        <a:ea typeface="Times New Roman"/>
                        <a:cs typeface="Arial" pitchFamily="34" charset="0"/>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222504">
                <a:tc>
                  <a:txBody>
                    <a:bodyPr/>
                    <a:lstStyle/>
                    <a:p>
                      <a:pPr marL="0" marR="0" algn="ctr">
                        <a:lnSpc>
                          <a:spcPct val="115000"/>
                        </a:lnSpc>
                        <a:spcBef>
                          <a:spcPts val="0"/>
                        </a:spcBef>
                        <a:spcAft>
                          <a:spcPts val="0"/>
                        </a:spcAft>
                      </a:pPr>
                      <a:endParaRPr lang="en-US" sz="1200" b="1">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b="1">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rial" pitchFamily="34" charset="0"/>
                          <a:ea typeface="Calibri"/>
                          <a:cs typeface="Arial" pitchFamily="34" charset="0"/>
                        </a:rPr>
                        <a:t>All (5 to 860)</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rial" pitchFamily="34" charset="0"/>
                          <a:ea typeface="Calibri"/>
                          <a:cs typeface="Arial" pitchFamily="34" charset="0"/>
                        </a:rPr>
                        <a:t>41</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rial" pitchFamily="34" charset="0"/>
                          <a:ea typeface="Calibri"/>
                          <a:cs typeface="Arial" pitchFamily="34" charset="0"/>
                        </a:rPr>
                        <a:t>6.818 ± 0.094</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rial" pitchFamily="34" charset="0"/>
                          <a:ea typeface="Calibri"/>
                          <a:cs typeface="Arial" pitchFamily="34" charset="0"/>
                        </a:rPr>
                        <a:t>0.29638</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222504">
                <a:tc>
                  <a:txBody>
                    <a:bodyPr/>
                    <a:lstStyle/>
                    <a:p>
                      <a:pPr marL="0" marR="0" algn="ctr">
                        <a:lnSpc>
                          <a:spcPct val="115000"/>
                        </a:lnSpc>
                        <a:spcBef>
                          <a:spcPts val="0"/>
                        </a:spcBef>
                        <a:spcAft>
                          <a:spcPts val="0"/>
                        </a:spcAft>
                      </a:pPr>
                      <a:endParaRPr lang="en-US" sz="1200" b="1">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b="1">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rial" pitchFamily="34" charset="0"/>
                          <a:ea typeface="Calibri"/>
                          <a:cs typeface="Arial" pitchFamily="34" charset="0"/>
                        </a:rPr>
                        <a:t>&gt;100</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rial" pitchFamily="34" charset="0"/>
                          <a:ea typeface="Calibri"/>
                          <a:cs typeface="Arial" pitchFamily="34" charset="0"/>
                        </a:rPr>
                        <a:t>10</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rial" pitchFamily="34" charset="0"/>
                          <a:ea typeface="Calibri"/>
                          <a:cs typeface="Arial" pitchFamily="34" charset="0"/>
                        </a:rPr>
                        <a:t>6.687 ± 0.039</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rial" pitchFamily="34" charset="0"/>
                          <a:ea typeface="Calibri"/>
                          <a:cs typeface="Arial" pitchFamily="34" charset="0"/>
                        </a:rPr>
                        <a:t>0.05559</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222504">
                <a:tc>
                  <a:txBody>
                    <a:bodyPr/>
                    <a:lstStyle/>
                    <a:p>
                      <a:pPr marL="0" marR="0" algn="ctr">
                        <a:lnSpc>
                          <a:spcPct val="115000"/>
                        </a:lnSpc>
                        <a:spcBef>
                          <a:spcPts val="0"/>
                        </a:spcBef>
                        <a:spcAft>
                          <a:spcPts val="0"/>
                        </a:spcAft>
                      </a:pPr>
                      <a:endParaRPr lang="en-US" sz="1200" b="1">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b="1">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rial" pitchFamily="34" charset="0"/>
                          <a:ea typeface="Calibri"/>
                          <a:cs typeface="Arial" pitchFamily="34" charset="0"/>
                        </a:rPr>
                        <a:t>&gt;50</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rial" pitchFamily="34" charset="0"/>
                          <a:ea typeface="Calibri"/>
                          <a:cs typeface="Arial" pitchFamily="34" charset="0"/>
                        </a:rPr>
                        <a:t>24</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rial" pitchFamily="34" charset="0"/>
                          <a:ea typeface="Calibri"/>
                          <a:cs typeface="Arial" pitchFamily="34" charset="0"/>
                        </a:rPr>
                        <a:t>6.699 ± 0.047</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rial" pitchFamily="34" charset="0"/>
                          <a:ea typeface="Calibri"/>
                          <a:cs typeface="Arial" pitchFamily="34" charset="0"/>
                        </a:rPr>
                        <a:t>0.11233</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222504">
                <a:tc>
                  <a:txBody>
                    <a:bodyPr/>
                    <a:lstStyle/>
                    <a:p>
                      <a:pPr marL="0" marR="0" algn="ctr">
                        <a:lnSpc>
                          <a:spcPct val="115000"/>
                        </a:lnSpc>
                        <a:spcBef>
                          <a:spcPts val="0"/>
                        </a:spcBef>
                        <a:spcAft>
                          <a:spcPts val="0"/>
                        </a:spcAft>
                      </a:pPr>
                      <a:endParaRPr lang="en-US" sz="1200" b="1">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b="1">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solidFill>
                            <a:srgbClr val="C00000"/>
                          </a:solidFill>
                          <a:latin typeface="Arial" pitchFamily="34" charset="0"/>
                          <a:ea typeface="Calibri"/>
                          <a:cs typeface="Arial" pitchFamily="34" charset="0"/>
                        </a:rPr>
                        <a:t>&gt;25</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solidFill>
                            <a:srgbClr val="C00000"/>
                          </a:solidFill>
                          <a:latin typeface="Arial" pitchFamily="34" charset="0"/>
                          <a:ea typeface="Calibri"/>
                          <a:cs typeface="Arial" pitchFamily="34" charset="0"/>
                        </a:rPr>
                        <a:t>26</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solidFill>
                            <a:srgbClr val="C00000"/>
                          </a:solidFill>
                          <a:latin typeface="Arial" pitchFamily="34" charset="0"/>
                          <a:ea typeface="Calibri"/>
                          <a:cs typeface="Arial" pitchFamily="34" charset="0"/>
                        </a:rPr>
                        <a:t>6.719 ± 0.052</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solidFill>
                            <a:srgbClr val="C00000"/>
                          </a:solidFill>
                          <a:latin typeface="Arial" pitchFamily="34" charset="0"/>
                          <a:ea typeface="Calibri"/>
                          <a:cs typeface="Arial" pitchFamily="34" charset="0"/>
                        </a:rPr>
                        <a:t>0.12848</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222504">
                <a:tc>
                  <a:txBody>
                    <a:bodyPr/>
                    <a:lstStyle/>
                    <a:p>
                      <a:pPr marL="0" marR="0" algn="ctr">
                        <a:lnSpc>
                          <a:spcPct val="115000"/>
                        </a:lnSpc>
                        <a:spcBef>
                          <a:spcPts val="0"/>
                        </a:spcBef>
                        <a:spcAft>
                          <a:spcPts val="0"/>
                        </a:spcAft>
                      </a:pPr>
                      <a:endParaRPr lang="en-US" sz="1200" b="1">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b="1">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rial" pitchFamily="34" charset="0"/>
                          <a:ea typeface="Calibri"/>
                          <a:cs typeface="Arial" pitchFamily="34" charset="0"/>
                        </a:rPr>
                        <a:t>&lt;25</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rial" pitchFamily="34" charset="0"/>
                          <a:ea typeface="Calibri"/>
                          <a:cs typeface="Arial" pitchFamily="34" charset="0"/>
                        </a:rPr>
                        <a:t>15</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rial" pitchFamily="34" charset="0"/>
                          <a:ea typeface="Calibri"/>
                          <a:cs typeface="Arial" pitchFamily="34" charset="0"/>
                        </a:rPr>
                        <a:t>6.989 ± 0.228</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rial" pitchFamily="34" charset="0"/>
                          <a:ea typeface="Calibri"/>
                          <a:cs typeface="Arial" pitchFamily="34" charset="0"/>
                        </a:rPr>
                        <a:t>0.41433</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bl>
          </a:graphicData>
        </a:graphic>
      </p:graphicFrame>
      <p:sp>
        <p:nvSpPr>
          <p:cNvPr id="12294"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71600" y="381000"/>
            <a:ext cx="6324600" cy="646331"/>
          </a:xfrm>
          <a:prstGeom prst="rect">
            <a:avLst/>
          </a:prstGeom>
          <a:noFill/>
        </p:spPr>
        <p:txBody>
          <a:bodyPr wrap="square" rtlCol="0">
            <a:spAutoFit/>
          </a:bodyPr>
          <a:lstStyle/>
          <a:p>
            <a:pPr algn="ctr"/>
            <a:r>
              <a:rPr lang="en-US" sz="3600" b="1" dirty="0">
                <a:solidFill>
                  <a:srgbClr val="002060"/>
                </a:solidFill>
                <a:effectLst>
                  <a:outerShdw blurRad="38100" dist="38100" dir="2700000" algn="tl">
                    <a:srgbClr val="000000">
                      <a:alpha val="43137"/>
                    </a:srgbClr>
                  </a:outerShdw>
                </a:effectLst>
                <a:latin typeface="Arial" pitchFamily="34" charset="0"/>
                <a:cs typeface="Arial" pitchFamily="34" charset="0"/>
              </a:rPr>
              <a:t>Conclusions</a:t>
            </a:r>
          </a:p>
        </p:txBody>
      </p:sp>
      <p:sp>
        <p:nvSpPr>
          <p:cNvPr id="4" name="TextBox 3"/>
          <p:cNvSpPr txBox="1"/>
          <p:nvPr/>
        </p:nvSpPr>
        <p:spPr>
          <a:xfrm>
            <a:off x="609600" y="1295400"/>
            <a:ext cx="8077200" cy="5355312"/>
          </a:xfrm>
          <a:prstGeom prst="rect">
            <a:avLst/>
          </a:prstGeom>
          <a:noFill/>
        </p:spPr>
        <p:txBody>
          <a:bodyPr wrap="square" rtlCol="0">
            <a:spAutoFit/>
          </a:bodyPr>
          <a:lstStyle/>
          <a:p>
            <a:pPr>
              <a:buFont typeface="Symbol" pitchFamily="18" charset="2"/>
              <a:buChar char="·"/>
            </a:pPr>
            <a:r>
              <a:rPr lang="en-US" b="1" dirty="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 Low counts did not produced an obvious bias in the grain size, G. It did produce data scatter.</a:t>
            </a:r>
          </a:p>
          <a:p>
            <a:endParaRPr lang="en-US" b="1" dirty="0">
              <a:solidFill>
                <a:srgbClr val="C00000"/>
              </a:solidFill>
              <a:effectLst>
                <a:outerShdw blurRad="38100" dist="38100" dir="2700000" algn="tl">
                  <a:srgbClr val="000000">
                    <a:alpha val="43137"/>
                  </a:srgbClr>
                </a:outerShdw>
              </a:effectLst>
              <a:latin typeface="Arial" pitchFamily="34" charset="0"/>
              <a:cs typeface="Arial" pitchFamily="34" charset="0"/>
              <a:sym typeface="Symbol"/>
            </a:endParaRPr>
          </a:p>
          <a:p>
            <a:r>
              <a:rPr lang="en-US" b="1" dirty="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 The best grain size measurements were made with the </a:t>
            </a:r>
            <a:r>
              <a:rPr lang="en-US" b="1" dirty="0" err="1">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Saltykov</a:t>
            </a:r>
            <a:r>
              <a:rPr lang="en-US" b="1" dirty="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 rectangle planimetric method yielding constant G with as little is 10 counts per field.</a:t>
            </a:r>
          </a:p>
          <a:p>
            <a:endParaRPr lang="en-US" b="1" dirty="0">
              <a:solidFill>
                <a:srgbClr val="C00000"/>
              </a:solidFill>
              <a:effectLst>
                <a:outerShdw blurRad="38100" dist="38100" dir="2700000" algn="tl">
                  <a:srgbClr val="000000">
                    <a:alpha val="43137"/>
                  </a:srgbClr>
                </a:outerShdw>
              </a:effectLst>
              <a:latin typeface="Arial" pitchFamily="34" charset="0"/>
              <a:cs typeface="Arial" pitchFamily="34" charset="0"/>
              <a:sym typeface="Symbol"/>
            </a:endParaRPr>
          </a:p>
          <a:p>
            <a:r>
              <a:rPr lang="en-US" b="1" dirty="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 The Triple-Point count method (rarely used and in no grain size test method), gave excellent G values when the count was &gt;25 per field.</a:t>
            </a:r>
          </a:p>
          <a:p>
            <a:endParaRPr lang="en-US" b="1" dirty="0">
              <a:solidFill>
                <a:srgbClr val="C00000"/>
              </a:solidFill>
              <a:effectLst>
                <a:outerShdw blurRad="38100" dist="38100" dir="2700000" algn="tl">
                  <a:srgbClr val="000000">
                    <a:alpha val="43137"/>
                  </a:srgbClr>
                </a:outerShdw>
              </a:effectLst>
              <a:latin typeface="Arial" pitchFamily="34" charset="0"/>
              <a:cs typeface="Arial" pitchFamily="34" charset="0"/>
              <a:sym typeface="Symbol"/>
            </a:endParaRPr>
          </a:p>
          <a:p>
            <a:pPr>
              <a:buFont typeface="Symbol" pitchFamily="18" charset="2"/>
              <a:buChar char="·"/>
            </a:pPr>
            <a:r>
              <a:rPr lang="en-US" b="1" dirty="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The Jeffries planimetric method gave excellent results when the count was &gt;30 per field.</a:t>
            </a:r>
          </a:p>
          <a:p>
            <a:pPr>
              <a:buFont typeface="Symbol" pitchFamily="18" charset="2"/>
              <a:buChar char="·"/>
            </a:pPr>
            <a:endParaRPr lang="en-US" b="1" dirty="0">
              <a:solidFill>
                <a:srgbClr val="C00000"/>
              </a:solidFill>
              <a:effectLst>
                <a:outerShdw blurRad="38100" dist="38100" dir="2700000" algn="tl">
                  <a:srgbClr val="000000">
                    <a:alpha val="43137"/>
                  </a:srgbClr>
                </a:outerShdw>
              </a:effectLst>
              <a:latin typeface="Arial" pitchFamily="34" charset="0"/>
              <a:cs typeface="Arial" pitchFamily="34" charset="0"/>
              <a:sym typeface="Symbol"/>
            </a:endParaRPr>
          </a:p>
          <a:p>
            <a:pPr>
              <a:buFont typeface="Symbol" pitchFamily="18" charset="2"/>
              <a:buChar char="·"/>
            </a:pPr>
            <a:r>
              <a:rPr lang="en-US" b="1" dirty="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 The intercept method showed a slight variation in G with the count per field and results were best when the count was &gt;40 per field. Experiments at higher counts/field should be done. The intercept method gave slightly poorer results than the other methods.</a:t>
            </a:r>
          </a:p>
          <a:p>
            <a:pPr>
              <a:buFont typeface="Symbol" pitchFamily="18" charset="2"/>
              <a:buChar char="·"/>
            </a:pPr>
            <a:endParaRPr lang="en-US" b="1" dirty="0">
              <a:solidFill>
                <a:srgbClr val="C00000"/>
              </a:solidFill>
              <a:effectLst>
                <a:outerShdw blurRad="38100" dist="38100" dir="2700000" algn="tl">
                  <a:srgbClr val="000000">
                    <a:alpha val="43137"/>
                  </a:srgbClr>
                </a:outerShdw>
              </a:effectLst>
              <a:latin typeface="Arial" pitchFamily="34" charset="0"/>
              <a:cs typeface="Arial" pitchFamily="34" charset="0"/>
              <a:sym typeface="Symbol"/>
            </a:endParaRPr>
          </a:p>
          <a:p>
            <a:pPr>
              <a:buFont typeface="Symbol" pitchFamily="18" charset="2"/>
              <a:buChar char="·"/>
            </a:pPr>
            <a:r>
              <a:rPr lang="en-US" b="1" dirty="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 The agreement in G for the 4 methods was superb (fortunately for us!)</a:t>
            </a:r>
            <a:endParaRPr lang="en-US"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762000"/>
            <a:ext cx="7848600" cy="2308324"/>
          </a:xfrm>
          <a:prstGeom prst="rect">
            <a:avLst/>
          </a:prstGeom>
          <a:noFill/>
        </p:spPr>
        <p:txBody>
          <a:bodyPr wrap="square" rtlCol="0">
            <a:spAutoFit/>
          </a:bodyPr>
          <a:lstStyle/>
          <a:p>
            <a:pPr algn="ctr"/>
            <a:r>
              <a:rPr lang="en-US" sz="3600" b="1" dirty="0">
                <a:solidFill>
                  <a:srgbClr val="002060"/>
                </a:solidFill>
                <a:effectLst>
                  <a:outerShdw blurRad="38100" dist="38100" dir="2700000" algn="tl">
                    <a:srgbClr val="000000">
                      <a:alpha val="43137"/>
                    </a:srgbClr>
                  </a:outerShdw>
                </a:effectLst>
                <a:latin typeface="Arial" pitchFamily="34" charset="0"/>
                <a:cs typeface="Arial" pitchFamily="34" charset="0"/>
              </a:rPr>
              <a:t>Measurement of Grain Size for Grains Containing Annealing Twins and When Two Phases or Constituents Are Present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0" y="0"/>
            <a:ext cx="9144000" cy="1190625"/>
          </a:xfrm>
          <a:prstGeom prst="rect">
            <a:avLst/>
          </a:prstGeom>
          <a:noFill/>
          <a:ln w="9525">
            <a:noFill/>
            <a:miter lim="800000"/>
            <a:headEnd/>
            <a:tailEnd/>
          </a:ln>
        </p:spPr>
        <p:txBody>
          <a:bodyPr>
            <a:spAutoFit/>
          </a:bodyPr>
          <a:lstStyle/>
          <a:p>
            <a:pPr algn="ctr"/>
            <a:r>
              <a:rPr lang="en-US" sz="3600" b="1" dirty="0">
                <a:solidFill>
                  <a:srgbClr val="002060"/>
                </a:solidFill>
                <a:effectLst>
                  <a:outerShdw blurRad="38100" dist="38100" dir="2700000" algn="tl">
                    <a:srgbClr val="000000">
                      <a:alpha val="43137"/>
                    </a:srgbClr>
                  </a:outerShdw>
                </a:effectLst>
                <a:latin typeface="Arial" pitchFamily="34" charset="0"/>
                <a:cs typeface="Arial" pitchFamily="34" charset="0"/>
              </a:rPr>
              <a:t>Intercept Grain Size Example:</a:t>
            </a:r>
          </a:p>
          <a:p>
            <a:pPr algn="ctr"/>
            <a:r>
              <a:rPr lang="en-US" sz="3600" b="1" dirty="0">
                <a:solidFill>
                  <a:srgbClr val="002060"/>
                </a:solidFill>
                <a:effectLst>
                  <a:outerShdw blurRad="38100" dist="38100" dir="2700000" algn="tl">
                    <a:srgbClr val="000000">
                      <a:alpha val="43137"/>
                    </a:srgbClr>
                  </a:outerShdw>
                </a:effectLst>
                <a:latin typeface="Arial" pitchFamily="34" charset="0"/>
                <a:cs typeface="Arial" pitchFamily="34" charset="0"/>
              </a:rPr>
              <a:t>Single Phase Twinned Grain Structure</a:t>
            </a:r>
            <a:endParaRPr lang="en-US" b="1" dirty="0">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pic>
        <p:nvPicPr>
          <p:cNvPr id="36867" name="Picture 3" descr="E:\LAB\GFV\Stereology\Intercept-X750Ex.JPG"/>
          <p:cNvPicPr>
            <a:picLocks noChangeAspect="1" noChangeArrowheads="1"/>
          </p:cNvPicPr>
          <p:nvPr/>
        </p:nvPicPr>
        <p:blipFill>
          <a:blip r:embed="rId2" cstate="print"/>
          <a:srcRect/>
          <a:stretch>
            <a:fillRect/>
          </a:stretch>
        </p:blipFill>
        <p:spPr bwMode="auto">
          <a:xfrm>
            <a:off x="2286000" y="1131888"/>
            <a:ext cx="4724400" cy="3832225"/>
          </a:xfrm>
          <a:prstGeom prst="rect">
            <a:avLst/>
          </a:prstGeom>
          <a:noFill/>
          <a:ln w="9525">
            <a:noFill/>
            <a:miter lim="800000"/>
            <a:headEnd/>
            <a:tailEnd/>
          </a:ln>
        </p:spPr>
      </p:pic>
      <p:sp>
        <p:nvSpPr>
          <p:cNvPr id="36868" name="Text Box 4"/>
          <p:cNvSpPr txBox="1">
            <a:spLocks noChangeArrowheads="1"/>
          </p:cNvSpPr>
          <p:nvPr/>
        </p:nvSpPr>
        <p:spPr bwMode="auto">
          <a:xfrm>
            <a:off x="0" y="5029200"/>
            <a:ext cx="9144000" cy="1631216"/>
          </a:xfrm>
          <a:prstGeom prst="rect">
            <a:avLst/>
          </a:prstGeom>
          <a:noFill/>
          <a:ln w="9525">
            <a:noFill/>
            <a:miter lim="800000"/>
            <a:headEnd/>
            <a:tailEnd/>
          </a:ln>
        </p:spPr>
        <p:txBody>
          <a:bodyPr wrap="square">
            <a:spAutoFit/>
          </a:bodyPr>
          <a:lstStyle/>
          <a:p>
            <a:pPr algn="ctr">
              <a:spcBef>
                <a:spcPct val="50000"/>
              </a:spcBef>
            </a:pPr>
            <a:r>
              <a:rPr lang="en-US" sz="2000" b="1" dirty="0">
                <a:solidFill>
                  <a:srgbClr val="C00000"/>
                </a:solidFill>
                <a:effectLst>
                  <a:outerShdw blurRad="38100" dist="38100" dir="2700000" algn="tl">
                    <a:srgbClr val="000000">
                      <a:alpha val="43137"/>
                    </a:srgbClr>
                  </a:outerShdw>
                </a:effectLst>
                <a:latin typeface="Arial" pitchFamily="34" charset="0"/>
                <a:cs typeface="Arial" pitchFamily="34" charset="0"/>
              </a:rPr>
              <a:t>The 100X micrograph is that of a twinned FCC Ni-base </a:t>
            </a:r>
            <a:r>
              <a:rPr lang="en-US" sz="20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superalloy</a:t>
            </a:r>
            <a:r>
              <a:rPr lang="en-US" sz="2000" b="1" dirty="0">
                <a:solidFill>
                  <a:srgbClr val="C00000"/>
                </a:solidFill>
                <a:effectLst>
                  <a:outerShdw blurRad="38100" dist="38100" dir="2700000" algn="tl">
                    <a:srgbClr val="000000">
                      <a:alpha val="43137"/>
                    </a:srgbClr>
                  </a:outerShdw>
                </a:effectLst>
                <a:latin typeface="Arial" pitchFamily="34" charset="0"/>
                <a:cs typeface="Arial" pitchFamily="34" charset="0"/>
              </a:rPr>
              <a:t>, X-750, in the solution annealed and aged condition after etching with </a:t>
            </a:r>
            <a:r>
              <a:rPr lang="en-US" sz="20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Beraha’s</a:t>
            </a:r>
            <a:r>
              <a:rPr lang="en-US" sz="2000" b="1" dirty="0">
                <a:solidFill>
                  <a:srgbClr val="C00000"/>
                </a:solidFill>
                <a:effectLst>
                  <a:outerShdw blurRad="38100" dist="38100" dir="2700000" algn="tl">
                    <a:srgbClr val="000000">
                      <a:alpha val="43137"/>
                    </a:srgbClr>
                  </a:outerShdw>
                </a:effectLst>
                <a:latin typeface="Arial" pitchFamily="34" charset="0"/>
                <a:cs typeface="Arial" pitchFamily="34" charset="0"/>
              </a:rPr>
              <a:t> reagent which colored the grains. This is a much more difficult microstructure for intercept counting. The three circles measure 500 mm and P is 63 (intersections with twin boundaries are ignored).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0" y="304800"/>
            <a:ext cx="9144000" cy="1190625"/>
          </a:xfrm>
          <a:prstGeom prst="rect">
            <a:avLst/>
          </a:prstGeom>
          <a:noFill/>
          <a:ln w="9525">
            <a:noFill/>
            <a:miter lim="800000"/>
            <a:headEnd/>
            <a:tailEnd/>
          </a:ln>
        </p:spPr>
        <p:txBody>
          <a:bodyPr>
            <a:spAutoFit/>
          </a:bodyPr>
          <a:lstStyle/>
          <a:p>
            <a:pPr algn="ctr"/>
            <a:r>
              <a:rPr lang="en-US" sz="3600" b="1" dirty="0">
                <a:solidFill>
                  <a:srgbClr val="002060"/>
                </a:solidFill>
                <a:effectLst>
                  <a:outerShdw blurRad="38100" dist="38100" dir="2700000" algn="tl">
                    <a:srgbClr val="000000">
                      <a:alpha val="43137"/>
                    </a:srgbClr>
                  </a:outerShdw>
                </a:effectLst>
                <a:latin typeface="Arial" pitchFamily="34" charset="0"/>
                <a:cs typeface="Arial" pitchFamily="34" charset="0"/>
              </a:rPr>
              <a:t>Intercept Grain Size Example:</a:t>
            </a:r>
          </a:p>
          <a:p>
            <a:pPr algn="ctr"/>
            <a:r>
              <a:rPr lang="en-US" sz="3600" b="1" dirty="0">
                <a:solidFill>
                  <a:srgbClr val="002060"/>
                </a:solidFill>
                <a:effectLst>
                  <a:outerShdw blurRad="38100" dist="38100" dir="2700000" algn="tl">
                    <a:srgbClr val="000000">
                      <a:alpha val="43137"/>
                    </a:srgbClr>
                  </a:outerShdw>
                </a:effectLst>
                <a:latin typeface="Arial" pitchFamily="34" charset="0"/>
                <a:cs typeface="Arial" pitchFamily="34" charset="0"/>
              </a:rPr>
              <a:t>Single Phase Twinned Grain Structure</a:t>
            </a:r>
            <a:endParaRPr lang="en-US" b="1" dirty="0">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grpSp>
        <p:nvGrpSpPr>
          <p:cNvPr id="10" name="Group 9"/>
          <p:cNvGrpSpPr/>
          <p:nvPr/>
        </p:nvGrpSpPr>
        <p:grpSpPr>
          <a:xfrm>
            <a:off x="990600" y="1828800"/>
            <a:ext cx="7696200" cy="2366665"/>
            <a:chOff x="990600" y="1828800"/>
            <a:chExt cx="7696200" cy="2366665"/>
          </a:xfrm>
        </p:grpSpPr>
        <p:sp>
          <p:nvSpPr>
            <p:cNvPr id="37891" name="Text Box 3"/>
            <p:cNvSpPr txBox="1">
              <a:spLocks noChangeArrowheads="1"/>
            </p:cNvSpPr>
            <p:nvPr/>
          </p:nvSpPr>
          <p:spPr bwMode="auto">
            <a:xfrm>
              <a:off x="1447800" y="2057400"/>
              <a:ext cx="6248400" cy="461665"/>
            </a:xfrm>
            <a:prstGeom prst="rect">
              <a:avLst/>
            </a:prstGeom>
            <a:noFill/>
            <a:ln w="9525">
              <a:noFill/>
              <a:miter lim="800000"/>
              <a:headEnd/>
              <a:tailEnd/>
            </a:ln>
          </p:spPr>
          <p:txBody>
            <a:bodyPr>
              <a:spAutoFit/>
            </a:bodyPr>
            <a:lstStyle/>
            <a:p>
              <a:pPr algn="ctr">
                <a:spcBef>
                  <a:spcPct val="50000"/>
                </a:spcBef>
              </a:pP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P</a:t>
              </a:r>
              <a:r>
                <a:rPr lang="en-US" sz="2400" b="1" baseline="-25000" dirty="0">
                  <a:solidFill>
                    <a:srgbClr val="C00000"/>
                  </a:solidFill>
                  <a:effectLst>
                    <a:outerShdw blurRad="38100" dist="38100" dir="2700000" algn="tl">
                      <a:srgbClr val="000000">
                        <a:alpha val="43137"/>
                      </a:srgbClr>
                    </a:outerShdw>
                  </a:effectLst>
                  <a:latin typeface="Arial" pitchFamily="34" charset="0"/>
                  <a:cs typeface="Arial" pitchFamily="34" charset="0"/>
                </a:rPr>
                <a:t>L</a:t>
              </a: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 = ——— = 12.6 mm</a:t>
              </a:r>
              <a:r>
                <a:rPr lang="en-US" sz="2400" b="1" baseline="30000" dirty="0">
                  <a:solidFill>
                    <a:srgbClr val="C00000"/>
                  </a:solidFill>
                  <a:effectLst>
                    <a:outerShdw blurRad="38100" dist="38100" dir="2700000" algn="tl">
                      <a:srgbClr val="000000">
                        <a:alpha val="43137"/>
                      </a:srgbClr>
                    </a:outerShdw>
                  </a:effectLst>
                  <a:latin typeface="Arial" pitchFamily="34" charset="0"/>
                  <a:cs typeface="Arial" pitchFamily="34" charset="0"/>
                </a:rPr>
                <a:t>-1</a:t>
              </a:r>
            </a:p>
          </p:txBody>
        </p:sp>
        <p:sp>
          <p:nvSpPr>
            <p:cNvPr id="37892" name="Text Box 5"/>
            <p:cNvSpPr txBox="1">
              <a:spLocks noChangeArrowheads="1"/>
            </p:cNvSpPr>
            <p:nvPr/>
          </p:nvSpPr>
          <p:spPr bwMode="auto">
            <a:xfrm>
              <a:off x="3657600" y="1828800"/>
              <a:ext cx="838200" cy="461665"/>
            </a:xfrm>
            <a:prstGeom prst="rect">
              <a:avLst/>
            </a:prstGeom>
            <a:noFill/>
            <a:ln w="9525">
              <a:noFill/>
              <a:miter lim="800000"/>
              <a:headEnd/>
              <a:tailEnd/>
            </a:ln>
          </p:spPr>
          <p:txBody>
            <a:bodyPr>
              <a:spAutoFit/>
            </a:bodyPr>
            <a:lstStyle/>
            <a:p>
              <a:pPr algn="ctr">
                <a:spcBef>
                  <a:spcPct val="50000"/>
                </a:spcBef>
              </a:pP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63</a:t>
              </a:r>
            </a:p>
          </p:txBody>
        </p:sp>
        <p:sp>
          <p:nvSpPr>
            <p:cNvPr id="37893" name="Text Box 6"/>
            <p:cNvSpPr txBox="1">
              <a:spLocks noChangeArrowheads="1"/>
            </p:cNvSpPr>
            <p:nvPr/>
          </p:nvSpPr>
          <p:spPr bwMode="auto">
            <a:xfrm>
              <a:off x="3276600" y="2286000"/>
              <a:ext cx="1752600" cy="461665"/>
            </a:xfrm>
            <a:prstGeom prst="rect">
              <a:avLst/>
            </a:prstGeom>
            <a:noFill/>
            <a:ln w="9525">
              <a:noFill/>
              <a:miter lim="800000"/>
              <a:headEnd/>
              <a:tailEnd/>
            </a:ln>
          </p:spPr>
          <p:txBody>
            <a:bodyPr>
              <a:spAutoFit/>
            </a:bodyPr>
            <a:lstStyle/>
            <a:p>
              <a:pPr algn="ctr">
                <a:spcBef>
                  <a:spcPct val="50000"/>
                </a:spcBef>
              </a:pP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500/100</a:t>
              </a:r>
            </a:p>
          </p:txBody>
        </p:sp>
        <p:sp>
          <p:nvSpPr>
            <p:cNvPr id="37894" name="Text Box 7"/>
            <p:cNvSpPr txBox="1">
              <a:spLocks noChangeArrowheads="1"/>
            </p:cNvSpPr>
            <p:nvPr/>
          </p:nvSpPr>
          <p:spPr bwMode="auto">
            <a:xfrm>
              <a:off x="990600" y="3505200"/>
              <a:ext cx="7696200" cy="461665"/>
            </a:xfrm>
            <a:prstGeom prst="rect">
              <a:avLst/>
            </a:prstGeom>
            <a:noFill/>
            <a:ln w="9525">
              <a:noFill/>
              <a:miter lim="800000"/>
              <a:headEnd/>
              <a:tailEnd/>
            </a:ln>
          </p:spPr>
          <p:txBody>
            <a:bodyPr>
              <a:spAutoFit/>
            </a:bodyPr>
            <a:lstStyle/>
            <a:p>
              <a:pPr algn="ctr">
                <a:spcBef>
                  <a:spcPct val="50000"/>
                </a:spcBef>
              </a:pPr>
              <a:r>
                <a:rPr lang="en-US" sz="2400" b="1" i="1" dirty="0">
                  <a:solidFill>
                    <a:srgbClr val="C00000"/>
                  </a:solidFill>
                  <a:effectLst>
                    <a:outerShdw blurRad="38100" dist="38100" dir="2700000" algn="tl">
                      <a:srgbClr val="000000">
                        <a:alpha val="43137"/>
                      </a:srgbClr>
                    </a:outerShdw>
                  </a:effectLst>
                  <a:latin typeface="Arial" pitchFamily="34" charset="0"/>
                  <a:cs typeface="Arial" pitchFamily="34" charset="0"/>
                </a:rPr>
                <a:t>l = —— = </a:t>
              </a: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0.0794 mm</a:t>
              </a:r>
            </a:p>
          </p:txBody>
        </p:sp>
        <p:sp>
          <p:nvSpPr>
            <p:cNvPr id="37895" name="Text Box 8"/>
            <p:cNvSpPr txBox="1">
              <a:spLocks noChangeArrowheads="1"/>
            </p:cNvSpPr>
            <p:nvPr/>
          </p:nvSpPr>
          <p:spPr bwMode="auto">
            <a:xfrm>
              <a:off x="3810000" y="3352800"/>
              <a:ext cx="609600" cy="461665"/>
            </a:xfrm>
            <a:prstGeom prst="rect">
              <a:avLst/>
            </a:prstGeom>
            <a:noFill/>
            <a:ln w="9525">
              <a:noFill/>
              <a:miter lim="800000"/>
              <a:headEnd/>
              <a:tailEnd/>
            </a:ln>
          </p:spPr>
          <p:txBody>
            <a:bodyPr>
              <a:spAutoFit/>
            </a:bodyPr>
            <a:lstStyle/>
            <a:p>
              <a:pPr algn="ctr">
                <a:spcBef>
                  <a:spcPct val="50000"/>
                </a:spcBef>
              </a:pP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1</a:t>
              </a:r>
            </a:p>
          </p:txBody>
        </p:sp>
        <p:sp>
          <p:nvSpPr>
            <p:cNvPr id="37896" name="Text Box 9"/>
            <p:cNvSpPr txBox="1">
              <a:spLocks noChangeArrowheads="1"/>
            </p:cNvSpPr>
            <p:nvPr/>
          </p:nvSpPr>
          <p:spPr bwMode="auto">
            <a:xfrm>
              <a:off x="3657600" y="3733800"/>
              <a:ext cx="914400" cy="461665"/>
            </a:xfrm>
            <a:prstGeom prst="rect">
              <a:avLst/>
            </a:prstGeom>
            <a:noFill/>
            <a:ln w="9525">
              <a:noFill/>
              <a:miter lim="800000"/>
              <a:headEnd/>
              <a:tailEnd/>
            </a:ln>
          </p:spPr>
          <p:txBody>
            <a:bodyPr>
              <a:spAutoFit/>
            </a:bodyPr>
            <a:lstStyle/>
            <a:p>
              <a:pPr algn="ctr">
                <a:spcBef>
                  <a:spcPct val="50000"/>
                </a:spcBef>
              </a:pP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12.6</a:t>
              </a:r>
            </a:p>
          </p:txBody>
        </p:sp>
      </p:grpSp>
      <p:sp>
        <p:nvSpPr>
          <p:cNvPr id="37897" name="Text Box 10"/>
          <p:cNvSpPr txBox="1">
            <a:spLocks noChangeArrowheads="1"/>
          </p:cNvSpPr>
          <p:nvPr/>
        </p:nvSpPr>
        <p:spPr bwMode="auto">
          <a:xfrm>
            <a:off x="914400" y="4800600"/>
            <a:ext cx="7620000" cy="461665"/>
          </a:xfrm>
          <a:prstGeom prst="rect">
            <a:avLst/>
          </a:prstGeom>
          <a:noFill/>
          <a:ln w="9525">
            <a:noFill/>
            <a:miter lim="800000"/>
            <a:headEnd/>
            <a:tailEnd/>
          </a:ln>
        </p:spPr>
        <p:txBody>
          <a:bodyPr>
            <a:spAutoFit/>
          </a:bodyPr>
          <a:lstStyle/>
          <a:p>
            <a:pPr algn="ctr">
              <a:spcBef>
                <a:spcPct val="50000"/>
              </a:spcBef>
            </a:pP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G = [-6.644Log</a:t>
            </a:r>
            <a:r>
              <a:rPr lang="en-US" sz="2400" b="1" baseline="-25000" dirty="0">
                <a:solidFill>
                  <a:srgbClr val="C00000"/>
                </a:solidFill>
                <a:effectLst>
                  <a:outerShdw blurRad="38100" dist="38100" dir="2700000" algn="tl">
                    <a:srgbClr val="000000">
                      <a:alpha val="43137"/>
                    </a:srgbClr>
                  </a:outerShdw>
                </a:effectLst>
                <a:latin typeface="Arial" pitchFamily="34" charset="0"/>
                <a:cs typeface="Arial" pitchFamily="34" charset="0"/>
              </a:rPr>
              <a:t>10</a:t>
            </a: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(0.0794)] – 3.288 = 4</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1026"/>
          <p:cNvSpPr txBox="1">
            <a:spLocks noChangeArrowheads="1"/>
          </p:cNvSpPr>
          <p:nvPr/>
        </p:nvSpPr>
        <p:spPr bwMode="auto">
          <a:xfrm>
            <a:off x="0" y="304800"/>
            <a:ext cx="9144000" cy="646331"/>
          </a:xfrm>
          <a:prstGeom prst="rect">
            <a:avLst/>
          </a:prstGeom>
          <a:noFill/>
          <a:ln w="9525">
            <a:noFill/>
            <a:miter lim="800000"/>
            <a:headEnd/>
            <a:tailEnd/>
          </a:ln>
        </p:spPr>
        <p:txBody>
          <a:bodyPr>
            <a:spAutoFit/>
          </a:bodyPr>
          <a:lstStyle/>
          <a:p>
            <a:pPr algn="ctr">
              <a:spcBef>
                <a:spcPct val="50000"/>
              </a:spcBef>
            </a:pPr>
            <a:r>
              <a:rPr lang="en-US" sz="3600" b="1" dirty="0">
                <a:solidFill>
                  <a:srgbClr val="002060"/>
                </a:solidFill>
                <a:effectLst>
                  <a:outerShdw blurRad="38100" dist="38100" dir="2700000" algn="tl">
                    <a:srgbClr val="000000">
                      <a:alpha val="43137"/>
                    </a:srgbClr>
                  </a:outerShdw>
                </a:effectLst>
                <a:latin typeface="Arial" pitchFamily="34" charset="0"/>
                <a:cs typeface="Arial" pitchFamily="34" charset="0"/>
              </a:rPr>
              <a:t>Intercept Method for Two-Constituents</a:t>
            </a:r>
          </a:p>
        </p:txBody>
      </p:sp>
      <p:sp>
        <p:nvSpPr>
          <p:cNvPr id="38915" name="Text Box 1027"/>
          <p:cNvSpPr txBox="1">
            <a:spLocks noChangeArrowheads="1"/>
          </p:cNvSpPr>
          <p:nvPr/>
        </p:nvSpPr>
        <p:spPr bwMode="auto">
          <a:xfrm>
            <a:off x="1143000" y="1676400"/>
            <a:ext cx="7086600" cy="461665"/>
          </a:xfrm>
          <a:prstGeom prst="rect">
            <a:avLst/>
          </a:prstGeom>
          <a:noFill/>
          <a:ln w="9525">
            <a:noFill/>
            <a:miter lim="800000"/>
            <a:headEnd/>
            <a:tailEnd/>
          </a:ln>
        </p:spPr>
        <p:txBody>
          <a:bodyPr>
            <a:spAutoFit/>
          </a:bodyPr>
          <a:lstStyle/>
          <a:p>
            <a:pPr algn="ctr">
              <a:spcBef>
                <a:spcPct val="50000"/>
              </a:spcBef>
            </a:pP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N</a:t>
            </a:r>
            <a:r>
              <a:rPr lang="en-US" sz="2400" b="1" baseline="-25000" dirty="0">
                <a:solidFill>
                  <a:srgbClr val="C00000"/>
                </a:solidFill>
                <a:effectLst>
                  <a:outerShdw blurRad="38100" dist="38100" dir="2700000" algn="tl">
                    <a:srgbClr val="000000">
                      <a:alpha val="43137"/>
                    </a:srgbClr>
                  </a:outerShdw>
                </a:effectLst>
                <a:latin typeface="Arial" pitchFamily="34" charset="0"/>
                <a:cs typeface="Arial" pitchFamily="34" charset="0"/>
                <a:sym typeface="Symbol" pitchFamily="18" charset="2"/>
              </a:rPr>
              <a:t></a:t>
            </a: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sym typeface="Symbol" pitchFamily="18" charset="2"/>
              </a:rPr>
              <a:t> = Number of  grains intercepted</a:t>
            </a:r>
            <a:endPar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
        <p:nvSpPr>
          <p:cNvPr id="38916" name="Text Box 1028"/>
          <p:cNvSpPr txBox="1">
            <a:spLocks noChangeArrowheads="1"/>
          </p:cNvSpPr>
          <p:nvPr/>
        </p:nvSpPr>
        <p:spPr bwMode="auto">
          <a:xfrm>
            <a:off x="1295400" y="2667000"/>
            <a:ext cx="6858000" cy="461665"/>
          </a:xfrm>
          <a:prstGeom prst="rect">
            <a:avLst/>
          </a:prstGeom>
          <a:noFill/>
          <a:ln w="9525">
            <a:noFill/>
            <a:miter lim="800000"/>
            <a:headEnd/>
            <a:tailEnd/>
          </a:ln>
        </p:spPr>
        <p:txBody>
          <a:bodyPr>
            <a:spAutoFit/>
          </a:bodyPr>
          <a:lstStyle/>
          <a:p>
            <a:pPr algn="ctr">
              <a:spcBef>
                <a:spcPct val="50000"/>
              </a:spcBef>
            </a:pP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L</a:t>
            </a:r>
            <a:r>
              <a:rPr lang="en-US" sz="2400" b="1" baseline="-25000" dirty="0">
                <a:solidFill>
                  <a:srgbClr val="C00000"/>
                </a:solidFill>
                <a:effectLst>
                  <a:outerShdw blurRad="38100" dist="38100" dir="2700000" algn="tl">
                    <a:srgbClr val="000000">
                      <a:alpha val="43137"/>
                    </a:srgbClr>
                  </a:outerShdw>
                </a:effectLst>
                <a:latin typeface="Arial" pitchFamily="34" charset="0"/>
                <a:cs typeface="Arial" pitchFamily="34" charset="0"/>
              </a:rPr>
              <a:t>T</a:t>
            </a: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 = Test line length/Magnification</a:t>
            </a:r>
          </a:p>
        </p:txBody>
      </p:sp>
      <p:sp>
        <p:nvSpPr>
          <p:cNvPr id="38917" name="Text Box 1029"/>
          <p:cNvSpPr txBox="1">
            <a:spLocks noChangeArrowheads="1"/>
          </p:cNvSpPr>
          <p:nvPr/>
        </p:nvSpPr>
        <p:spPr bwMode="auto">
          <a:xfrm>
            <a:off x="1143000" y="3505200"/>
            <a:ext cx="7391400" cy="461665"/>
          </a:xfrm>
          <a:prstGeom prst="rect">
            <a:avLst/>
          </a:prstGeom>
          <a:noFill/>
          <a:ln w="9525">
            <a:noFill/>
            <a:miter lim="800000"/>
            <a:headEnd/>
            <a:tailEnd/>
          </a:ln>
        </p:spPr>
        <p:txBody>
          <a:bodyPr>
            <a:spAutoFit/>
          </a:bodyPr>
          <a:lstStyle/>
          <a:p>
            <a:pPr algn="ctr">
              <a:spcBef>
                <a:spcPct val="50000"/>
              </a:spcBef>
            </a:pP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V</a:t>
            </a:r>
            <a:r>
              <a:rPr lang="en-US" sz="2400" b="1" baseline="-25000" dirty="0">
                <a:solidFill>
                  <a:srgbClr val="C00000"/>
                </a:solidFill>
                <a:effectLst>
                  <a:outerShdw blurRad="38100" dist="38100" dir="2700000" algn="tl">
                    <a:srgbClr val="000000">
                      <a:alpha val="43137"/>
                    </a:srgbClr>
                  </a:outerShdw>
                </a:effectLst>
                <a:latin typeface="Arial" pitchFamily="34" charset="0"/>
                <a:cs typeface="Arial" pitchFamily="34" charset="0"/>
              </a:rPr>
              <a:t>V</a:t>
            </a:r>
            <a:r>
              <a:rPr lang="en-US" sz="2400" b="1" baseline="-25000" dirty="0">
                <a:solidFill>
                  <a:srgbClr val="C00000"/>
                </a:solidFill>
                <a:effectLst>
                  <a:outerShdw blurRad="38100" dist="38100" dir="2700000" algn="tl">
                    <a:srgbClr val="000000">
                      <a:alpha val="43137"/>
                    </a:srgbClr>
                  </a:outerShdw>
                </a:effectLst>
                <a:latin typeface="Arial" pitchFamily="34" charset="0"/>
                <a:cs typeface="Arial" pitchFamily="34" charset="0"/>
                <a:sym typeface="Symbol" pitchFamily="18" charset="2"/>
              </a:rPr>
              <a:t></a:t>
            </a: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sym typeface="Symbol" pitchFamily="18" charset="2"/>
              </a:rPr>
              <a:t> = Volume fraction of the  phase</a:t>
            </a:r>
            <a:endPar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grpSp>
        <p:nvGrpSpPr>
          <p:cNvPr id="9" name="Group 8"/>
          <p:cNvGrpSpPr/>
          <p:nvPr/>
        </p:nvGrpSpPr>
        <p:grpSpPr>
          <a:xfrm>
            <a:off x="1143000" y="4495800"/>
            <a:ext cx="7010400" cy="842665"/>
            <a:chOff x="1143000" y="4495800"/>
            <a:chExt cx="7010400" cy="842665"/>
          </a:xfrm>
        </p:grpSpPr>
        <p:sp>
          <p:nvSpPr>
            <p:cNvPr id="38918" name="Text Box 1030"/>
            <p:cNvSpPr txBox="1">
              <a:spLocks noChangeArrowheads="1"/>
            </p:cNvSpPr>
            <p:nvPr/>
          </p:nvSpPr>
          <p:spPr bwMode="auto">
            <a:xfrm>
              <a:off x="1143000" y="4648200"/>
              <a:ext cx="7010400" cy="461665"/>
            </a:xfrm>
            <a:prstGeom prst="rect">
              <a:avLst/>
            </a:prstGeom>
            <a:noFill/>
            <a:ln w="9525">
              <a:noFill/>
              <a:miter lim="800000"/>
              <a:headEnd/>
              <a:tailEnd/>
            </a:ln>
          </p:spPr>
          <p:txBody>
            <a:bodyPr>
              <a:spAutoFit/>
            </a:bodyPr>
            <a:lstStyle/>
            <a:p>
              <a:pPr algn="ctr">
                <a:spcBef>
                  <a:spcPct val="50000"/>
                </a:spcBef>
              </a:pPr>
              <a:r>
                <a:rPr lang="en-US" sz="2400" b="1" i="1" dirty="0">
                  <a:solidFill>
                    <a:srgbClr val="C00000"/>
                  </a:solidFill>
                  <a:effectLst>
                    <a:outerShdw blurRad="38100" dist="38100" dir="2700000" algn="tl">
                      <a:srgbClr val="000000">
                        <a:alpha val="43137"/>
                      </a:srgbClr>
                    </a:outerShdw>
                  </a:effectLst>
                  <a:latin typeface="Arial" pitchFamily="34" charset="0"/>
                  <a:cs typeface="Arial" pitchFamily="34" charset="0"/>
                </a:rPr>
                <a:t>l</a:t>
              </a:r>
              <a:r>
                <a:rPr lang="en-US" sz="2400" b="1" baseline="-25000" dirty="0">
                  <a:solidFill>
                    <a:srgbClr val="C00000"/>
                  </a:solidFill>
                  <a:effectLst>
                    <a:outerShdw blurRad="38100" dist="38100" dir="2700000" algn="tl">
                      <a:srgbClr val="000000">
                        <a:alpha val="43137"/>
                      </a:srgbClr>
                    </a:outerShdw>
                  </a:effectLst>
                  <a:latin typeface="Arial" pitchFamily="34" charset="0"/>
                  <a:cs typeface="Arial" pitchFamily="34" charset="0"/>
                  <a:sym typeface="Symbol" pitchFamily="18" charset="2"/>
                </a:rPr>
                <a:t></a:t>
              </a:r>
              <a:r>
                <a:rPr lang="en-US" sz="2400" b="1" i="1" dirty="0">
                  <a:solidFill>
                    <a:srgbClr val="C00000"/>
                  </a:solidFill>
                  <a:effectLst>
                    <a:outerShdw blurRad="38100" dist="38100" dir="2700000" algn="tl">
                      <a:srgbClr val="000000">
                        <a:alpha val="43137"/>
                      </a:srgbClr>
                    </a:outerShdw>
                  </a:effectLst>
                  <a:latin typeface="Arial" pitchFamily="34" charset="0"/>
                  <a:cs typeface="Arial" pitchFamily="34" charset="0"/>
                  <a:sym typeface="Symbol" pitchFamily="18" charset="2"/>
                </a:rPr>
                <a:t> = ———</a:t>
              </a:r>
              <a:r>
                <a:rPr lang="en-US" sz="2400" b="1" i="1" dirty="0">
                  <a:solidFill>
                    <a:srgbClr val="C00000"/>
                  </a:solidFill>
                  <a:effectLst>
                    <a:outerShdw blurRad="38100" dist="38100" dir="2700000" algn="tl">
                      <a:srgbClr val="000000">
                        <a:alpha val="43137"/>
                      </a:srgbClr>
                    </a:outerShdw>
                  </a:effectLst>
                  <a:latin typeface="Arial" pitchFamily="34" charset="0"/>
                  <a:cs typeface="Arial" pitchFamily="34" charset="0"/>
                </a:rPr>
                <a:t> </a:t>
              </a:r>
            </a:p>
          </p:txBody>
        </p:sp>
        <p:sp>
          <p:nvSpPr>
            <p:cNvPr id="38919" name="Text Box 1031"/>
            <p:cNvSpPr txBox="1">
              <a:spLocks noChangeArrowheads="1"/>
            </p:cNvSpPr>
            <p:nvPr/>
          </p:nvSpPr>
          <p:spPr bwMode="auto">
            <a:xfrm>
              <a:off x="3962400" y="4495800"/>
              <a:ext cx="1905000" cy="461665"/>
            </a:xfrm>
            <a:prstGeom prst="rect">
              <a:avLst/>
            </a:prstGeom>
            <a:noFill/>
            <a:ln w="9525">
              <a:noFill/>
              <a:miter lim="800000"/>
              <a:headEnd/>
              <a:tailEnd/>
            </a:ln>
          </p:spPr>
          <p:txBody>
            <a:bodyPr>
              <a:spAutoFit/>
            </a:bodyPr>
            <a:lstStyle/>
            <a:p>
              <a:pPr algn="ctr">
                <a:spcBef>
                  <a:spcPct val="50000"/>
                </a:spcBef>
              </a:pP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V</a:t>
              </a:r>
              <a:r>
                <a:rPr lang="en-US" sz="2400" b="1" baseline="-25000" dirty="0">
                  <a:solidFill>
                    <a:srgbClr val="C00000"/>
                  </a:solidFill>
                  <a:effectLst>
                    <a:outerShdw blurRad="38100" dist="38100" dir="2700000" algn="tl">
                      <a:srgbClr val="000000">
                        <a:alpha val="43137"/>
                      </a:srgbClr>
                    </a:outerShdw>
                  </a:effectLst>
                  <a:latin typeface="Arial" pitchFamily="34" charset="0"/>
                  <a:cs typeface="Arial" pitchFamily="34" charset="0"/>
                </a:rPr>
                <a:t>V</a:t>
              </a:r>
              <a:r>
                <a:rPr lang="en-US" sz="2400" b="1" baseline="-25000" dirty="0">
                  <a:solidFill>
                    <a:srgbClr val="C00000"/>
                  </a:solidFill>
                  <a:effectLst>
                    <a:outerShdw blurRad="38100" dist="38100" dir="2700000" algn="tl">
                      <a:srgbClr val="000000">
                        <a:alpha val="43137"/>
                      </a:srgbClr>
                    </a:outerShdw>
                  </a:effectLst>
                  <a:latin typeface="Arial" pitchFamily="34" charset="0"/>
                  <a:cs typeface="Arial" pitchFamily="34" charset="0"/>
                  <a:sym typeface="Symbol" pitchFamily="18" charset="2"/>
                </a:rPr>
                <a:t></a:t>
              </a: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sym typeface="Symbol" pitchFamily="18" charset="2"/>
                </a:rPr>
                <a:t>(L</a:t>
              </a:r>
              <a:r>
                <a:rPr lang="en-US" sz="2400" b="1" baseline="-25000" dirty="0">
                  <a:solidFill>
                    <a:srgbClr val="C00000"/>
                  </a:solidFill>
                  <a:effectLst>
                    <a:outerShdw blurRad="38100" dist="38100" dir="2700000" algn="tl">
                      <a:srgbClr val="000000">
                        <a:alpha val="43137"/>
                      </a:srgbClr>
                    </a:outerShdw>
                  </a:effectLst>
                  <a:latin typeface="Arial" pitchFamily="34" charset="0"/>
                  <a:cs typeface="Arial" pitchFamily="34" charset="0"/>
                  <a:sym typeface="Symbol" pitchFamily="18" charset="2"/>
                </a:rPr>
                <a:t>T</a:t>
              </a: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sym typeface="Symbol" pitchFamily="18" charset="2"/>
                </a:rPr>
                <a:t>)</a:t>
              </a:r>
              <a:endPar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
          <p:nvSpPr>
            <p:cNvPr id="38920" name="Text Box 1032"/>
            <p:cNvSpPr txBox="1">
              <a:spLocks noChangeArrowheads="1"/>
            </p:cNvSpPr>
            <p:nvPr/>
          </p:nvSpPr>
          <p:spPr bwMode="auto">
            <a:xfrm>
              <a:off x="4191000" y="4876800"/>
              <a:ext cx="1295400" cy="461665"/>
            </a:xfrm>
            <a:prstGeom prst="rect">
              <a:avLst/>
            </a:prstGeom>
            <a:noFill/>
            <a:ln w="9525">
              <a:noFill/>
              <a:miter lim="800000"/>
              <a:headEnd/>
              <a:tailEnd/>
            </a:ln>
          </p:spPr>
          <p:txBody>
            <a:bodyPr>
              <a:spAutoFit/>
            </a:bodyPr>
            <a:lstStyle/>
            <a:p>
              <a:pPr algn="ctr">
                <a:spcBef>
                  <a:spcPct val="50000"/>
                </a:spcBef>
              </a:pP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N</a:t>
              </a:r>
              <a:r>
                <a:rPr lang="en-US" sz="2400" b="1" baseline="-25000" dirty="0">
                  <a:solidFill>
                    <a:srgbClr val="C00000"/>
                  </a:solidFill>
                  <a:effectLst>
                    <a:outerShdw blurRad="38100" dist="38100" dir="2700000" algn="tl">
                      <a:srgbClr val="000000">
                        <a:alpha val="43137"/>
                      </a:srgbClr>
                    </a:outerShdw>
                  </a:effectLst>
                  <a:latin typeface="Arial" pitchFamily="34" charset="0"/>
                  <a:cs typeface="Arial" pitchFamily="34" charset="0"/>
                  <a:sym typeface="Symbol" pitchFamily="18" charset="2"/>
                </a:rPr>
                <a:t></a:t>
              </a:r>
              <a:endParaRPr lang="en-US" sz="2400" b="1" baseline="-25000"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E:\LAB\GFV\Stereology\InterceptTi6242Ex.JPG"/>
          <p:cNvPicPr>
            <a:picLocks noChangeAspect="1" noChangeArrowheads="1"/>
          </p:cNvPicPr>
          <p:nvPr/>
        </p:nvPicPr>
        <p:blipFill>
          <a:blip r:embed="rId2" cstate="print"/>
          <a:srcRect/>
          <a:stretch>
            <a:fillRect/>
          </a:stretch>
        </p:blipFill>
        <p:spPr bwMode="auto">
          <a:xfrm>
            <a:off x="2133600" y="1165225"/>
            <a:ext cx="4800600" cy="3808413"/>
          </a:xfrm>
          <a:prstGeom prst="rect">
            <a:avLst/>
          </a:prstGeom>
          <a:noFill/>
          <a:ln w="9525">
            <a:noFill/>
            <a:miter lim="800000"/>
            <a:headEnd/>
            <a:tailEnd/>
          </a:ln>
        </p:spPr>
      </p:pic>
      <p:sp>
        <p:nvSpPr>
          <p:cNvPr id="39939" name="Text Box 3"/>
          <p:cNvSpPr txBox="1">
            <a:spLocks noChangeArrowheads="1"/>
          </p:cNvSpPr>
          <p:nvPr/>
        </p:nvSpPr>
        <p:spPr bwMode="auto">
          <a:xfrm>
            <a:off x="0" y="152400"/>
            <a:ext cx="9144000" cy="646331"/>
          </a:xfrm>
          <a:prstGeom prst="rect">
            <a:avLst/>
          </a:prstGeom>
          <a:noFill/>
          <a:ln w="9525">
            <a:noFill/>
            <a:miter lim="800000"/>
            <a:headEnd/>
            <a:tailEnd/>
          </a:ln>
        </p:spPr>
        <p:txBody>
          <a:bodyPr>
            <a:spAutoFit/>
          </a:bodyPr>
          <a:lstStyle/>
          <a:p>
            <a:pPr algn="ctr">
              <a:spcBef>
                <a:spcPct val="50000"/>
              </a:spcBef>
            </a:pPr>
            <a:r>
              <a:rPr lang="en-US" sz="3600" b="1" dirty="0">
                <a:solidFill>
                  <a:srgbClr val="002060"/>
                </a:solidFill>
                <a:effectLst>
                  <a:outerShdw blurRad="38100" dist="38100" dir="2700000" algn="tl">
                    <a:srgbClr val="000000">
                      <a:alpha val="43137"/>
                    </a:srgbClr>
                  </a:outerShdw>
                </a:effectLst>
                <a:latin typeface="Arial" pitchFamily="34" charset="0"/>
                <a:cs typeface="Arial" pitchFamily="34" charset="0"/>
              </a:rPr>
              <a:t>Intercept Method for Two-Constituents</a:t>
            </a:r>
          </a:p>
        </p:txBody>
      </p:sp>
      <p:sp>
        <p:nvSpPr>
          <p:cNvPr id="39940" name="Text Box 4"/>
          <p:cNvSpPr txBox="1">
            <a:spLocks noChangeArrowheads="1"/>
          </p:cNvSpPr>
          <p:nvPr/>
        </p:nvSpPr>
        <p:spPr bwMode="auto">
          <a:xfrm>
            <a:off x="0" y="5257800"/>
            <a:ext cx="9144000" cy="1200329"/>
          </a:xfrm>
          <a:prstGeom prst="rect">
            <a:avLst/>
          </a:prstGeom>
          <a:noFill/>
          <a:ln w="9525">
            <a:noFill/>
            <a:miter lim="800000"/>
            <a:headEnd/>
            <a:tailEnd/>
          </a:ln>
        </p:spPr>
        <p:txBody>
          <a:bodyPr>
            <a:spAutoFit/>
          </a:bodyPr>
          <a:lstStyle/>
          <a:p>
            <a:pPr algn="ctr">
              <a:spcBef>
                <a:spcPct val="50000"/>
              </a:spcBef>
            </a:pPr>
            <a:r>
              <a:rPr lang="en-US" b="1" dirty="0">
                <a:solidFill>
                  <a:srgbClr val="C00000"/>
                </a:solidFill>
                <a:effectLst>
                  <a:outerShdw blurRad="38100" dist="38100" dir="2700000" algn="tl">
                    <a:srgbClr val="000000">
                      <a:alpha val="43137"/>
                    </a:srgbClr>
                  </a:outerShdw>
                </a:effectLst>
                <a:latin typeface="Arial" pitchFamily="34" charset="0"/>
                <a:cs typeface="Arial" pitchFamily="34" charset="0"/>
              </a:rPr>
              <a:t>This 500X micrograph of Ti-6242 was alpha/beta forged and alpha/beta annealed, then etched with Kroll’s reagent. The circumference of the three circles is 500 mm.  Point counting revealed an alpha phase volume fraction of 0.485 (48.5%). 76 alpha grains were intercepted by the three circles.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0" y="381000"/>
            <a:ext cx="9144000" cy="646331"/>
          </a:xfrm>
          <a:prstGeom prst="rect">
            <a:avLst/>
          </a:prstGeom>
          <a:noFill/>
          <a:ln w="9525">
            <a:noFill/>
            <a:miter lim="800000"/>
            <a:headEnd/>
            <a:tailEnd/>
          </a:ln>
        </p:spPr>
        <p:txBody>
          <a:bodyPr>
            <a:spAutoFit/>
          </a:bodyPr>
          <a:lstStyle/>
          <a:p>
            <a:pPr algn="ctr">
              <a:spcBef>
                <a:spcPct val="50000"/>
              </a:spcBef>
            </a:pPr>
            <a:r>
              <a:rPr lang="en-US" sz="3600" b="1" dirty="0">
                <a:solidFill>
                  <a:srgbClr val="002060"/>
                </a:solidFill>
                <a:effectLst>
                  <a:outerShdw blurRad="38100" dist="38100" dir="2700000" algn="tl">
                    <a:srgbClr val="000000">
                      <a:alpha val="43137"/>
                    </a:srgbClr>
                  </a:outerShdw>
                </a:effectLst>
                <a:latin typeface="Arial" pitchFamily="34" charset="0"/>
                <a:cs typeface="Arial" pitchFamily="34" charset="0"/>
              </a:rPr>
              <a:t>Intercept Method for Two-Constituents</a:t>
            </a:r>
          </a:p>
        </p:txBody>
      </p:sp>
      <p:grpSp>
        <p:nvGrpSpPr>
          <p:cNvPr id="7" name="Group 6"/>
          <p:cNvGrpSpPr/>
          <p:nvPr/>
        </p:nvGrpSpPr>
        <p:grpSpPr>
          <a:xfrm>
            <a:off x="228600" y="1905000"/>
            <a:ext cx="8763000" cy="842665"/>
            <a:chOff x="228600" y="1905000"/>
            <a:chExt cx="8763000" cy="842665"/>
          </a:xfrm>
        </p:grpSpPr>
        <p:sp>
          <p:nvSpPr>
            <p:cNvPr id="40963" name="Text Box 3"/>
            <p:cNvSpPr txBox="1">
              <a:spLocks noChangeArrowheads="1"/>
            </p:cNvSpPr>
            <p:nvPr/>
          </p:nvSpPr>
          <p:spPr bwMode="auto">
            <a:xfrm>
              <a:off x="228600" y="2057400"/>
              <a:ext cx="8763000" cy="461665"/>
            </a:xfrm>
            <a:prstGeom prst="rect">
              <a:avLst/>
            </a:prstGeom>
            <a:noFill/>
            <a:ln w="9525">
              <a:noFill/>
              <a:miter lim="800000"/>
              <a:headEnd/>
              <a:tailEnd/>
            </a:ln>
          </p:spPr>
          <p:txBody>
            <a:bodyPr>
              <a:spAutoFit/>
            </a:bodyPr>
            <a:lstStyle/>
            <a:p>
              <a:pPr algn="ctr">
                <a:spcBef>
                  <a:spcPct val="50000"/>
                </a:spcBef>
              </a:pPr>
              <a:r>
                <a:rPr lang="en-US" sz="2400" b="1" i="1" dirty="0">
                  <a:solidFill>
                    <a:srgbClr val="C00000"/>
                  </a:solidFill>
                  <a:effectLst>
                    <a:outerShdw blurRad="38100" dist="38100" dir="2700000" algn="tl">
                      <a:srgbClr val="000000">
                        <a:alpha val="43137"/>
                      </a:srgbClr>
                    </a:outerShdw>
                  </a:effectLst>
                  <a:latin typeface="Arial" pitchFamily="34" charset="0"/>
                  <a:cs typeface="Arial" pitchFamily="34" charset="0"/>
                </a:rPr>
                <a:t>l</a:t>
              </a:r>
              <a:r>
                <a:rPr lang="en-US" sz="2400" b="1" baseline="-25000" dirty="0">
                  <a:solidFill>
                    <a:srgbClr val="C00000"/>
                  </a:solidFill>
                  <a:effectLst>
                    <a:outerShdw blurRad="38100" dist="38100" dir="2700000" algn="tl">
                      <a:srgbClr val="000000">
                        <a:alpha val="43137"/>
                      </a:srgbClr>
                    </a:outerShdw>
                  </a:effectLst>
                  <a:latin typeface="Arial" pitchFamily="34" charset="0"/>
                  <a:cs typeface="Arial" pitchFamily="34" charset="0"/>
                  <a:sym typeface="Symbol" pitchFamily="18" charset="2"/>
                </a:rPr>
                <a:t></a:t>
              </a: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sym typeface="Symbol" pitchFamily="18" charset="2"/>
                </a:rPr>
                <a:t> = ———————— = 0.006382 mm</a:t>
              </a:r>
              <a:endPar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
          <p:nvSpPr>
            <p:cNvPr id="40964" name="Text Box 4"/>
            <p:cNvSpPr txBox="1">
              <a:spLocks noChangeArrowheads="1"/>
            </p:cNvSpPr>
            <p:nvPr/>
          </p:nvSpPr>
          <p:spPr bwMode="auto">
            <a:xfrm>
              <a:off x="2362200" y="1905000"/>
              <a:ext cx="3048000" cy="461665"/>
            </a:xfrm>
            <a:prstGeom prst="rect">
              <a:avLst/>
            </a:prstGeom>
            <a:noFill/>
            <a:ln w="9525">
              <a:noFill/>
              <a:miter lim="800000"/>
              <a:headEnd/>
              <a:tailEnd/>
            </a:ln>
          </p:spPr>
          <p:txBody>
            <a:bodyPr>
              <a:spAutoFit/>
            </a:bodyPr>
            <a:lstStyle/>
            <a:p>
              <a:pPr algn="ctr">
                <a:spcBef>
                  <a:spcPct val="50000"/>
                </a:spcBef>
              </a:pP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(0.485)(500/500)</a:t>
              </a:r>
            </a:p>
          </p:txBody>
        </p:sp>
        <p:sp>
          <p:nvSpPr>
            <p:cNvPr id="40965" name="Text Box 5"/>
            <p:cNvSpPr txBox="1">
              <a:spLocks noChangeArrowheads="1"/>
            </p:cNvSpPr>
            <p:nvPr/>
          </p:nvSpPr>
          <p:spPr bwMode="auto">
            <a:xfrm>
              <a:off x="3429000" y="2286000"/>
              <a:ext cx="990600" cy="461665"/>
            </a:xfrm>
            <a:prstGeom prst="rect">
              <a:avLst/>
            </a:prstGeom>
            <a:noFill/>
            <a:ln w="9525">
              <a:noFill/>
              <a:miter lim="800000"/>
              <a:headEnd/>
              <a:tailEnd/>
            </a:ln>
          </p:spPr>
          <p:txBody>
            <a:bodyPr>
              <a:spAutoFit/>
            </a:bodyPr>
            <a:lstStyle/>
            <a:p>
              <a:pPr algn="ctr">
                <a:spcBef>
                  <a:spcPct val="50000"/>
                </a:spcBef>
              </a:pP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76</a:t>
              </a:r>
            </a:p>
          </p:txBody>
        </p:sp>
      </p:grpSp>
      <p:sp>
        <p:nvSpPr>
          <p:cNvPr id="40966" name="Text Box 6"/>
          <p:cNvSpPr txBox="1">
            <a:spLocks noChangeArrowheads="1"/>
          </p:cNvSpPr>
          <p:nvPr/>
        </p:nvSpPr>
        <p:spPr bwMode="auto">
          <a:xfrm>
            <a:off x="457200" y="3657600"/>
            <a:ext cx="8229600" cy="523220"/>
          </a:xfrm>
          <a:prstGeom prst="rect">
            <a:avLst/>
          </a:prstGeom>
          <a:noFill/>
          <a:ln w="9525">
            <a:noFill/>
            <a:miter lim="800000"/>
            <a:headEnd/>
            <a:tailEnd/>
          </a:ln>
        </p:spPr>
        <p:txBody>
          <a:bodyPr>
            <a:spAutoFit/>
          </a:bodyPr>
          <a:lstStyle/>
          <a:p>
            <a:pPr algn="ctr">
              <a:spcBef>
                <a:spcPct val="50000"/>
              </a:spcBef>
            </a:pP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G = [-6.644Log</a:t>
            </a:r>
            <a:r>
              <a:rPr lang="en-US" sz="2800" b="1" baseline="-25000" dirty="0">
                <a:solidFill>
                  <a:srgbClr val="C00000"/>
                </a:solidFill>
                <a:effectLst>
                  <a:outerShdw blurRad="38100" dist="38100" dir="2700000" algn="tl">
                    <a:srgbClr val="000000">
                      <a:alpha val="43137"/>
                    </a:srgbClr>
                  </a:outerShdw>
                </a:effectLst>
                <a:latin typeface="Arial" pitchFamily="34" charset="0"/>
                <a:cs typeface="Arial" pitchFamily="34" charset="0"/>
              </a:rPr>
              <a:t>10</a:t>
            </a: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(0.006382)] – 3.288 = 11.3</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762000"/>
            <a:ext cx="8458200" cy="584775"/>
          </a:xfrm>
          <a:prstGeom prst="rect">
            <a:avLst/>
          </a:prstGeom>
          <a:noFill/>
        </p:spPr>
        <p:txBody>
          <a:bodyPr wrap="square" rtlCol="0">
            <a:spAutoFit/>
          </a:bodyPr>
          <a:lstStyle/>
          <a:p>
            <a:pPr algn="ctr"/>
            <a:r>
              <a:rPr lang="en-US" sz="3200" b="1" dirty="0">
                <a:solidFill>
                  <a:srgbClr val="002060"/>
                </a:solidFill>
                <a:effectLst>
                  <a:outerShdw blurRad="38100" dist="38100" dir="2700000" algn="tl">
                    <a:srgbClr val="000000">
                      <a:alpha val="43137"/>
                    </a:srgbClr>
                  </a:outerShdw>
                </a:effectLst>
                <a:latin typeface="Arial" pitchFamily="34" charset="0"/>
                <a:cs typeface="Arial" pitchFamily="34" charset="0"/>
              </a:rPr>
              <a:t>Normal Grain Size Distribution Example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7" descr="LamSteelInt"/>
          <p:cNvPicPr>
            <a:picLocks noChangeAspect="1" noChangeArrowheads="1"/>
          </p:cNvPicPr>
          <p:nvPr/>
        </p:nvPicPr>
        <p:blipFill>
          <a:blip r:embed="rId2" cstate="print"/>
          <a:srcRect/>
          <a:stretch>
            <a:fillRect/>
          </a:stretch>
        </p:blipFill>
        <p:spPr bwMode="auto">
          <a:xfrm>
            <a:off x="1981199" y="1328304"/>
            <a:ext cx="4724401" cy="4312083"/>
          </a:xfrm>
          <a:prstGeom prst="rect">
            <a:avLst/>
          </a:prstGeom>
          <a:noFill/>
          <a:ln w="9525">
            <a:noFill/>
            <a:miter lim="800000"/>
            <a:headEnd/>
            <a:tailEnd/>
          </a:ln>
        </p:spPr>
      </p:pic>
      <p:sp>
        <p:nvSpPr>
          <p:cNvPr id="3" name="TextBox 2"/>
          <p:cNvSpPr txBox="1"/>
          <p:nvPr/>
        </p:nvSpPr>
        <p:spPr>
          <a:xfrm>
            <a:off x="1371600" y="381000"/>
            <a:ext cx="6172200" cy="584775"/>
          </a:xfrm>
          <a:prstGeom prst="rect">
            <a:avLst/>
          </a:prstGeom>
          <a:noFill/>
        </p:spPr>
        <p:txBody>
          <a:bodyPr wrap="square" rtlCol="0">
            <a:spAutoFit/>
          </a:bodyPr>
          <a:lstStyle/>
          <a:p>
            <a:pPr algn="ctr"/>
            <a:r>
              <a:rPr lang="en-US" sz="3200" b="1" dirty="0">
                <a:solidFill>
                  <a:srgbClr val="002060"/>
                </a:solidFill>
                <a:effectLst>
                  <a:outerShdw blurRad="38100" dist="38100" dir="2700000" algn="tl">
                    <a:srgbClr val="000000">
                      <a:alpha val="43137"/>
                    </a:srgbClr>
                  </a:outerShdw>
                </a:effectLst>
                <a:latin typeface="Arial" pitchFamily="34" charset="0"/>
                <a:cs typeface="Arial" pitchFamily="34" charset="0"/>
              </a:rPr>
              <a:t>Motor Lamination Steel</a:t>
            </a:r>
          </a:p>
        </p:txBody>
      </p:sp>
      <p:sp>
        <p:nvSpPr>
          <p:cNvPr id="4" name="TextBox 3"/>
          <p:cNvSpPr txBox="1"/>
          <p:nvPr/>
        </p:nvSpPr>
        <p:spPr>
          <a:xfrm>
            <a:off x="1981200" y="5791200"/>
            <a:ext cx="4724400" cy="369332"/>
          </a:xfrm>
          <a:prstGeom prst="rect">
            <a:avLst/>
          </a:prstGeom>
          <a:noFill/>
        </p:spPr>
        <p:txBody>
          <a:bodyPr wrap="square" rtlCol="0">
            <a:spAutoFit/>
          </a:bodyPr>
          <a:lstStyle/>
          <a:p>
            <a:pPr algn="ctr"/>
            <a:r>
              <a:rPr lang="en-US" b="1" dirty="0" err="1">
                <a:solidFill>
                  <a:srgbClr val="C00000"/>
                </a:solidFill>
                <a:latin typeface="Arial" pitchFamily="34" charset="0"/>
                <a:cs typeface="Arial" pitchFamily="34" charset="0"/>
              </a:rPr>
              <a:t>Klemm’s</a:t>
            </a:r>
            <a:r>
              <a:rPr lang="en-US" b="1" dirty="0">
                <a:solidFill>
                  <a:srgbClr val="C00000"/>
                </a:solidFill>
                <a:latin typeface="Arial" pitchFamily="34" charset="0"/>
                <a:cs typeface="Arial" pitchFamily="34" charset="0"/>
              </a:rPr>
              <a:t> I  100X</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609600" y="685800"/>
            <a:ext cx="7924800" cy="707886"/>
          </a:xfrm>
          <a:prstGeom prst="rect">
            <a:avLst/>
          </a:prstGeom>
          <a:noFill/>
          <a:ln w="9525">
            <a:noFill/>
            <a:miter lim="800000"/>
            <a:headEnd/>
            <a:tailEnd/>
          </a:ln>
        </p:spPr>
        <p:txBody>
          <a:bodyPr>
            <a:spAutoFit/>
          </a:bodyPr>
          <a:lstStyle/>
          <a:p>
            <a:pPr algn="ctr">
              <a:spcBef>
                <a:spcPct val="50000"/>
              </a:spcBef>
            </a:pPr>
            <a:r>
              <a:rPr lang="en-US" sz="4000" b="1" dirty="0">
                <a:solidFill>
                  <a:srgbClr val="002060"/>
                </a:solidFill>
                <a:latin typeface="Arial" pitchFamily="34" charset="0"/>
                <a:cs typeface="Arial" pitchFamily="34" charset="0"/>
              </a:rPr>
              <a:t>ASTM Standards for Grain Size</a:t>
            </a:r>
          </a:p>
        </p:txBody>
      </p:sp>
      <p:sp>
        <p:nvSpPr>
          <p:cNvPr id="10243" name="Text Box 3"/>
          <p:cNvSpPr txBox="1">
            <a:spLocks noChangeArrowheads="1"/>
          </p:cNvSpPr>
          <p:nvPr/>
        </p:nvSpPr>
        <p:spPr bwMode="auto">
          <a:xfrm>
            <a:off x="990600" y="1600200"/>
            <a:ext cx="7162800" cy="954107"/>
          </a:xfrm>
          <a:prstGeom prst="rect">
            <a:avLst/>
          </a:prstGeom>
          <a:noFill/>
          <a:ln w="9525">
            <a:noFill/>
            <a:miter lim="800000"/>
            <a:headEnd/>
            <a:tailEnd/>
          </a:ln>
        </p:spPr>
        <p:txBody>
          <a:bodyPr>
            <a:spAutoFit/>
          </a:bodyPr>
          <a:lstStyle/>
          <a:p>
            <a:pPr algn="ctr">
              <a:spcBef>
                <a:spcPct val="50000"/>
              </a:spcBef>
            </a:pPr>
            <a:r>
              <a:rPr lang="en-US" sz="2800" b="1" dirty="0">
                <a:solidFill>
                  <a:srgbClr val="C00000"/>
                </a:solidFill>
                <a:latin typeface="Arial" pitchFamily="34" charset="0"/>
                <a:cs typeface="Arial" pitchFamily="34" charset="0"/>
              </a:rPr>
              <a:t>ASTM E 112: For equiaxed, single-phase grain structures</a:t>
            </a:r>
          </a:p>
        </p:txBody>
      </p:sp>
      <p:sp>
        <p:nvSpPr>
          <p:cNvPr id="10244" name="Text Box 4"/>
          <p:cNvSpPr txBox="1">
            <a:spLocks noChangeArrowheads="1"/>
          </p:cNvSpPr>
          <p:nvPr/>
        </p:nvSpPr>
        <p:spPr bwMode="auto">
          <a:xfrm>
            <a:off x="1371600" y="2971800"/>
            <a:ext cx="6477000" cy="954107"/>
          </a:xfrm>
          <a:prstGeom prst="rect">
            <a:avLst/>
          </a:prstGeom>
          <a:noFill/>
          <a:ln w="9525">
            <a:noFill/>
            <a:miter lim="800000"/>
            <a:headEnd/>
            <a:tailEnd/>
          </a:ln>
        </p:spPr>
        <p:txBody>
          <a:bodyPr>
            <a:spAutoFit/>
          </a:bodyPr>
          <a:lstStyle/>
          <a:p>
            <a:pPr>
              <a:spcBef>
                <a:spcPct val="50000"/>
              </a:spcBef>
            </a:pPr>
            <a:r>
              <a:rPr lang="en-US" sz="2800" b="1" dirty="0">
                <a:solidFill>
                  <a:srgbClr val="C00000"/>
                </a:solidFill>
                <a:latin typeface="Arial" pitchFamily="34" charset="0"/>
                <a:cs typeface="Arial" pitchFamily="34" charset="0"/>
              </a:rPr>
              <a:t>ASTM E 930: For grain structures with an occasional very large grain </a:t>
            </a:r>
          </a:p>
        </p:txBody>
      </p:sp>
      <p:sp>
        <p:nvSpPr>
          <p:cNvPr id="10245" name="Text Box 5"/>
          <p:cNvSpPr txBox="1">
            <a:spLocks noChangeArrowheads="1"/>
          </p:cNvSpPr>
          <p:nvPr/>
        </p:nvSpPr>
        <p:spPr bwMode="auto">
          <a:xfrm>
            <a:off x="1371600" y="4267200"/>
            <a:ext cx="6477000" cy="954107"/>
          </a:xfrm>
          <a:prstGeom prst="rect">
            <a:avLst/>
          </a:prstGeom>
          <a:noFill/>
          <a:ln w="9525">
            <a:noFill/>
            <a:miter lim="800000"/>
            <a:headEnd/>
            <a:tailEnd/>
          </a:ln>
        </p:spPr>
        <p:txBody>
          <a:bodyPr>
            <a:spAutoFit/>
          </a:bodyPr>
          <a:lstStyle/>
          <a:p>
            <a:pPr algn="ctr">
              <a:spcBef>
                <a:spcPct val="50000"/>
              </a:spcBef>
            </a:pPr>
            <a:r>
              <a:rPr lang="en-US" sz="2800" b="1" dirty="0">
                <a:solidFill>
                  <a:srgbClr val="C00000"/>
                </a:solidFill>
                <a:latin typeface="Arial" pitchFamily="34" charset="0"/>
                <a:cs typeface="Arial" pitchFamily="34" charset="0"/>
              </a:rPr>
              <a:t>ASTM E 1181: For characterizing duplex grain structures</a:t>
            </a:r>
          </a:p>
        </p:txBody>
      </p:sp>
      <p:sp>
        <p:nvSpPr>
          <p:cNvPr id="10246" name="Text Box 6"/>
          <p:cNvSpPr txBox="1">
            <a:spLocks noChangeArrowheads="1"/>
          </p:cNvSpPr>
          <p:nvPr/>
        </p:nvSpPr>
        <p:spPr bwMode="auto">
          <a:xfrm>
            <a:off x="990600" y="5562600"/>
            <a:ext cx="7620000" cy="954107"/>
          </a:xfrm>
          <a:prstGeom prst="rect">
            <a:avLst/>
          </a:prstGeom>
          <a:noFill/>
          <a:ln w="9525">
            <a:noFill/>
            <a:miter lim="800000"/>
            <a:headEnd/>
            <a:tailEnd/>
          </a:ln>
        </p:spPr>
        <p:txBody>
          <a:bodyPr>
            <a:spAutoFit/>
          </a:bodyPr>
          <a:lstStyle/>
          <a:p>
            <a:pPr algn="ctr">
              <a:spcBef>
                <a:spcPct val="50000"/>
              </a:spcBef>
            </a:pPr>
            <a:r>
              <a:rPr lang="en-US" sz="2800" b="1" dirty="0">
                <a:solidFill>
                  <a:srgbClr val="C00000"/>
                </a:solidFill>
                <a:latin typeface="Arial" pitchFamily="34" charset="0"/>
                <a:cs typeface="Arial" pitchFamily="34" charset="0"/>
              </a:rPr>
              <a:t>ASTM E 1382: For image analysis measurements of grain size, any type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001.png"/>
          <p:cNvPicPr>
            <a:picLocks noChangeAspect="1"/>
          </p:cNvPicPr>
          <p:nvPr/>
        </p:nvPicPr>
        <p:blipFill>
          <a:blip r:embed="rId2" cstate="print"/>
          <a:stretch>
            <a:fillRect/>
          </a:stretch>
        </p:blipFill>
        <p:spPr>
          <a:xfrm>
            <a:off x="2133600" y="1351517"/>
            <a:ext cx="4724400" cy="4309324"/>
          </a:xfrm>
          <a:prstGeom prst="rect">
            <a:avLst/>
          </a:prstGeom>
        </p:spPr>
      </p:pic>
      <p:sp>
        <p:nvSpPr>
          <p:cNvPr id="3" name="TextBox 2"/>
          <p:cNvSpPr txBox="1"/>
          <p:nvPr/>
        </p:nvSpPr>
        <p:spPr>
          <a:xfrm>
            <a:off x="1905000" y="457200"/>
            <a:ext cx="5410200" cy="584775"/>
          </a:xfrm>
          <a:prstGeom prst="rect">
            <a:avLst/>
          </a:prstGeom>
          <a:noFill/>
        </p:spPr>
        <p:txBody>
          <a:bodyPr wrap="square" rtlCol="0">
            <a:spAutoFit/>
          </a:bodyPr>
          <a:lstStyle/>
          <a:p>
            <a:pPr algn="ctr"/>
            <a:r>
              <a:rPr lang="en-US" sz="3200" b="1" dirty="0">
                <a:solidFill>
                  <a:srgbClr val="002060"/>
                </a:solidFill>
                <a:effectLst>
                  <a:outerShdw blurRad="38100" dist="38100" dir="2700000" algn="tl">
                    <a:srgbClr val="000000">
                      <a:alpha val="43137"/>
                    </a:srgbClr>
                  </a:outerShdw>
                </a:effectLst>
                <a:latin typeface="Arial" pitchFamily="34" charset="0"/>
                <a:cs typeface="Arial" pitchFamily="34" charset="0"/>
              </a:rPr>
              <a:t>Motor Lamination Steel</a:t>
            </a:r>
          </a:p>
        </p:txBody>
      </p:sp>
      <p:sp>
        <p:nvSpPr>
          <p:cNvPr id="4" name="TextBox 3"/>
          <p:cNvSpPr txBox="1"/>
          <p:nvPr/>
        </p:nvSpPr>
        <p:spPr>
          <a:xfrm>
            <a:off x="1752600" y="5867400"/>
            <a:ext cx="5486400" cy="369332"/>
          </a:xfrm>
          <a:prstGeom prst="rect">
            <a:avLst/>
          </a:prstGeom>
          <a:noFill/>
        </p:spPr>
        <p:txBody>
          <a:bodyPr wrap="square" rtlCol="0">
            <a:spAutoFit/>
          </a:bodyPr>
          <a:lstStyle/>
          <a:p>
            <a:pPr algn="ctr"/>
            <a:r>
              <a:rPr lang="en-US" b="1" dirty="0">
                <a:solidFill>
                  <a:srgbClr val="C00000"/>
                </a:solidFill>
                <a:latin typeface="Arial" pitchFamily="34" charset="0"/>
                <a:cs typeface="Arial" pitchFamily="34" charset="0"/>
              </a:rPr>
              <a:t>Grain Boundary Detection</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1769876" y="1429468"/>
            <a:ext cx="5621524" cy="3382245"/>
            <a:chOff x="1769876" y="1429468"/>
            <a:chExt cx="5621524" cy="3382245"/>
          </a:xfrm>
        </p:grpSpPr>
        <p:pic>
          <p:nvPicPr>
            <p:cNvPr id="2050" name="Picture 2"/>
            <p:cNvPicPr>
              <a:picLocks noChangeAspect="1" noChangeArrowheads="1"/>
            </p:cNvPicPr>
            <p:nvPr/>
          </p:nvPicPr>
          <p:blipFill>
            <a:blip r:embed="rId2" cstate="print"/>
            <a:srcRect/>
            <a:stretch>
              <a:fillRect/>
            </a:stretch>
          </p:blipFill>
          <p:spPr bwMode="auto">
            <a:xfrm>
              <a:off x="1769876" y="1429468"/>
              <a:ext cx="5621524" cy="3382245"/>
            </a:xfrm>
            <a:prstGeom prst="rect">
              <a:avLst/>
            </a:prstGeom>
            <a:noFill/>
            <a:ln w="9525">
              <a:noFill/>
              <a:miter lim="800000"/>
              <a:headEnd/>
              <a:tailEnd/>
            </a:ln>
            <a:effectLst/>
          </p:spPr>
        </p:pic>
        <p:sp>
          <p:nvSpPr>
            <p:cNvPr id="3" name="TextBox 2"/>
            <p:cNvSpPr txBox="1"/>
            <p:nvPr/>
          </p:nvSpPr>
          <p:spPr>
            <a:xfrm>
              <a:off x="2590800" y="2438400"/>
              <a:ext cx="1676400" cy="369332"/>
            </a:xfrm>
            <a:prstGeom prst="rect">
              <a:avLst/>
            </a:prstGeom>
            <a:noFill/>
          </p:spPr>
          <p:txBody>
            <a:bodyPr wrap="square" rtlCol="0">
              <a:spAutoFit/>
            </a:bodyPr>
            <a:lstStyle/>
            <a:p>
              <a:r>
                <a:rPr lang="en-US" b="1" dirty="0">
                  <a:solidFill>
                    <a:srgbClr val="002060"/>
                  </a:solidFill>
                  <a:latin typeface="Arial" pitchFamily="34" charset="0"/>
                  <a:cs typeface="Arial" pitchFamily="34" charset="0"/>
                </a:rPr>
                <a:t>Avg. G = 6.63</a:t>
              </a:r>
            </a:p>
          </p:txBody>
        </p:sp>
      </p:grpSp>
      <p:sp>
        <p:nvSpPr>
          <p:cNvPr id="5" name="TextBox 4"/>
          <p:cNvSpPr txBox="1"/>
          <p:nvPr/>
        </p:nvSpPr>
        <p:spPr>
          <a:xfrm>
            <a:off x="1066800" y="5029200"/>
            <a:ext cx="7391400" cy="1200329"/>
          </a:xfrm>
          <a:prstGeom prst="rect">
            <a:avLst/>
          </a:prstGeom>
          <a:noFill/>
        </p:spPr>
        <p:txBody>
          <a:bodyPr wrap="square" rtlCol="0">
            <a:spAutoFit/>
          </a:bodyPr>
          <a:lstStyle/>
          <a:p>
            <a:pPr algn="ct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8 Grain Size Classes</a:t>
            </a:r>
          </a:p>
          <a:p>
            <a:pPr algn="ctr"/>
            <a:endPar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gn="ct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Skew = 1.43  Kurtosis = 2.55   N = 891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990600" y="2438400"/>
          <a:ext cx="7162800" cy="1010920"/>
        </p:xfrm>
        <a:graphic>
          <a:graphicData uri="http://schemas.openxmlformats.org/drawingml/2006/table">
            <a:tbl>
              <a:tblPr firstRow="1" bandRow="1">
                <a:tableStyleId>{5C22544A-7EE6-4342-B048-85BDC9FD1C3A}</a:tableStyleId>
              </a:tblPr>
              <a:tblGrid>
                <a:gridCol w="1432560">
                  <a:extLst>
                    <a:ext uri="{9D8B030D-6E8A-4147-A177-3AD203B41FA5}">
                      <a16:colId xmlns:a16="http://schemas.microsoft.com/office/drawing/2014/main" val="20000"/>
                    </a:ext>
                  </a:extLst>
                </a:gridCol>
                <a:gridCol w="1432560">
                  <a:extLst>
                    <a:ext uri="{9D8B030D-6E8A-4147-A177-3AD203B41FA5}">
                      <a16:colId xmlns:a16="http://schemas.microsoft.com/office/drawing/2014/main" val="20001"/>
                    </a:ext>
                  </a:extLst>
                </a:gridCol>
                <a:gridCol w="1432560">
                  <a:extLst>
                    <a:ext uri="{9D8B030D-6E8A-4147-A177-3AD203B41FA5}">
                      <a16:colId xmlns:a16="http://schemas.microsoft.com/office/drawing/2014/main" val="20002"/>
                    </a:ext>
                  </a:extLst>
                </a:gridCol>
                <a:gridCol w="1432560">
                  <a:extLst>
                    <a:ext uri="{9D8B030D-6E8A-4147-A177-3AD203B41FA5}">
                      <a16:colId xmlns:a16="http://schemas.microsoft.com/office/drawing/2014/main" val="20003"/>
                    </a:ext>
                  </a:extLst>
                </a:gridCol>
                <a:gridCol w="1432560">
                  <a:extLst>
                    <a:ext uri="{9D8B030D-6E8A-4147-A177-3AD203B41FA5}">
                      <a16:colId xmlns:a16="http://schemas.microsoft.com/office/drawing/2014/main" val="20004"/>
                    </a:ext>
                  </a:extLst>
                </a:gridCol>
              </a:tblGrid>
              <a:tr h="370840">
                <a:tc>
                  <a:txBody>
                    <a:bodyPr/>
                    <a:lstStyle/>
                    <a:p>
                      <a:pPr algn="ctr"/>
                      <a:r>
                        <a:rPr lang="en-US" dirty="0">
                          <a:solidFill>
                            <a:schemeClr val="bg1"/>
                          </a:solidFill>
                        </a:rPr>
                        <a:t>No. Grains</a:t>
                      </a:r>
                    </a:p>
                  </a:txBody>
                  <a:tcPr/>
                </a:tc>
                <a:tc>
                  <a:txBody>
                    <a:bodyPr/>
                    <a:lstStyle/>
                    <a:p>
                      <a:pPr algn="ctr"/>
                      <a:r>
                        <a:rPr lang="en-US" dirty="0">
                          <a:solidFill>
                            <a:schemeClr val="bg1"/>
                          </a:solidFill>
                          <a:sym typeface="Symbol"/>
                        </a:rPr>
                        <a:t> Grain Areas, m</a:t>
                      </a:r>
                      <a:r>
                        <a:rPr lang="en-US" baseline="30000" dirty="0">
                          <a:solidFill>
                            <a:schemeClr val="bg1"/>
                          </a:solidFill>
                          <a:sym typeface="Symbol"/>
                        </a:rPr>
                        <a:t>2</a:t>
                      </a:r>
                      <a:endParaRPr lang="en-US" baseline="30000" dirty="0">
                        <a:solidFill>
                          <a:schemeClr val="bg1"/>
                        </a:solidFill>
                      </a:endParaRPr>
                    </a:p>
                  </a:txBody>
                  <a:tcPr/>
                </a:tc>
                <a:tc>
                  <a:txBody>
                    <a:bodyPr/>
                    <a:lstStyle/>
                    <a:p>
                      <a:pPr algn="ctr"/>
                      <a:r>
                        <a:rPr lang="en-US" dirty="0">
                          <a:solidFill>
                            <a:schemeClr val="bg1"/>
                          </a:solidFill>
                        </a:rPr>
                        <a:t>Avg. Grain Area, </a:t>
                      </a:r>
                      <a:r>
                        <a:rPr lang="en-US" dirty="0">
                          <a:solidFill>
                            <a:schemeClr val="bg1"/>
                          </a:solidFill>
                          <a:sym typeface="Symbol"/>
                        </a:rPr>
                        <a:t>m</a:t>
                      </a:r>
                      <a:r>
                        <a:rPr lang="en-US" baseline="30000" dirty="0">
                          <a:solidFill>
                            <a:schemeClr val="bg1"/>
                          </a:solidFill>
                          <a:sym typeface="Symbol"/>
                        </a:rPr>
                        <a:t>2</a:t>
                      </a:r>
                      <a:endParaRPr lang="en-US" baseline="30000" dirty="0">
                        <a:solidFill>
                          <a:schemeClr val="bg1"/>
                        </a:solidFill>
                      </a:endParaRPr>
                    </a:p>
                  </a:txBody>
                  <a:tcPr/>
                </a:tc>
                <a:tc>
                  <a:txBody>
                    <a:bodyPr/>
                    <a:lstStyle/>
                    <a:p>
                      <a:pPr algn="ctr"/>
                      <a:r>
                        <a:rPr lang="en-US" dirty="0">
                          <a:solidFill>
                            <a:schemeClr val="bg1"/>
                          </a:solidFill>
                        </a:rPr>
                        <a:t>ASTM</a:t>
                      </a:r>
                    </a:p>
                    <a:p>
                      <a:pPr algn="ctr"/>
                      <a:r>
                        <a:rPr lang="en-US" dirty="0">
                          <a:solidFill>
                            <a:schemeClr val="bg1"/>
                          </a:solidFill>
                        </a:rPr>
                        <a:t>G</a:t>
                      </a:r>
                    </a:p>
                  </a:txBody>
                  <a:tcPr/>
                </a:tc>
                <a:tc>
                  <a:txBody>
                    <a:bodyPr/>
                    <a:lstStyle/>
                    <a:p>
                      <a:pPr algn="ctr"/>
                      <a:r>
                        <a:rPr lang="en-US" dirty="0">
                          <a:solidFill>
                            <a:schemeClr val="bg1"/>
                          </a:solidFill>
                        </a:rPr>
                        <a:t>No. of G Classes</a:t>
                      </a:r>
                    </a:p>
                  </a:txBody>
                  <a:tcPr/>
                </a:tc>
                <a:extLst>
                  <a:ext uri="{0D108BD9-81ED-4DB2-BD59-A6C34878D82A}">
                    <a16:rowId xmlns:a16="http://schemas.microsoft.com/office/drawing/2014/main" val="10000"/>
                  </a:ext>
                </a:extLst>
              </a:tr>
              <a:tr h="370840">
                <a:tc>
                  <a:txBody>
                    <a:bodyPr/>
                    <a:lstStyle/>
                    <a:p>
                      <a:pPr algn="ctr"/>
                      <a:r>
                        <a:rPr lang="en-US" b="1" dirty="0">
                          <a:solidFill>
                            <a:schemeClr val="tx1"/>
                          </a:solidFill>
                          <a:latin typeface="Arial" pitchFamily="34" charset="0"/>
                          <a:cs typeface="Arial" pitchFamily="34" charset="0"/>
                        </a:rPr>
                        <a:t>891</a:t>
                      </a:r>
                    </a:p>
                  </a:txBody>
                  <a:tcPr/>
                </a:tc>
                <a:tc>
                  <a:txBody>
                    <a:bodyPr/>
                    <a:lstStyle/>
                    <a:p>
                      <a:pPr algn="ctr"/>
                      <a:r>
                        <a:rPr lang="en-US" b="1" dirty="0">
                          <a:solidFill>
                            <a:schemeClr val="tx1"/>
                          </a:solidFill>
                          <a:latin typeface="Arial" pitchFamily="34" charset="0"/>
                          <a:cs typeface="Arial" pitchFamily="34" charset="0"/>
                        </a:rPr>
                        <a:t>1,158,903</a:t>
                      </a:r>
                    </a:p>
                  </a:txBody>
                  <a:tcPr/>
                </a:tc>
                <a:tc>
                  <a:txBody>
                    <a:bodyPr/>
                    <a:lstStyle/>
                    <a:p>
                      <a:pPr algn="ctr"/>
                      <a:r>
                        <a:rPr lang="en-US" b="1" dirty="0">
                          <a:solidFill>
                            <a:schemeClr val="tx1"/>
                          </a:solidFill>
                          <a:latin typeface="Arial" pitchFamily="34" charset="0"/>
                          <a:cs typeface="Arial" pitchFamily="34" charset="0"/>
                        </a:rPr>
                        <a:t>1300.68</a:t>
                      </a:r>
                    </a:p>
                  </a:txBody>
                  <a:tcPr/>
                </a:tc>
                <a:tc>
                  <a:txBody>
                    <a:bodyPr/>
                    <a:lstStyle/>
                    <a:p>
                      <a:pPr algn="ctr"/>
                      <a:r>
                        <a:rPr lang="en-US" b="1" dirty="0">
                          <a:solidFill>
                            <a:schemeClr val="tx1"/>
                          </a:solidFill>
                          <a:latin typeface="Arial" pitchFamily="34" charset="0"/>
                          <a:cs typeface="Arial" pitchFamily="34" charset="0"/>
                        </a:rPr>
                        <a:t>6.63</a:t>
                      </a:r>
                    </a:p>
                  </a:txBody>
                  <a:tcPr/>
                </a:tc>
                <a:tc>
                  <a:txBody>
                    <a:bodyPr/>
                    <a:lstStyle/>
                    <a:p>
                      <a:pPr algn="ctr"/>
                      <a:r>
                        <a:rPr lang="en-US" b="1" dirty="0">
                          <a:solidFill>
                            <a:schemeClr val="tx1"/>
                          </a:solidFill>
                          <a:latin typeface="Arial" pitchFamily="34" charset="0"/>
                          <a:cs typeface="Arial" pitchFamily="34" charset="0"/>
                        </a:rPr>
                        <a:t>8</a:t>
                      </a:r>
                    </a:p>
                  </a:txBody>
                  <a:tcPr/>
                </a:tc>
                <a:extLst>
                  <a:ext uri="{0D108BD9-81ED-4DB2-BD59-A6C34878D82A}">
                    <a16:rowId xmlns:a16="http://schemas.microsoft.com/office/drawing/2014/main" val="10001"/>
                  </a:ext>
                </a:extLst>
              </a:tr>
            </a:tbl>
          </a:graphicData>
        </a:graphic>
      </p:graphicFrame>
      <p:graphicFrame>
        <p:nvGraphicFramePr>
          <p:cNvPr id="5" name="Table 4"/>
          <p:cNvGraphicFramePr>
            <a:graphicFrameLocks noGrp="1"/>
          </p:cNvGraphicFramePr>
          <p:nvPr/>
        </p:nvGraphicFramePr>
        <p:xfrm>
          <a:off x="838200" y="1397000"/>
          <a:ext cx="7543800" cy="741680"/>
        </p:xfrm>
        <a:graphic>
          <a:graphicData uri="http://schemas.openxmlformats.org/drawingml/2006/table">
            <a:tbl>
              <a:tblPr firstRow="1" bandRow="1">
                <a:tableStyleId>{5C22544A-7EE6-4342-B048-85BDC9FD1C3A}</a:tableStyleId>
              </a:tblPr>
              <a:tblGrid>
                <a:gridCol w="754380">
                  <a:extLst>
                    <a:ext uri="{9D8B030D-6E8A-4147-A177-3AD203B41FA5}">
                      <a16:colId xmlns:a16="http://schemas.microsoft.com/office/drawing/2014/main" val="20000"/>
                    </a:ext>
                  </a:extLst>
                </a:gridCol>
                <a:gridCol w="754380">
                  <a:extLst>
                    <a:ext uri="{9D8B030D-6E8A-4147-A177-3AD203B41FA5}">
                      <a16:colId xmlns:a16="http://schemas.microsoft.com/office/drawing/2014/main" val="20001"/>
                    </a:ext>
                  </a:extLst>
                </a:gridCol>
                <a:gridCol w="754380">
                  <a:extLst>
                    <a:ext uri="{9D8B030D-6E8A-4147-A177-3AD203B41FA5}">
                      <a16:colId xmlns:a16="http://schemas.microsoft.com/office/drawing/2014/main" val="20002"/>
                    </a:ext>
                  </a:extLst>
                </a:gridCol>
                <a:gridCol w="754380">
                  <a:extLst>
                    <a:ext uri="{9D8B030D-6E8A-4147-A177-3AD203B41FA5}">
                      <a16:colId xmlns:a16="http://schemas.microsoft.com/office/drawing/2014/main" val="20003"/>
                    </a:ext>
                  </a:extLst>
                </a:gridCol>
                <a:gridCol w="754380">
                  <a:extLst>
                    <a:ext uri="{9D8B030D-6E8A-4147-A177-3AD203B41FA5}">
                      <a16:colId xmlns:a16="http://schemas.microsoft.com/office/drawing/2014/main" val="20004"/>
                    </a:ext>
                  </a:extLst>
                </a:gridCol>
                <a:gridCol w="754380">
                  <a:extLst>
                    <a:ext uri="{9D8B030D-6E8A-4147-A177-3AD203B41FA5}">
                      <a16:colId xmlns:a16="http://schemas.microsoft.com/office/drawing/2014/main" val="20005"/>
                    </a:ext>
                  </a:extLst>
                </a:gridCol>
                <a:gridCol w="754380">
                  <a:extLst>
                    <a:ext uri="{9D8B030D-6E8A-4147-A177-3AD203B41FA5}">
                      <a16:colId xmlns:a16="http://schemas.microsoft.com/office/drawing/2014/main" val="20006"/>
                    </a:ext>
                  </a:extLst>
                </a:gridCol>
                <a:gridCol w="754380">
                  <a:extLst>
                    <a:ext uri="{9D8B030D-6E8A-4147-A177-3AD203B41FA5}">
                      <a16:colId xmlns:a16="http://schemas.microsoft.com/office/drawing/2014/main" val="20007"/>
                    </a:ext>
                  </a:extLst>
                </a:gridCol>
                <a:gridCol w="754380">
                  <a:extLst>
                    <a:ext uri="{9D8B030D-6E8A-4147-A177-3AD203B41FA5}">
                      <a16:colId xmlns:a16="http://schemas.microsoft.com/office/drawing/2014/main" val="20008"/>
                    </a:ext>
                  </a:extLst>
                </a:gridCol>
                <a:gridCol w="754380">
                  <a:extLst>
                    <a:ext uri="{9D8B030D-6E8A-4147-A177-3AD203B41FA5}">
                      <a16:colId xmlns:a16="http://schemas.microsoft.com/office/drawing/2014/main" val="20009"/>
                    </a:ext>
                  </a:extLst>
                </a:gridCol>
              </a:tblGrid>
              <a:tr h="370840">
                <a:tc>
                  <a:txBody>
                    <a:bodyPr/>
                    <a:lstStyle/>
                    <a:p>
                      <a:pPr algn="ctr"/>
                      <a:r>
                        <a:rPr lang="en-US" b="1" dirty="0">
                          <a:solidFill>
                            <a:schemeClr val="bg1"/>
                          </a:solidFill>
                          <a:latin typeface="Arial" pitchFamily="34" charset="0"/>
                          <a:cs typeface="Arial" pitchFamily="34" charset="0"/>
                        </a:rPr>
                        <a:t>G</a:t>
                      </a:r>
                    </a:p>
                  </a:txBody>
                  <a:tcPr/>
                </a:tc>
                <a:tc>
                  <a:txBody>
                    <a:bodyPr/>
                    <a:lstStyle/>
                    <a:p>
                      <a:pPr algn="ctr"/>
                      <a:r>
                        <a:rPr lang="en-US" b="1" dirty="0">
                          <a:solidFill>
                            <a:schemeClr val="bg1"/>
                          </a:solidFill>
                          <a:latin typeface="Arial" pitchFamily="34" charset="0"/>
                          <a:cs typeface="Arial" pitchFamily="34" charset="0"/>
                        </a:rPr>
                        <a:t>3</a:t>
                      </a:r>
                    </a:p>
                  </a:txBody>
                  <a:tcPr/>
                </a:tc>
                <a:tc>
                  <a:txBody>
                    <a:bodyPr/>
                    <a:lstStyle/>
                    <a:p>
                      <a:pPr algn="ctr"/>
                      <a:r>
                        <a:rPr lang="en-US" b="1" dirty="0">
                          <a:solidFill>
                            <a:schemeClr val="bg1"/>
                          </a:solidFill>
                          <a:latin typeface="Arial" pitchFamily="34" charset="0"/>
                          <a:cs typeface="Arial" pitchFamily="34" charset="0"/>
                        </a:rPr>
                        <a:t>4</a:t>
                      </a:r>
                    </a:p>
                  </a:txBody>
                  <a:tcPr/>
                </a:tc>
                <a:tc>
                  <a:txBody>
                    <a:bodyPr/>
                    <a:lstStyle/>
                    <a:p>
                      <a:pPr algn="ctr"/>
                      <a:r>
                        <a:rPr lang="en-US" b="1" dirty="0">
                          <a:solidFill>
                            <a:schemeClr val="bg1"/>
                          </a:solidFill>
                          <a:latin typeface="Arial" pitchFamily="34" charset="0"/>
                          <a:cs typeface="Arial" pitchFamily="34" charset="0"/>
                        </a:rPr>
                        <a:t>5</a:t>
                      </a:r>
                    </a:p>
                  </a:txBody>
                  <a:tcPr/>
                </a:tc>
                <a:tc>
                  <a:txBody>
                    <a:bodyPr/>
                    <a:lstStyle/>
                    <a:p>
                      <a:pPr algn="ctr"/>
                      <a:r>
                        <a:rPr lang="en-US" b="1" dirty="0">
                          <a:solidFill>
                            <a:schemeClr val="bg1"/>
                          </a:solidFill>
                          <a:latin typeface="Arial" pitchFamily="34" charset="0"/>
                          <a:cs typeface="Arial" pitchFamily="34" charset="0"/>
                        </a:rPr>
                        <a:t>6</a:t>
                      </a:r>
                    </a:p>
                  </a:txBody>
                  <a:tcPr/>
                </a:tc>
                <a:tc>
                  <a:txBody>
                    <a:bodyPr/>
                    <a:lstStyle/>
                    <a:p>
                      <a:pPr algn="ctr"/>
                      <a:r>
                        <a:rPr lang="en-US" b="1" dirty="0">
                          <a:solidFill>
                            <a:schemeClr val="bg1"/>
                          </a:solidFill>
                          <a:latin typeface="Arial" pitchFamily="34" charset="0"/>
                          <a:cs typeface="Arial" pitchFamily="34" charset="0"/>
                        </a:rPr>
                        <a:t>7</a:t>
                      </a:r>
                    </a:p>
                  </a:txBody>
                  <a:tcPr/>
                </a:tc>
                <a:tc>
                  <a:txBody>
                    <a:bodyPr/>
                    <a:lstStyle/>
                    <a:p>
                      <a:pPr algn="ctr"/>
                      <a:r>
                        <a:rPr lang="en-US" b="1" dirty="0">
                          <a:solidFill>
                            <a:schemeClr val="bg1"/>
                          </a:solidFill>
                          <a:latin typeface="Arial" pitchFamily="34" charset="0"/>
                          <a:cs typeface="Arial" pitchFamily="34" charset="0"/>
                        </a:rPr>
                        <a:t>8</a:t>
                      </a:r>
                    </a:p>
                  </a:txBody>
                  <a:tcPr/>
                </a:tc>
                <a:tc>
                  <a:txBody>
                    <a:bodyPr/>
                    <a:lstStyle/>
                    <a:p>
                      <a:pPr algn="ctr"/>
                      <a:r>
                        <a:rPr lang="en-US" b="1" dirty="0">
                          <a:solidFill>
                            <a:schemeClr val="bg1"/>
                          </a:solidFill>
                          <a:latin typeface="Arial" pitchFamily="34" charset="0"/>
                          <a:cs typeface="Arial" pitchFamily="34" charset="0"/>
                        </a:rPr>
                        <a:t>9</a:t>
                      </a:r>
                    </a:p>
                  </a:txBody>
                  <a:tcPr/>
                </a:tc>
                <a:tc>
                  <a:txBody>
                    <a:bodyPr/>
                    <a:lstStyle/>
                    <a:p>
                      <a:pPr algn="ctr"/>
                      <a:r>
                        <a:rPr lang="en-US" b="1" dirty="0">
                          <a:solidFill>
                            <a:schemeClr val="bg1"/>
                          </a:solidFill>
                          <a:latin typeface="Arial" pitchFamily="34" charset="0"/>
                          <a:cs typeface="Arial" pitchFamily="34" charset="0"/>
                        </a:rPr>
                        <a:t>10</a:t>
                      </a:r>
                    </a:p>
                  </a:txBody>
                  <a:tcPr/>
                </a:tc>
                <a:tc>
                  <a:txBody>
                    <a:bodyPr/>
                    <a:lstStyle/>
                    <a:p>
                      <a:pPr algn="ctr"/>
                      <a:r>
                        <a:rPr lang="en-US" b="1" dirty="0">
                          <a:solidFill>
                            <a:schemeClr val="bg1"/>
                          </a:solidFill>
                          <a:latin typeface="Arial" pitchFamily="34" charset="0"/>
                          <a:cs typeface="Arial" pitchFamily="34" charset="0"/>
                        </a:rPr>
                        <a:t>11</a:t>
                      </a:r>
                    </a:p>
                  </a:txBody>
                  <a:tcPr/>
                </a:tc>
                <a:extLst>
                  <a:ext uri="{0D108BD9-81ED-4DB2-BD59-A6C34878D82A}">
                    <a16:rowId xmlns:a16="http://schemas.microsoft.com/office/drawing/2014/main" val="10000"/>
                  </a:ext>
                </a:extLst>
              </a:tr>
              <a:tr h="370840">
                <a:tc>
                  <a:txBody>
                    <a:bodyPr/>
                    <a:lstStyle/>
                    <a:p>
                      <a:pPr algn="ctr"/>
                      <a:r>
                        <a:rPr lang="en-US" b="1" dirty="0">
                          <a:solidFill>
                            <a:schemeClr val="tx1"/>
                          </a:solidFill>
                          <a:latin typeface="Arial" pitchFamily="34" charset="0"/>
                          <a:cs typeface="Arial" pitchFamily="34" charset="0"/>
                        </a:rPr>
                        <a:t>% A</a:t>
                      </a:r>
                    </a:p>
                  </a:txBody>
                  <a:tcPr/>
                </a:tc>
                <a:tc>
                  <a:txBody>
                    <a:bodyPr/>
                    <a:lstStyle/>
                    <a:p>
                      <a:pPr algn="ctr"/>
                      <a:r>
                        <a:rPr lang="en-US" b="1" dirty="0">
                          <a:solidFill>
                            <a:schemeClr val="tx1"/>
                          </a:solidFill>
                          <a:latin typeface="Arial" pitchFamily="34" charset="0"/>
                          <a:cs typeface="Arial" pitchFamily="34" charset="0"/>
                        </a:rPr>
                        <a:t>0</a:t>
                      </a:r>
                    </a:p>
                  </a:txBody>
                  <a:tcPr/>
                </a:tc>
                <a:tc>
                  <a:txBody>
                    <a:bodyPr/>
                    <a:lstStyle/>
                    <a:p>
                      <a:pPr algn="ctr"/>
                      <a:r>
                        <a:rPr lang="en-US" b="1" dirty="0">
                          <a:solidFill>
                            <a:schemeClr val="tx1"/>
                          </a:solidFill>
                          <a:latin typeface="Arial" pitchFamily="34" charset="0"/>
                          <a:cs typeface="Arial" pitchFamily="34" charset="0"/>
                        </a:rPr>
                        <a:t>3.19</a:t>
                      </a:r>
                    </a:p>
                  </a:txBody>
                  <a:tcPr/>
                </a:tc>
                <a:tc>
                  <a:txBody>
                    <a:bodyPr/>
                    <a:lstStyle/>
                    <a:p>
                      <a:pPr algn="ctr"/>
                      <a:r>
                        <a:rPr lang="en-US" b="1" dirty="0">
                          <a:solidFill>
                            <a:schemeClr val="tx1"/>
                          </a:solidFill>
                          <a:latin typeface="Arial" pitchFamily="34" charset="0"/>
                          <a:cs typeface="Arial" pitchFamily="34" charset="0"/>
                        </a:rPr>
                        <a:t>23.76</a:t>
                      </a:r>
                    </a:p>
                  </a:txBody>
                  <a:tcPr/>
                </a:tc>
                <a:tc>
                  <a:txBody>
                    <a:bodyPr/>
                    <a:lstStyle/>
                    <a:p>
                      <a:pPr algn="ctr"/>
                      <a:r>
                        <a:rPr lang="en-US" b="1" dirty="0">
                          <a:solidFill>
                            <a:schemeClr val="tx1"/>
                          </a:solidFill>
                          <a:latin typeface="Arial" pitchFamily="34" charset="0"/>
                          <a:cs typeface="Arial" pitchFamily="34" charset="0"/>
                        </a:rPr>
                        <a:t>42.53</a:t>
                      </a:r>
                    </a:p>
                  </a:txBody>
                  <a:tcPr/>
                </a:tc>
                <a:tc>
                  <a:txBody>
                    <a:bodyPr/>
                    <a:lstStyle/>
                    <a:p>
                      <a:pPr algn="ctr"/>
                      <a:r>
                        <a:rPr lang="en-US" b="1" dirty="0">
                          <a:solidFill>
                            <a:schemeClr val="tx1"/>
                          </a:solidFill>
                          <a:latin typeface="Arial" pitchFamily="34" charset="0"/>
                          <a:cs typeface="Arial" pitchFamily="34" charset="0"/>
                        </a:rPr>
                        <a:t>20.25</a:t>
                      </a:r>
                    </a:p>
                  </a:txBody>
                  <a:tcPr/>
                </a:tc>
                <a:tc>
                  <a:txBody>
                    <a:bodyPr/>
                    <a:lstStyle/>
                    <a:p>
                      <a:pPr algn="ctr"/>
                      <a:r>
                        <a:rPr lang="en-US" b="1" dirty="0">
                          <a:solidFill>
                            <a:schemeClr val="tx1"/>
                          </a:solidFill>
                          <a:latin typeface="Arial" pitchFamily="34" charset="0"/>
                          <a:cs typeface="Arial" pitchFamily="34" charset="0"/>
                        </a:rPr>
                        <a:t>7.21</a:t>
                      </a:r>
                    </a:p>
                  </a:txBody>
                  <a:tcPr/>
                </a:tc>
                <a:tc>
                  <a:txBody>
                    <a:bodyPr/>
                    <a:lstStyle/>
                    <a:p>
                      <a:pPr algn="ctr"/>
                      <a:r>
                        <a:rPr lang="en-US" b="1" dirty="0">
                          <a:solidFill>
                            <a:schemeClr val="tx1"/>
                          </a:solidFill>
                          <a:latin typeface="Arial" pitchFamily="34" charset="0"/>
                          <a:cs typeface="Arial" pitchFamily="34" charset="0"/>
                        </a:rPr>
                        <a:t>2.19</a:t>
                      </a:r>
                    </a:p>
                  </a:txBody>
                  <a:tcPr/>
                </a:tc>
                <a:tc>
                  <a:txBody>
                    <a:bodyPr/>
                    <a:lstStyle/>
                    <a:p>
                      <a:pPr algn="ctr"/>
                      <a:r>
                        <a:rPr lang="en-US" b="1" dirty="0">
                          <a:solidFill>
                            <a:schemeClr val="tx1"/>
                          </a:solidFill>
                          <a:latin typeface="Arial" pitchFamily="34" charset="0"/>
                          <a:cs typeface="Arial" pitchFamily="34" charset="0"/>
                        </a:rPr>
                        <a:t>0.76</a:t>
                      </a:r>
                    </a:p>
                  </a:txBody>
                  <a:tcPr/>
                </a:tc>
                <a:tc>
                  <a:txBody>
                    <a:bodyPr/>
                    <a:lstStyle/>
                    <a:p>
                      <a:pPr algn="ctr"/>
                      <a:r>
                        <a:rPr lang="en-US" b="1" dirty="0">
                          <a:solidFill>
                            <a:schemeClr val="tx1"/>
                          </a:solidFill>
                          <a:latin typeface="Arial" pitchFamily="34" charset="0"/>
                          <a:cs typeface="Arial" pitchFamily="34" charset="0"/>
                        </a:rPr>
                        <a:t>0.12</a:t>
                      </a:r>
                    </a:p>
                  </a:txBody>
                  <a:tcPr/>
                </a:tc>
                <a:extLst>
                  <a:ext uri="{0D108BD9-81ED-4DB2-BD59-A6C34878D82A}">
                    <a16:rowId xmlns:a16="http://schemas.microsoft.com/office/drawing/2014/main" val="10001"/>
                  </a:ext>
                </a:extLst>
              </a:tr>
            </a:tbl>
          </a:graphicData>
        </a:graphic>
      </p:graphicFrame>
      <p:sp>
        <p:nvSpPr>
          <p:cNvPr id="6" name="TextBox 5"/>
          <p:cNvSpPr txBox="1"/>
          <p:nvPr/>
        </p:nvSpPr>
        <p:spPr>
          <a:xfrm>
            <a:off x="838200" y="304800"/>
            <a:ext cx="7543800" cy="954107"/>
          </a:xfrm>
          <a:prstGeom prst="rect">
            <a:avLst/>
          </a:prstGeom>
          <a:noFill/>
        </p:spPr>
        <p:txBody>
          <a:bodyPr wrap="square" rtlCol="0">
            <a:spAutoFit/>
          </a:bodyPr>
          <a:lstStyle/>
          <a:p>
            <a:pPr algn="ctr"/>
            <a:r>
              <a:rPr lang="en-US" sz="2800" b="1" dirty="0">
                <a:solidFill>
                  <a:srgbClr val="002060"/>
                </a:solidFill>
                <a:effectLst>
                  <a:outerShdw blurRad="38100" dist="38100" dir="2700000" algn="tl">
                    <a:srgbClr val="000000">
                      <a:alpha val="43137"/>
                    </a:srgbClr>
                  </a:outerShdw>
                </a:effectLst>
                <a:latin typeface="Arial" pitchFamily="34" charset="0"/>
                <a:cs typeface="Arial" pitchFamily="34" charset="0"/>
              </a:rPr>
              <a:t>Motor Lamination Steel</a:t>
            </a:r>
          </a:p>
          <a:p>
            <a:pPr algn="ctr"/>
            <a:r>
              <a:rPr lang="en-US" sz="2800" b="1" dirty="0">
                <a:solidFill>
                  <a:srgbClr val="002060"/>
                </a:solidFill>
                <a:effectLst>
                  <a:outerShdw blurRad="38100" dist="38100" dir="2700000" algn="tl">
                    <a:srgbClr val="000000">
                      <a:alpha val="43137"/>
                    </a:srgbClr>
                  </a:outerShdw>
                </a:effectLst>
                <a:latin typeface="Arial" pitchFamily="34" charset="0"/>
                <a:cs typeface="Arial" pitchFamily="34" charset="0"/>
              </a:rPr>
              <a:t>Percentage of Grains by Area Per G</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1-Seacure.jpg"/>
          <p:cNvPicPr>
            <a:picLocks noChangeAspect="1"/>
          </p:cNvPicPr>
          <p:nvPr/>
        </p:nvPicPr>
        <p:blipFill>
          <a:blip r:embed="rId2" cstate="print"/>
          <a:stretch>
            <a:fillRect/>
          </a:stretch>
        </p:blipFill>
        <p:spPr>
          <a:xfrm>
            <a:off x="152400" y="804472"/>
            <a:ext cx="3657600" cy="2776928"/>
          </a:xfrm>
          <a:prstGeom prst="rect">
            <a:avLst/>
          </a:prstGeom>
        </p:spPr>
      </p:pic>
      <p:sp>
        <p:nvSpPr>
          <p:cNvPr id="3" name="TextBox 2"/>
          <p:cNvSpPr txBox="1"/>
          <p:nvPr/>
        </p:nvSpPr>
        <p:spPr>
          <a:xfrm>
            <a:off x="838200" y="152400"/>
            <a:ext cx="7543800" cy="369332"/>
          </a:xfrm>
          <a:prstGeom prst="rect">
            <a:avLst/>
          </a:prstGeom>
          <a:noFill/>
        </p:spPr>
        <p:txBody>
          <a:bodyPr wrap="square" rtlCol="0">
            <a:spAutoFit/>
          </a:bodyPr>
          <a:lstStyle/>
          <a:p>
            <a:pPr algn="ctr"/>
            <a:r>
              <a:rPr lang="en-US" b="1" dirty="0">
                <a:latin typeface="Arial" pitchFamily="34" charset="0"/>
                <a:cs typeface="Arial" pitchFamily="34" charset="0"/>
              </a:rPr>
              <a:t>Sea Cure Ferritic Stainless Steel</a:t>
            </a:r>
          </a:p>
        </p:txBody>
      </p:sp>
      <p:pic>
        <p:nvPicPr>
          <p:cNvPr id="4" name="Picture 3" descr="Image1-Seacure_1.jpg"/>
          <p:cNvPicPr>
            <a:picLocks noChangeAspect="1"/>
          </p:cNvPicPr>
          <p:nvPr/>
        </p:nvPicPr>
        <p:blipFill>
          <a:blip r:embed="rId3" cstate="print"/>
          <a:stretch>
            <a:fillRect/>
          </a:stretch>
        </p:blipFill>
        <p:spPr>
          <a:xfrm>
            <a:off x="5334000" y="838200"/>
            <a:ext cx="3657600" cy="2776928"/>
          </a:xfrm>
          <a:prstGeom prst="rect">
            <a:avLst/>
          </a:prstGeom>
        </p:spPr>
      </p:pic>
      <p:pic>
        <p:nvPicPr>
          <p:cNvPr id="5" name="Picture 4" descr="Image1-Seacure_2.jpg"/>
          <p:cNvPicPr>
            <a:picLocks noChangeAspect="1"/>
          </p:cNvPicPr>
          <p:nvPr/>
        </p:nvPicPr>
        <p:blipFill>
          <a:blip r:embed="rId4" cstate="print"/>
          <a:stretch>
            <a:fillRect/>
          </a:stretch>
        </p:blipFill>
        <p:spPr>
          <a:xfrm>
            <a:off x="2743200" y="4081072"/>
            <a:ext cx="3657600" cy="2776928"/>
          </a:xfrm>
          <a:prstGeom prst="rect">
            <a:avLst/>
          </a:prstGeom>
        </p:spPr>
      </p:pic>
      <p:sp>
        <p:nvSpPr>
          <p:cNvPr id="6" name="TextBox 5"/>
          <p:cNvSpPr txBox="1"/>
          <p:nvPr/>
        </p:nvSpPr>
        <p:spPr>
          <a:xfrm>
            <a:off x="152400" y="3581400"/>
            <a:ext cx="3276600" cy="369332"/>
          </a:xfrm>
          <a:prstGeom prst="rect">
            <a:avLst/>
          </a:prstGeom>
          <a:noFill/>
        </p:spPr>
        <p:txBody>
          <a:bodyPr wrap="square" rtlCol="0">
            <a:spAutoFit/>
          </a:bodyPr>
          <a:lstStyle/>
          <a:p>
            <a:r>
              <a:rPr lang="en-US" b="1" dirty="0">
                <a:latin typeface="Arial" pitchFamily="34" charset="0"/>
                <a:cs typeface="Arial" pitchFamily="34" charset="0"/>
              </a:rPr>
              <a:t>60% HNO</a:t>
            </a:r>
            <a:r>
              <a:rPr lang="en-US" b="1" baseline="-25000" dirty="0">
                <a:latin typeface="Arial" pitchFamily="34" charset="0"/>
                <a:cs typeface="Arial" pitchFamily="34" charset="0"/>
              </a:rPr>
              <a:t>3</a:t>
            </a:r>
            <a:r>
              <a:rPr lang="en-US" b="1" dirty="0">
                <a:latin typeface="Arial" pitchFamily="34" charset="0"/>
                <a:cs typeface="Arial" pitchFamily="34" charset="0"/>
              </a:rPr>
              <a:t> at 1.5 V dc, 60 s</a:t>
            </a:r>
          </a:p>
        </p:txBody>
      </p:sp>
      <p:sp>
        <p:nvSpPr>
          <p:cNvPr id="7" name="TextBox 6"/>
          <p:cNvSpPr txBox="1"/>
          <p:nvPr/>
        </p:nvSpPr>
        <p:spPr>
          <a:xfrm>
            <a:off x="6477000" y="3657600"/>
            <a:ext cx="2514600" cy="369332"/>
          </a:xfrm>
          <a:prstGeom prst="rect">
            <a:avLst/>
          </a:prstGeom>
          <a:noFill/>
        </p:spPr>
        <p:txBody>
          <a:bodyPr wrap="square" rtlCol="0">
            <a:spAutoFit/>
          </a:bodyPr>
          <a:lstStyle/>
          <a:p>
            <a:pPr algn="r"/>
            <a:r>
              <a:rPr lang="en-US" b="1" dirty="0">
                <a:latin typeface="Arial" pitchFamily="34" charset="0"/>
                <a:cs typeface="Arial" pitchFamily="34" charset="0"/>
              </a:rPr>
              <a:t>Boundary Detection</a:t>
            </a:r>
          </a:p>
        </p:txBody>
      </p:sp>
      <p:sp>
        <p:nvSpPr>
          <p:cNvPr id="8" name="TextBox 7"/>
          <p:cNvSpPr txBox="1"/>
          <p:nvPr/>
        </p:nvSpPr>
        <p:spPr>
          <a:xfrm>
            <a:off x="6400800" y="6172200"/>
            <a:ext cx="2590800" cy="646331"/>
          </a:xfrm>
          <a:prstGeom prst="rect">
            <a:avLst/>
          </a:prstGeom>
          <a:noFill/>
        </p:spPr>
        <p:txBody>
          <a:bodyPr wrap="square" rtlCol="0">
            <a:spAutoFit/>
          </a:bodyPr>
          <a:lstStyle/>
          <a:p>
            <a:r>
              <a:rPr lang="en-US" b="1" dirty="0">
                <a:latin typeface="Arial" pitchFamily="34" charset="0"/>
                <a:cs typeface="Arial" pitchFamily="34" charset="0"/>
              </a:rPr>
              <a:t>Grain Interior Detection</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228600"/>
            <a:ext cx="6019800" cy="369332"/>
          </a:xfrm>
          <a:prstGeom prst="rect">
            <a:avLst/>
          </a:prstGeom>
          <a:noFill/>
        </p:spPr>
        <p:txBody>
          <a:bodyPr wrap="square" rtlCol="0">
            <a:spAutoFit/>
          </a:bodyPr>
          <a:lstStyle/>
          <a:p>
            <a:pPr algn="ctr"/>
            <a:r>
              <a:rPr lang="en-US" b="1" dirty="0" err="1">
                <a:latin typeface="Arial" pitchFamily="34" charset="0"/>
                <a:cs typeface="Arial" pitchFamily="34" charset="0"/>
              </a:rPr>
              <a:t>Monit</a:t>
            </a:r>
            <a:r>
              <a:rPr lang="en-US" b="1" dirty="0">
                <a:latin typeface="Arial" pitchFamily="34" charset="0"/>
                <a:cs typeface="Arial" pitchFamily="34" charset="0"/>
              </a:rPr>
              <a:t> Ferritic Stainless Steel</a:t>
            </a:r>
          </a:p>
        </p:txBody>
      </p:sp>
      <p:pic>
        <p:nvPicPr>
          <p:cNvPr id="3" name="Picture 2" descr="Image2-Monit.jpg"/>
          <p:cNvPicPr>
            <a:picLocks noChangeAspect="1"/>
          </p:cNvPicPr>
          <p:nvPr/>
        </p:nvPicPr>
        <p:blipFill>
          <a:blip r:embed="rId2" cstate="print"/>
          <a:stretch>
            <a:fillRect/>
          </a:stretch>
        </p:blipFill>
        <p:spPr>
          <a:xfrm>
            <a:off x="304800" y="838200"/>
            <a:ext cx="3657600" cy="2771920"/>
          </a:xfrm>
          <a:prstGeom prst="rect">
            <a:avLst/>
          </a:prstGeom>
        </p:spPr>
      </p:pic>
      <p:sp>
        <p:nvSpPr>
          <p:cNvPr id="4" name="TextBox 3"/>
          <p:cNvSpPr txBox="1"/>
          <p:nvPr/>
        </p:nvSpPr>
        <p:spPr>
          <a:xfrm>
            <a:off x="304800" y="3581400"/>
            <a:ext cx="3581400" cy="369332"/>
          </a:xfrm>
          <a:prstGeom prst="rect">
            <a:avLst/>
          </a:prstGeom>
          <a:noFill/>
        </p:spPr>
        <p:txBody>
          <a:bodyPr wrap="square" rtlCol="0">
            <a:spAutoFit/>
          </a:bodyPr>
          <a:lstStyle/>
          <a:p>
            <a:r>
              <a:rPr lang="en-US" b="1" dirty="0">
                <a:latin typeface="Arial" pitchFamily="34" charset="0"/>
                <a:cs typeface="Arial" pitchFamily="34" charset="0"/>
              </a:rPr>
              <a:t>60% HNO</a:t>
            </a:r>
            <a:r>
              <a:rPr lang="en-US" b="1" baseline="-25000" dirty="0">
                <a:latin typeface="Arial" pitchFamily="34" charset="0"/>
                <a:cs typeface="Arial" pitchFamily="34" charset="0"/>
              </a:rPr>
              <a:t>3</a:t>
            </a:r>
            <a:r>
              <a:rPr lang="en-US" b="1" dirty="0">
                <a:latin typeface="Arial" pitchFamily="34" charset="0"/>
                <a:cs typeface="Arial" pitchFamily="34" charset="0"/>
              </a:rPr>
              <a:t> at 1.5 V dc, 60 s</a:t>
            </a:r>
          </a:p>
        </p:txBody>
      </p:sp>
      <p:pic>
        <p:nvPicPr>
          <p:cNvPr id="5" name="Picture 4" descr="Image2-Monit_1.jpg"/>
          <p:cNvPicPr>
            <a:picLocks noChangeAspect="1"/>
          </p:cNvPicPr>
          <p:nvPr/>
        </p:nvPicPr>
        <p:blipFill>
          <a:blip r:embed="rId3" cstate="print"/>
          <a:stretch>
            <a:fillRect/>
          </a:stretch>
        </p:blipFill>
        <p:spPr>
          <a:xfrm>
            <a:off x="5257800" y="914400"/>
            <a:ext cx="3657600" cy="2771920"/>
          </a:xfrm>
          <a:prstGeom prst="rect">
            <a:avLst/>
          </a:prstGeom>
        </p:spPr>
      </p:pic>
      <p:sp>
        <p:nvSpPr>
          <p:cNvPr id="6" name="TextBox 5"/>
          <p:cNvSpPr txBox="1"/>
          <p:nvPr/>
        </p:nvSpPr>
        <p:spPr>
          <a:xfrm>
            <a:off x="5867400" y="3733800"/>
            <a:ext cx="3048000" cy="369332"/>
          </a:xfrm>
          <a:prstGeom prst="rect">
            <a:avLst/>
          </a:prstGeom>
          <a:noFill/>
        </p:spPr>
        <p:txBody>
          <a:bodyPr wrap="square" rtlCol="0">
            <a:spAutoFit/>
          </a:bodyPr>
          <a:lstStyle/>
          <a:p>
            <a:pPr algn="r"/>
            <a:r>
              <a:rPr lang="en-US" b="1" dirty="0">
                <a:latin typeface="Arial" pitchFamily="34" charset="0"/>
                <a:cs typeface="Arial" pitchFamily="34" charset="0"/>
              </a:rPr>
              <a:t>Boundary Detection</a:t>
            </a:r>
          </a:p>
        </p:txBody>
      </p:sp>
      <p:pic>
        <p:nvPicPr>
          <p:cNvPr id="7" name="Picture 6" descr="Image2-Monit_2.jpg"/>
          <p:cNvPicPr>
            <a:picLocks noChangeAspect="1"/>
          </p:cNvPicPr>
          <p:nvPr/>
        </p:nvPicPr>
        <p:blipFill>
          <a:blip r:embed="rId4" cstate="print"/>
          <a:stretch>
            <a:fillRect/>
          </a:stretch>
        </p:blipFill>
        <p:spPr>
          <a:xfrm>
            <a:off x="2819400" y="4086080"/>
            <a:ext cx="3657600" cy="2771920"/>
          </a:xfrm>
          <a:prstGeom prst="rect">
            <a:avLst/>
          </a:prstGeom>
        </p:spPr>
      </p:pic>
      <p:sp>
        <p:nvSpPr>
          <p:cNvPr id="8" name="TextBox 7"/>
          <p:cNvSpPr txBox="1"/>
          <p:nvPr/>
        </p:nvSpPr>
        <p:spPr>
          <a:xfrm>
            <a:off x="6477000" y="6248400"/>
            <a:ext cx="2667000" cy="646331"/>
          </a:xfrm>
          <a:prstGeom prst="rect">
            <a:avLst/>
          </a:prstGeom>
          <a:noFill/>
        </p:spPr>
        <p:txBody>
          <a:bodyPr wrap="square" rtlCol="0">
            <a:spAutoFit/>
          </a:bodyPr>
          <a:lstStyle/>
          <a:p>
            <a:r>
              <a:rPr lang="en-US" b="1" dirty="0">
                <a:latin typeface="Arial" pitchFamily="34" charset="0"/>
                <a:cs typeface="Arial" pitchFamily="34" charset="0"/>
              </a:rPr>
              <a:t>Grain Interior Detection</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1600200" y="685800"/>
            <a:ext cx="6097654" cy="3668713"/>
            <a:chOff x="1643227" y="914400"/>
            <a:chExt cx="6097654" cy="3668713"/>
          </a:xfrm>
        </p:grpSpPr>
        <p:pic>
          <p:nvPicPr>
            <p:cNvPr id="1026" name="Picture 2"/>
            <p:cNvPicPr>
              <a:picLocks noChangeAspect="1" noChangeArrowheads="1"/>
            </p:cNvPicPr>
            <p:nvPr/>
          </p:nvPicPr>
          <p:blipFill>
            <a:blip r:embed="rId2" cstate="print"/>
            <a:srcRect/>
            <a:stretch>
              <a:fillRect/>
            </a:stretch>
          </p:blipFill>
          <p:spPr bwMode="auto">
            <a:xfrm>
              <a:off x="1643227" y="914400"/>
              <a:ext cx="6097654" cy="3668713"/>
            </a:xfrm>
            <a:prstGeom prst="rect">
              <a:avLst/>
            </a:prstGeom>
            <a:noFill/>
            <a:ln w="9525">
              <a:noFill/>
              <a:miter lim="800000"/>
              <a:headEnd/>
              <a:tailEnd/>
            </a:ln>
            <a:effectLst/>
          </p:spPr>
        </p:pic>
        <p:sp>
          <p:nvSpPr>
            <p:cNvPr id="3" name="TextBox 2"/>
            <p:cNvSpPr txBox="1"/>
            <p:nvPr/>
          </p:nvSpPr>
          <p:spPr>
            <a:xfrm>
              <a:off x="5029200" y="2362200"/>
              <a:ext cx="1143000" cy="381000"/>
            </a:xfrm>
            <a:prstGeom prst="rect">
              <a:avLst/>
            </a:prstGeom>
            <a:solidFill>
              <a:schemeClr val="bg1"/>
            </a:solidFill>
          </p:spPr>
          <p:txBody>
            <a:bodyPr wrap="square" rtlCol="0">
              <a:spAutoFit/>
            </a:bodyPr>
            <a:lstStyle/>
            <a:p>
              <a:r>
                <a:rPr lang="en-US" b="1" dirty="0">
                  <a:solidFill>
                    <a:srgbClr val="002060"/>
                  </a:solidFill>
                  <a:latin typeface="Arial" pitchFamily="34" charset="0"/>
                  <a:cs typeface="Arial" pitchFamily="34" charset="0"/>
                </a:rPr>
                <a:t>G = 7.14</a:t>
              </a:r>
            </a:p>
          </p:txBody>
        </p:sp>
      </p:grpSp>
      <p:sp>
        <p:nvSpPr>
          <p:cNvPr id="5" name="TextBox 4"/>
          <p:cNvSpPr txBox="1"/>
          <p:nvPr/>
        </p:nvSpPr>
        <p:spPr>
          <a:xfrm>
            <a:off x="1600200" y="4419600"/>
            <a:ext cx="6019800" cy="381000"/>
          </a:xfrm>
          <a:prstGeom prst="rect">
            <a:avLst/>
          </a:prstGeom>
          <a:noFill/>
        </p:spPr>
        <p:txBody>
          <a:bodyPr wrap="square" rtlCol="0">
            <a:spAutoFit/>
          </a:bodyPr>
          <a:lstStyle/>
          <a:p>
            <a:pPr algn="ctr"/>
            <a:r>
              <a:rPr lang="en-US" b="1" dirty="0">
                <a:solidFill>
                  <a:srgbClr val="C00000"/>
                </a:solidFill>
                <a:latin typeface="Arial" pitchFamily="34" charset="0"/>
                <a:cs typeface="Arial" pitchFamily="34" charset="0"/>
              </a:rPr>
              <a:t>12 Grain Size Classes</a:t>
            </a:r>
          </a:p>
        </p:txBody>
      </p:sp>
      <p:sp>
        <p:nvSpPr>
          <p:cNvPr id="6" name="TextBox 5"/>
          <p:cNvSpPr txBox="1"/>
          <p:nvPr/>
        </p:nvSpPr>
        <p:spPr>
          <a:xfrm>
            <a:off x="990600" y="4826675"/>
            <a:ext cx="7086600" cy="1754326"/>
          </a:xfrm>
          <a:prstGeom prst="rect">
            <a:avLst/>
          </a:prstGeom>
          <a:noFill/>
        </p:spPr>
        <p:txBody>
          <a:bodyPr wrap="square" rtlCol="0">
            <a:spAutoFit/>
          </a:bodyPr>
          <a:lstStyle/>
          <a:p>
            <a:pPr algn="ctr"/>
            <a:r>
              <a:rPr lang="en-US" b="1" dirty="0">
                <a:solidFill>
                  <a:srgbClr val="C00000"/>
                </a:solidFill>
                <a:latin typeface="Arial" pitchFamily="34" charset="0"/>
                <a:cs typeface="Arial" pitchFamily="34" charset="0"/>
              </a:rPr>
              <a:t>Skew = 1.57    Kurtosis = 2.95  N = 875</a:t>
            </a:r>
          </a:p>
          <a:p>
            <a:pPr algn="ctr"/>
            <a:endParaRPr lang="en-US" b="1" dirty="0">
              <a:solidFill>
                <a:srgbClr val="C00000"/>
              </a:solidFill>
              <a:latin typeface="Arial" pitchFamily="34" charset="0"/>
              <a:cs typeface="Arial" pitchFamily="34" charset="0"/>
            </a:endParaRPr>
          </a:p>
          <a:p>
            <a:pPr algn="ctr"/>
            <a:r>
              <a:rPr lang="en-US" b="1" dirty="0">
                <a:solidFill>
                  <a:srgbClr val="C00000"/>
                </a:solidFill>
                <a:latin typeface="Arial" pitchFamily="34" charset="0"/>
                <a:cs typeface="Arial" pitchFamily="34" charset="0"/>
              </a:rPr>
              <a:t>The kurtosis number is very close to 3, that of a perfect Gaussian distribution. But, as it covers 12 grain size classes, E 1181, paragraph 8.3.1.2 states that this is a “Wide-Range” random duplex distribution.</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1524000" y="914400"/>
            <a:ext cx="6094382" cy="3666744"/>
            <a:chOff x="1676400" y="1219200"/>
            <a:chExt cx="6094382" cy="3666744"/>
          </a:xfrm>
        </p:grpSpPr>
        <p:pic>
          <p:nvPicPr>
            <p:cNvPr id="2050" name="Picture 2"/>
            <p:cNvPicPr>
              <a:picLocks noChangeAspect="1" noChangeArrowheads="1"/>
            </p:cNvPicPr>
            <p:nvPr/>
          </p:nvPicPr>
          <p:blipFill>
            <a:blip r:embed="rId2" cstate="print"/>
            <a:srcRect/>
            <a:stretch>
              <a:fillRect/>
            </a:stretch>
          </p:blipFill>
          <p:spPr bwMode="auto">
            <a:xfrm>
              <a:off x="1676400" y="1219200"/>
              <a:ext cx="6094382" cy="3666744"/>
            </a:xfrm>
            <a:prstGeom prst="rect">
              <a:avLst/>
            </a:prstGeom>
            <a:noFill/>
            <a:ln w="9525">
              <a:noFill/>
              <a:miter lim="800000"/>
              <a:headEnd/>
              <a:tailEnd/>
            </a:ln>
            <a:effectLst/>
          </p:spPr>
        </p:pic>
        <p:sp>
          <p:nvSpPr>
            <p:cNvPr id="3" name="TextBox 2"/>
            <p:cNvSpPr txBox="1"/>
            <p:nvPr/>
          </p:nvSpPr>
          <p:spPr>
            <a:xfrm>
              <a:off x="5029200" y="2286000"/>
              <a:ext cx="1219200" cy="369332"/>
            </a:xfrm>
            <a:prstGeom prst="rect">
              <a:avLst/>
            </a:prstGeom>
            <a:solidFill>
              <a:schemeClr val="bg1"/>
            </a:solidFill>
          </p:spPr>
          <p:txBody>
            <a:bodyPr wrap="square" rtlCol="0">
              <a:spAutoFit/>
            </a:bodyPr>
            <a:lstStyle/>
            <a:p>
              <a:r>
                <a:rPr lang="en-US" b="1" dirty="0">
                  <a:solidFill>
                    <a:srgbClr val="002060"/>
                  </a:solidFill>
                  <a:latin typeface="Arial" pitchFamily="34" charset="0"/>
                  <a:cs typeface="Arial" pitchFamily="34" charset="0"/>
                </a:rPr>
                <a:t>G = 7.48</a:t>
              </a:r>
            </a:p>
          </p:txBody>
        </p:sp>
      </p:grpSp>
      <p:sp>
        <p:nvSpPr>
          <p:cNvPr id="5" name="TextBox 4"/>
          <p:cNvSpPr txBox="1"/>
          <p:nvPr/>
        </p:nvSpPr>
        <p:spPr>
          <a:xfrm>
            <a:off x="1524000" y="4648200"/>
            <a:ext cx="6019800" cy="369332"/>
          </a:xfrm>
          <a:prstGeom prst="rect">
            <a:avLst/>
          </a:prstGeom>
          <a:noFill/>
        </p:spPr>
        <p:txBody>
          <a:bodyPr wrap="square" rtlCol="0">
            <a:spAutoFit/>
          </a:bodyPr>
          <a:lstStyle/>
          <a:p>
            <a:pPr algn="ctr"/>
            <a:r>
              <a:rPr lang="en-US" b="1" dirty="0">
                <a:solidFill>
                  <a:srgbClr val="C00000"/>
                </a:solidFill>
                <a:latin typeface="Arial" pitchFamily="34" charset="0"/>
                <a:cs typeface="Arial" pitchFamily="34" charset="0"/>
              </a:rPr>
              <a:t>12 Grain Size Classes</a:t>
            </a:r>
          </a:p>
        </p:txBody>
      </p:sp>
      <p:sp>
        <p:nvSpPr>
          <p:cNvPr id="6" name="TextBox 5"/>
          <p:cNvSpPr txBox="1"/>
          <p:nvPr/>
        </p:nvSpPr>
        <p:spPr>
          <a:xfrm>
            <a:off x="990600" y="5105400"/>
            <a:ext cx="6934200" cy="1477328"/>
          </a:xfrm>
          <a:prstGeom prst="rect">
            <a:avLst/>
          </a:prstGeom>
          <a:noFill/>
        </p:spPr>
        <p:txBody>
          <a:bodyPr wrap="square" rtlCol="0">
            <a:spAutoFit/>
          </a:bodyPr>
          <a:lstStyle/>
          <a:p>
            <a:pPr algn="ctr"/>
            <a:r>
              <a:rPr lang="en-US" b="1" dirty="0">
                <a:solidFill>
                  <a:srgbClr val="C00000"/>
                </a:solidFill>
                <a:latin typeface="Arial" pitchFamily="34" charset="0"/>
                <a:cs typeface="Arial" pitchFamily="34" charset="0"/>
              </a:rPr>
              <a:t>Skew = 2.37   Kurtosis = 8.24    N = 1158 </a:t>
            </a:r>
          </a:p>
          <a:p>
            <a:pPr algn="ctr"/>
            <a:endParaRPr lang="en-US" b="1" dirty="0">
              <a:solidFill>
                <a:srgbClr val="C00000"/>
              </a:solidFill>
              <a:latin typeface="Arial" pitchFamily="34" charset="0"/>
              <a:cs typeface="Arial" pitchFamily="34" charset="0"/>
            </a:endParaRPr>
          </a:p>
          <a:p>
            <a:pPr algn="ctr"/>
            <a:r>
              <a:rPr lang="en-US" b="1" dirty="0">
                <a:solidFill>
                  <a:srgbClr val="C00000"/>
                </a:solidFill>
                <a:latin typeface="Arial" pitchFamily="34" charset="0"/>
                <a:cs typeface="Arial" pitchFamily="34" charset="0"/>
              </a:rPr>
              <a:t>This structure also covers 12 G classes, but the kurtosis is above 5 and according to E 1181, paragraph 8.3.1.2, it is a “Wide-Range” random duplex distribution.</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371600" y="1066800"/>
          <a:ext cx="6096000" cy="55575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pPr algn="ctr"/>
                      <a:r>
                        <a:rPr lang="en-US" dirty="0"/>
                        <a:t>ASTM G</a:t>
                      </a:r>
                    </a:p>
                  </a:txBody>
                  <a:tcPr/>
                </a:tc>
                <a:tc>
                  <a:txBody>
                    <a:bodyPr/>
                    <a:lstStyle/>
                    <a:p>
                      <a:pPr algn="ctr"/>
                      <a:r>
                        <a:rPr lang="en-US" dirty="0"/>
                        <a:t>Secure FSS</a:t>
                      </a:r>
                    </a:p>
                  </a:txBody>
                  <a:tcPr/>
                </a:tc>
                <a:tc>
                  <a:txBody>
                    <a:bodyPr/>
                    <a:lstStyle/>
                    <a:p>
                      <a:pPr algn="ctr"/>
                      <a:r>
                        <a:rPr lang="en-US" dirty="0" err="1"/>
                        <a:t>Monit</a:t>
                      </a:r>
                      <a:r>
                        <a:rPr lang="en-US" dirty="0"/>
                        <a:t> FSS</a:t>
                      </a:r>
                    </a:p>
                  </a:txBody>
                  <a:tcPr/>
                </a:tc>
                <a:extLst>
                  <a:ext uri="{0D108BD9-81ED-4DB2-BD59-A6C34878D82A}">
                    <a16:rowId xmlns:a16="http://schemas.microsoft.com/office/drawing/2014/main" val="10000"/>
                  </a:ext>
                </a:extLst>
              </a:tr>
              <a:tr h="370840">
                <a:tc>
                  <a:txBody>
                    <a:bodyPr/>
                    <a:lstStyle/>
                    <a:p>
                      <a:pPr algn="ctr"/>
                      <a:r>
                        <a:rPr lang="en-US" b="1" dirty="0">
                          <a:solidFill>
                            <a:schemeClr val="tx1"/>
                          </a:solidFill>
                          <a:latin typeface="Arial" pitchFamily="34" charset="0"/>
                          <a:cs typeface="Arial" pitchFamily="34" charset="0"/>
                        </a:rPr>
                        <a:t>2</a:t>
                      </a:r>
                    </a:p>
                  </a:txBody>
                  <a:tcPr/>
                </a:tc>
                <a:tc>
                  <a:txBody>
                    <a:bodyPr/>
                    <a:lstStyle/>
                    <a:p>
                      <a:pPr algn="ctr"/>
                      <a:r>
                        <a:rPr lang="en-US" b="1" dirty="0">
                          <a:solidFill>
                            <a:schemeClr val="tx1"/>
                          </a:solidFill>
                          <a:latin typeface="Arial" pitchFamily="34" charset="0"/>
                          <a:cs typeface="Arial" pitchFamily="34" charset="0"/>
                        </a:rPr>
                        <a:t>0</a:t>
                      </a:r>
                    </a:p>
                  </a:txBody>
                  <a:tcPr/>
                </a:tc>
                <a:tc>
                  <a:txBody>
                    <a:bodyPr/>
                    <a:lstStyle/>
                    <a:p>
                      <a:pPr algn="ctr"/>
                      <a:r>
                        <a:rPr lang="en-US" b="1" dirty="0">
                          <a:solidFill>
                            <a:schemeClr val="tx1"/>
                          </a:solidFill>
                          <a:latin typeface="Arial" pitchFamily="34" charset="0"/>
                          <a:cs typeface="Arial" pitchFamily="34" charset="0"/>
                        </a:rPr>
                        <a:t>0</a:t>
                      </a:r>
                    </a:p>
                  </a:txBody>
                  <a:tcPr/>
                </a:tc>
                <a:extLst>
                  <a:ext uri="{0D108BD9-81ED-4DB2-BD59-A6C34878D82A}">
                    <a16:rowId xmlns:a16="http://schemas.microsoft.com/office/drawing/2014/main" val="10001"/>
                  </a:ext>
                </a:extLst>
              </a:tr>
              <a:tr h="370840">
                <a:tc>
                  <a:txBody>
                    <a:bodyPr/>
                    <a:lstStyle/>
                    <a:p>
                      <a:pPr algn="ctr"/>
                      <a:r>
                        <a:rPr lang="en-US" b="1" dirty="0">
                          <a:solidFill>
                            <a:schemeClr val="tx1"/>
                          </a:solidFill>
                          <a:latin typeface="Arial" pitchFamily="34" charset="0"/>
                          <a:cs typeface="Arial" pitchFamily="34" charset="0"/>
                        </a:rPr>
                        <a:t>3</a:t>
                      </a:r>
                    </a:p>
                  </a:txBody>
                  <a:tcPr/>
                </a:tc>
                <a:tc>
                  <a:txBody>
                    <a:bodyPr/>
                    <a:lstStyle/>
                    <a:p>
                      <a:pPr algn="ctr"/>
                      <a:r>
                        <a:rPr lang="en-US" b="1" dirty="0">
                          <a:solidFill>
                            <a:schemeClr val="tx1"/>
                          </a:solidFill>
                          <a:latin typeface="Arial" pitchFamily="34" charset="0"/>
                          <a:cs typeface="Arial" pitchFamily="34" charset="0"/>
                        </a:rPr>
                        <a:t>0</a:t>
                      </a:r>
                    </a:p>
                  </a:txBody>
                  <a:tcPr/>
                </a:tc>
                <a:tc>
                  <a:txBody>
                    <a:bodyPr/>
                    <a:lstStyle/>
                    <a:p>
                      <a:pPr algn="ctr"/>
                      <a:r>
                        <a:rPr lang="en-US" b="1" dirty="0">
                          <a:solidFill>
                            <a:schemeClr val="tx1"/>
                          </a:solidFill>
                          <a:latin typeface="Arial" pitchFamily="34" charset="0"/>
                          <a:cs typeface="Arial" pitchFamily="34" charset="0"/>
                        </a:rPr>
                        <a:t>0</a:t>
                      </a:r>
                    </a:p>
                  </a:txBody>
                  <a:tcPr/>
                </a:tc>
                <a:extLst>
                  <a:ext uri="{0D108BD9-81ED-4DB2-BD59-A6C34878D82A}">
                    <a16:rowId xmlns:a16="http://schemas.microsoft.com/office/drawing/2014/main" val="10002"/>
                  </a:ext>
                </a:extLst>
              </a:tr>
              <a:tr h="370840">
                <a:tc>
                  <a:txBody>
                    <a:bodyPr/>
                    <a:lstStyle/>
                    <a:p>
                      <a:pPr algn="ctr"/>
                      <a:r>
                        <a:rPr lang="en-US" b="1" dirty="0">
                          <a:solidFill>
                            <a:schemeClr val="tx1"/>
                          </a:solidFill>
                          <a:latin typeface="Arial" pitchFamily="34" charset="0"/>
                          <a:cs typeface="Arial" pitchFamily="34" charset="0"/>
                        </a:rPr>
                        <a:t>4</a:t>
                      </a:r>
                    </a:p>
                  </a:txBody>
                  <a:tcPr/>
                </a:tc>
                <a:tc>
                  <a:txBody>
                    <a:bodyPr/>
                    <a:lstStyle/>
                    <a:p>
                      <a:pPr algn="ctr"/>
                      <a:r>
                        <a:rPr lang="en-US" b="1" dirty="0">
                          <a:solidFill>
                            <a:schemeClr val="tx1"/>
                          </a:solidFill>
                          <a:latin typeface="Arial" pitchFamily="34" charset="0"/>
                          <a:cs typeface="Arial" pitchFamily="34" charset="0"/>
                        </a:rPr>
                        <a:t>0.8</a:t>
                      </a:r>
                    </a:p>
                  </a:txBody>
                  <a:tcPr/>
                </a:tc>
                <a:tc>
                  <a:txBody>
                    <a:bodyPr/>
                    <a:lstStyle/>
                    <a:p>
                      <a:pPr algn="ctr"/>
                      <a:r>
                        <a:rPr lang="en-US" b="1" dirty="0">
                          <a:solidFill>
                            <a:schemeClr val="tx1"/>
                          </a:solidFill>
                          <a:latin typeface="Arial" pitchFamily="34" charset="0"/>
                          <a:cs typeface="Arial" pitchFamily="34" charset="0"/>
                        </a:rPr>
                        <a:t>1.44</a:t>
                      </a:r>
                    </a:p>
                  </a:txBody>
                  <a:tcPr/>
                </a:tc>
                <a:extLst>
                  <a:ext uri="{0D108BD9-81ED-4DB2-BD59-A6C34878D82A}">
                    <a16:rowId xmlns:a16="http://schemas.microsoft.com/office/drawing/2014/main" val="10003"/>
                  </a:ext>
                </a:extLst>
              </a:tr>
              <a:tr h="370840">
                <a:tc>
                  <a:txBody>
                    <a:bodyPr/>
                    <a:lstStyle/>
                    <a:p>
                      <a:pPr algn="ctr"/>
                      <a:r>
                        <a:rPr lang="en-US" b="1" dirty="0">
                          <a:solidFill>
                            <a:schemeClr val="tx1"/>
                          </a:solidFill>
                          <a:latin typeface="Arial" pitchFamily="34" charset="0"/>
                          <a:cs typeface="Arial" pitchFamily="34" charset="0"/>
                        </a:rPr>
                        <a:t>5</a:t>
                      </a:r>
                    </a:p>
                  </a:txBody>
                  <a:tcPr/>
                </a:tc>
                <a:tc>
                  <a:txBody>
                    <a:bodyPr/>
                    <a:lstStyle/>
                    <a:p>
                      <a:pPr algn="ctr"/>
                      <a:r>
                        <a:rPr lang="en-US" b="1" dirty="0">
                          <a:solidFill>
                            <a:schemeClr val="tx1"/>
                          </a:solidFill>
                          <a:latin typeface="Arial" pitchFamily="34" charset="0"/>
                          <a:cs typeface="Arial" pitchFamily="34" charset="0"/>
                        </a:rPr>
                        <a:t>20.19</a:t>
                      </a:r>
                    </a:p>
                  </a:txBody>
                  <a:tcPr/>
                </a:tc>
                <a:tc>
                  <a:txBody>
                    <a:bodyPr/>
                    <a:lstStyle/>
                    <a:p>
                      <a:pPr algn="ctr"/>
                      <a:r>
                        <a:rPr lang="en-US" b="1" dirty="0">
                          <a:solidFill>
                            <a:schemeClr val="tx1"/>
                          </a:solidFill>
                          <a:latin typeface="Arial" pitchFamily="34" charset="0"/>
                          <a:cs typeface="Arial" pitchFamily="34" charset="0"/>
                        </a:rPr>
                        <a:t>12.49</a:t>
                      </a:r>
                    </a:p>
                  </a:txBody>
                  <a:tcPr/>
                </a:tc>
                <a:extLst>
                  <a:ext uri="{0D108BD9-81ED-4DB2-BD59-A6C34878D82A}">
                    <a16:rowId xmlns:a16="http://schemas.microsoft.com/office/drawing/2014/main" val="10004"/>
                  </a:ext>
                </a:extLst>
              </a:tr>
              <a:tr h="370840">
                <a:tc>
                  <a:txBody>
                    <a:bodyPr/>
                    <a:lstStyle/>
                    <a:p>
                      <a:pPr algn="ctr"/>
                      <a:r>
                        <a:rPr lang="en-US" b="1" dirty="0">
                          <a:solidFill>
                            <a:schemeClr val="tx1"/>
                          </a:solidFill>
                          <a:latin typeface="Arial" pitchFamily="34" charset="0"/>
                          <a:cs typeface="Arial" pitchFamily="34" charset="0"/>
                        </a:rPr>
                        <a:t>6</a:t>
                      </a:r>
                    </a:p>
                  </a:txBody>
                  <a:tcPr/>
                </a:tc>
                <a:tc>
                  <a:txBody>
                    <a:bodyPr/>
                    <a:lstStyle/>
                    <a:p>
                      <a:pPr algn="ctr"/>
                      <a:r>
                        <a:rPr lang="en-US" b="1" dirty="0">
                          <a:solidFill>
                            <a:schemeClr val="tx1"/>
                          </a:solidFill>
                          <a:latin typeface="Arial" pitchFamily="34" charset="0"/>
                          <a:cs typeface="Arial" pitchFamily="34" charset="0"/>
                        </a:rPr>
                        <a:t>38.17</a:t>
                      </a:r>
                    </a:p>
                  </a:txBody>
                  <a:tcPr/>
                </a:tc>
                <a:tc>
                  <a:txBody>
                    <a:bodyPr/>
                    <a:lstStyle/>
                    <a:p>
                      <a:pPr algn="ctr"/>
                      <a:r>
                        <a:rPr lang="en-US" b="1" dirty="0">
                          <a:solidFill>
                            <a:schemeClr val="tx1"/>
                          </a:solidFill>
                          <a:latin typeface="Arial" pitchFamily="34" charset="0"/>
                          <a:cs typeface="Arial" pitchFamily="34" charset="0"/>
                        </a:rPr>
                        <a:t>29.18</a:t>
                      </a:r>
                    </a:p>
                  </a:txBody>
                  <a:tcPr/>
                </a:tc>
                <a:extLst>
                  <a:ext uri="{0D108BD9-81ED-4DB2-BD59-A6C34878D82A}">
                    <a16:rowId xmlns:a16="http://schemas.microsoft.com/office/drawing/2014/main" val="10005"/>
                  </a:ext>
                </a:extLst>
              </a:tr>
              <a:tr h="370840">
                <a:tc>
                  <a:txBody>
                    <a:bodyPr/>
                    <a:lstStyle/>
                    <a:p>
                      <a:pPr algn="ctr"/>
                      <a:r>
                        <a:rPr lang="en-US" b="1" dirty="0">
                          <a:solidFill>
                            <a:schemeClr val="tx1"/>
                          </a:solidFill>
                          <a:latin typeface="Arial" pitchFamily="34" charset="0"/>
                          <a:cs typeface="Arial" pitchFamily="34" charset="0"/>
                        </a:rPr>
                        <a:t>7</a:t>
                      </a:r>
                    </a:p>
                  </a:txBody>
                  <a:tcPr/>
                </a:tc>
                <a:tc>
                  <a:txBody>
                    <a:bodyPr/>
                    <a:lstStyle/>
                    <a:p>
                      <a:pPr algn="ctr"/>
                      <a:r>
                        <a:rPr lang="en-US" b="1" dirty="0">
                          <a:solidFill>
                            <a:schemeClr val="tx1"/>
                          </a:solidFill>
                          <a:latin typeface="Arial" pitchFamily="34" charset="0"/>
                          <a:cs typeface="Arial" pitchFamily="34" charset="0"/>
                        </a:rPr>
                        <a:t>25.62</a:t>
                      </a:r>
                    </a:p>
                  </a:txBody>
                  <a:tcPr/>
                </a:tc>
                <a:tc>
                  <a:txBody>
                    <a:bodyPr/>
                    <a:lstStyle/>
                    <a:p>
                      <a:pPr algn="ctr"/>
                      <a:r>
                        <a:rPr lang="en-US" b="1" dirty="0">
                          <a:solidFill>
                            <a:schemeClr val="tx1"/>
                          </a:solidFill>
                          <a:latin typeface="Arial" pitchFamily="34" charset="0"/>
                          <a:cs typeface="Arial" pitchFamily="34" charset="0"/>
                        </a:rPr>
                        <a:t>32.62</a:t>
                      </a:r>
                    </a:p>
                  </a:txBody>
                  <a:tcPr/>
                </a:tc>
                <a:extLst>
                  <a:ext uri="{0D108BD9-81ED-4DB2-BD59-A6C34878D82A}">
                    <a16:rowId xmlns:a16="http://schemas.microsoft.com/office/drawing/2014/main" val="10006"/>
                  </a:ext>
                </a:extLst>
              </a:tr>
              <a:tr h="370840">
                <a:tc>
                  <a:txBody>
                    <a:bodyPr/>
                    <a:lstStyle/>
                    <a:p>
                      <a:pPr algn="ctr"/>
                      <a:r>
                        <a:rPr lang="en-US" b="1" dirty="0">
                          <a:solidFill>
                            <a:schemeClr val="tx1"/>
                          </a:solidFill>
                          <a:latin typeface="Arial" pitchFamily="34" charset="0"/>
                          <a:cs typeface="Arial" pitchFamily="34" charset="0"/>
                        </a:rPr>
                        <a:t>8</a:t>
                      </a:r>
                    </a:p>
                  </a:txBody>
                  <a:tcPr/>
                </a:tc>
                <a:tc>
                  <a:txBody>
                    <a:bodyPr/>
                    <a:lstStyle/>
                    <a:p>
                      <a:pPr algn="ctr"/>
                      <a:r>
                        <a:rPr lang="en-US" b="1" dirty="0">
                          <a:solidFill>
                            <a:schemeClr val="tx1"/>
                          </a:solidFill>
                          <a:latin typeface="Arial" pitchFamily="34" charset="0"/>
                          <a:cs typeface="Arial" pitchFamily="34" charset="0"/>
                        </a:rPr>
                        <a:t>11.11</a:t>
                      </a:r>
                    </a:p>
                  </a:txBody>
                  <a:tcPr/>
                </a:tc>
                <a:tc>
                  <a:txBody>
                    <a:bodyPr/>
                    <a:lstStyle/>
                    <a:p>
                      <a:pPr algn="ctr"/>
                      <a:r>
                        <a:rPr lang="en-US" b="1" dirty="0">
                          <a:solidFill>
                            <a:schemeClr val="tx1"/>
                          </a:solidFill>
                          <a:latin typeface="Arial" pitchFamily="34" charset="0"/>
                          <a:cs typeface="Arial" pitchFamily="34" charset="0"/>
                        </a:rPr>
                        <a:t>17.48</a:t>
                      </a:r>
                    </a:p>
                  </a:txBody>
                  <a:tcPr/>
                </a:tc>
                <a:extLst>
                  <a:ext uri="{0D108BD9-81ED-4DB2-BD59-A6C34878D82A}">
                    <a16:rowId xmlns:a16="http://schemas.microsoft.com/office/drawing/2014/main" val="10007"/>
                  </a:ext>
                </a:extLst>
              </a:tr>
              <a:tr h="370840">
                <a:tc>
                  <a:txBody>
                    <a:bodyPr/>
                    <a:lstStyle/>
                    <a:p>
                      <a:pPr algn="ctr"/>
                      <a:r>
                        <a:rPr lang="en-US" b="1" dirty="0">
                          <a:solidFill>
                            <a:schemeClr val="tx1"/>
                          </a:solidFill>
                          <a:latin typeface="Arial" pitchFamily="34" charset="0"/>
                          <a:cs typeface="Arial" pitchFamily="34" charset="0"/>
                        </a:rPr>
                        <a:t>9</a:t>
                      </a:r>
                    </a:p>
                  </a:txBody>
                  <a:tcPr/>
                </a:tc>
                <a:tc>
                  <a:txBody>
                    <a:bodyPr/>
                    <a:lstStyle/>
                    <a:p>
                      <a:pPr algn="ctr"/>
                      <a:r>
                        <a:rPr lang="en-US" b="1" dirty="0">
                          <a:solidFill>
                            <a:schemeClr val="tx1"/>
                          </a:solidFill>
                          <a:latin typeface="Arial" pitchFamily="34" charset="0"/>
                          <a:cs typeface="Arial" pitchFamily="34" charset="0"/>
                        </a:rPr>
                        <a:t>2.77</a:t>
                      </a:r>
                    </a:p>
                  </a:txBody>
                  <a:tcPr/>
                </a:tc>
                <a:tc>
                  <a:txBody>
                    <a:bodyPr/>
                    <a:lstStyle/>
                    <a:p>
                      <a:pPr algn="ctr"/>
                      <a:r>
                        <a:rPr lang="en-US" b="1" dirty="0">
                          <a:solidFill>
                            <a:schemeClr val="tx1"/>
                          </a:solidFill>
                          <a:latin typeface="Arial" pitchFamily="34" charset="0"/>
                          <a:cs typeface="Arial" pitchFamily="34" charset="0"/>
                        </a:rPr>
                        <a:t>5.09</a:t>
                      </a:r>
                    </a:p>
                  </a:txBody>
                  <a:tcPr/>
                </a:tc>
                <a:extLst>
                  <a:ext uri="{0D108BD9-81ED-4DB2-BD59-A6C34878D82A}">
                    <a16:rowId xmlns:a16="http://schemas.microsoft.com/office/drawing/2014/main" val="10008"/>
                  </a:ext>
                </a:extLst>
              </a:tr>
              <a:tr h="370840">
                <a:tc>
                  <a:txBody>
                    <a:bodyPr/>
                    <a:lstStyle/>
                    <a:p>
                      <a:pPr algn="ctr"/>
                      <a:r>
                        <a:rPr lang="en-US" b="1" dirty="0">
                          <a:solidFill>
                            <a:schemeClr val="tx1"/>
                          </a:solidFill>
                          <a:latin typeface="Arial" pitchFamily="34" charset="0"/>
                          <a:cs typeface="Arial" pitchFamily="34" charset="0"/>
                        </a:rPr>
                        <a:t>10</a:t>
                      </a:r>
                    </a:p>
                  </a:txBody>
                  <a:tcPr/>
                </a:tc>
                <a:tc>
                  <a:txBody>
                    <a:bodyPr/>
                    <a:lstStyle/>
                    <a:p>
                      <a:pPr algn="ctr"/>
                      <a:r>
                        <a:rPr lang="en-US" b="1" dirty="0">
                          <a:solidFill>
                            <a:schemeClr val="tx1"/>
                          </a:solidFill>
                          <a:latin typeface="Arial" pitchFamily="34" charset="0"/>
                          <a:cs typeface="Arial" pitchFamily="34" charset="0"/>
                        </a:rPr>
                        <a:t>0.88</a:t>
                      </a:r>
                    </a:p>
                  </a:txBody>
                  <a:tcPr/>
                </a:tc>
                <a:tc>
                  <a:txBody>
                    <a:bodyPr/>
                    <a:lstStyle/>
                    <a:p>
                      <a:pPr algn="ctr"/>
                      <a:r>
                        <a:rPr lang="en-US" b="1" dirty="0">
                          <a:solidFill>
                            <a:schemeClr val="tx1"/>
                          </a:solidFill>
                          <a:latin typeface="Arial" pitchFamily="34" charset="0"/>
                          <a:cs typeface="Arial" pitchFamily="34" charset="0"/>
                        </a:rPr>
                        <a:t>1.24</a:t>
                      </a:r>
                    </a:p>
                  </a:txBody>
                  <a:tcPr/>
                </a:tc>
                <a:extLst>
                  <a:ext uri="{0D108BD9-81ED-4DB2-BD59-A6C34878D82A}">
                    <a16:rowId xmlns:a16="http://schemas.microsoft.com/office/drawing/2014/main" val="10009"/>
                  </a:ext>
                </a:extLst>
              </a:tr>
              <a:tr h="370840">
                <a:tc>
                  <a:txBody>
                    <a:bodyPr/>
                    <a:lstStyle/>
                    <a:p>
                      <a:pPr algn="ctr"/>
                      <a:r>
                        <a:rPr lang="en-US" b="1" dirty="0">
                          <a:solidFill>
                            <a:schemeClr val="tx1"/>
                          </a:solidFill>
                          <a:latin typeface="Arial" pitchFamily="34" charset="0"/>
                          <a:cs typeface="Arial" pitchFamily="34" charset="0"/>
                        </a:rPr>
                        <a:t>11</a:t>
                      </a:r>
                    </a:p>
                  </a:txBody>
                  <a:tcPr/>
                </a:tc>
                <a:tc>
                  <a:txBody>
                    <a:bodyPr/>
                    <a:lstStyle/>
                    <a:p>
                      <a:pPr algn="ctr"/>
                      <a:r>
                        <a:rPr lang="en-US" b="1" dirty="0">
                          <a:solidFill>
                            <a:schemeClr val="tx1"/>
                          </a:solidFill>
                          <a:latin typeface="Arial" pitchFamily="34" charset="0"/>
                          <a:cs typeface="Arial" pitchFamily="34" charset="0"/>
                        </a:rPr>
                        <a:t>0.26</a:t>
                      </a:r>
                    </a:p>
                  </a:txBody>
                  <a:tcPr/>
                </a:tc>
                <a:tc>
                  <a:txBody>
                    <a:bodyPr/>
                    <a:lstStyle/>
                    <a:p>
                      <a:pPr algn="ctr"/>
                      <a:r>
                        <a:rPr lang="en-US" b="1" dirty="0">
                          <a:solidFill>
                            <a:schemeClr val="tx1"/>
                          </a:solidFill>
                          <a:latin typeface="Arial" pitchFamily="34" charset="0"/>
                          <a:cs typeface="Arial" pitchFamily="34" charset="0"/>
                        </a:rPr>
                        <a:t>0.25</a:t>
                      </a:r>
                    </a:p>
                  </a:txBody>
                  <a:tcPr/>
                </a:tc>
                <a:extLst>
                  <a:ext uri="{0D108BD9-81ED-4DB2-BD59-A6C34878D82A}">
                    <a16:rowId xmlns:a16="http://schemas.microsoft.com/office/drawing/2014/main" val="10010"/>
                  </a:ext>
                </a:extLst>
              </a:tr>
              <a:tr h="370840">
                <a:tc>
                  <a:txBody>
                    <a:bodyPr/>
                    <a:lstStyle/>
                    <a:p>
                      <a:pPr algn="ctr"/>
                      <a:r>
                        <a:rPr lang="en-US" b="1" dirty="0">
                          <a:solidFill>
                            <a:schemeClr val="tx1"/>
                          </a:solidFill>
                          <a:latin typeface="Arial" pitchFamily="34" charset="0"/>
                          <a:cs typeface="Arial" pitchFamily="34" charset="0"/>
                        </a:rPr>
                        <a:t>12</a:t>
                      </a:r>
                    </a:p>
                  </a:txBody>
                  <a:tcPr/>
                </a:tc>
                <a:tc>
                  <a:txBody>
                    <a:bodyPr/>
                    <a:lstStyle/>
                    <a:p>
                      <a:pPr algn="ctr"/>
                      <a:r>
                        <a:rPr lang="en-US" b="1" dirty="0">
                          <a:solidFill>
                            <a:schemeClr val="tx1"/>
                          </a:solidFill>
                          <a:latin typeface="Arial" pitchFamily="34" charset="0"/>
                          <a:cs typeface="Arial" pitchFamily="34" charset="0"/>
                        </a:rPr>
                        <a:t>0.066</a:t>
                      </a:r>
                    </a:p>
                  </a:txBody>
                  <a:tcPr/>
                </a:tc>
                <a:tc>
                  <a:txBody>
                    <a:bodyPr/>
                    <a:lstStyle/>
                    <a:p>
                      <a:pPr algn="ctr"/>
                      <a:r>
                        <a:rPr lang="en-US" b="1" dirty="0">
                          <a:solidFill>
                            <a:schemeClr val="tx1"/>
                          </a:solidFill>
                          <a:latin typeface="Arial" pitchFamily="34" charset="0"/>
                          <a:cs typeface="Arial" pitchFamily="34" charset="0"/>
                        </a:rPr>
                        <a:t>0.06</a:t>
                      </a:r>
                    </a:p>
                  </a:txBody>
                  <a:tcPr/>
                </a:tc>
                <a:extLst>
                  <a:ext uri="{0D108BD9-81ED-4DB2-BD59-A6C34878D82A}">
                    <a16:rowId xmlns:a16="http://schemas.microsoft.com/office/drawing/2014/main" val="10011"/>
                  </a:ext>
                </a:extLst>
              </a:tr>
              <a:tr h="370840">
                <a:tc>
                  <a:txBody>
                    <a:bodyPr/>
                    <a:lstStyle/>
                    <a:p>
                      <a:pPr algn="ctr"/>
                      <a:r>
                        <a:rPr lang="en-US" b="1" dirty="0">
                          <a:solidFill>
                            <a:schemeClr val="tx1"/>
                          </a:solidFill>
                          <a:latin typeface="Arial" pitchFamily="34" charset="0"/>
                          <a:cs typeface="Arial" pitchFamily="34" charset="0"/>
                        </a:rPr>
                        <a:t>13</a:t>
                      </a:r>
                    </a:p>
                  </a:txBody>
                  <a:tcPr/>
                </a:tc>
                <a:tc>
                  <a:txBody>
                    <a:bodyPr/>
                    <a:lstStyle/>
                    <a:p>
                      <a:pPr algn="ctr"/>
                      <a:r>
                        <a:rPr lang="en-US" b="1" dirty="0">
                          <a:solidFill>
                            <a:schemeClr val="tx1"/>
                          </a:solidFill>
                          <a:latin typeface="Arial" pitchFamily="34" charset="0"/>
                          <a:cs typeface="Arial" pitchFamily="34" charset="0"/>
                        </a:rPr>
                        <a:t>0.042</a:t>
                      </a:r>
                    </a:p>
                  </a:txBody>
                  <a:tcPr/>
                </a:tc>
                <a:tc>
                  <a:txBody>
                    <a:bodyPr/>
                    <a:lstStyle/>
                    <a:p>
                      <a:pPr algn="ctr"/>
                      <a:r>
                        <a:rPr lang="en-US" b="1" dirty="0">
                          <a:solidFill>
                            <a:schemeClr val="tx1"/>
                          </a:solidFill>
                          <a:latin typeface="Arial" pitchFamily="34" charset="0"/>
                          <a:cs typeface="Arial" pitchFamily="34" charset="0"/>
                        </a:rPr>
                        <a:t>0.053</a:t>
                      </a:r>
                    </a:p>
                  </a:txBody>
                  <a:tcPr/>
                </a:tc>
                <a:extLst>
                  <a:ext uri="{0D108BD9-81ED-4DB2-BD59-A6C34878D82A}">
                    <a16:rowId xmlns:a16="http://schemas.microsoft.com/office/drawing/2014/main" val="10012"/>
                  </a:ext>
                </a:extLst>
              </a:tr>
              <a:tr h="360680">
                <a:tc>
                  <a:txBody>
                    <a:bodyPr/>
                    <a:lstStyle/>
                    <a:p>
                      <a:pPr algn="ctr"/>
                      <a:r>
                        <a:rPr lang="en-US" b="1" dirty="0">
                          <a:solidFill>
                            <a:schemeClr val="tx1"/>
                          </a:solidFill>
                          <a:latin typeface="Arial" pitchFamily="34" charset="0"/>
                          <a:cs typeface="Arial" pitchFamily="34" charset="0"/>
                        </a:rPr>
                        <a:t>14</a:t>
                      </a:r>
                    </a:p>
                  </a:txBody>
                  <a:tcPr/>
                </a:tc>
                <a:tc>
                  <a:txBody>
                    <a:bodyPr/>
                    <a:lstStyle/>
                    <a:p>
                      <a:pPr algn="ctr"/>
                      <a:r>
                        <a:rPr lang="en-US" b="1" dirty="0">
                          <a:solidFill>
                            <a:schemeClr val="tx1"/>
                          </a:solidFill>
                          <a:latin typeface="Arial" pitchFamily="34" charset="0"/>
                          <a:cs typeface="Arial" pitchFamily="34" charset="0"/>
                        </a:rPr>
                        <a:t>0.038</a:t>
                      </a:r>
                    </a:p>
                  </a:txBody>
                  <a:tcPr/>
                </a:tc>
                <a:tc>
                  <a:txBody>
                    <a:bodyPr/>
                    <a:lstStyle/>
                    <a:p>
                      <a:pPr algn="ctr"/>
                      <a:r>
                        <a:rPr lang="en-US" b="1" dirty="0">
                          <a:solidFill>
                            <a:schemeClr val="tx1"/>
                          </a:solidFill>
                          <a:latin typeface="Arial" pitchFamily="34" charset="0"/>
                          <a:cs typeface="Arial" pitchFamily="34" charset="0"/>
                        </a:rPr>
                        <a:t>0.049</a:t>
                      </a:r>
                    </a:p>
                  </a:txBody>
                  <a:tcPr/>
                </a:tc>
                <a:extLst>
                  <a:ext uri="{0D108BD9-81ED-4DB2-BD59-A6C34878D82A}">
                    <a16:rowId xmlns:a16="http://schemas.microsoft.com/office/drawing/2014/main" val="10013"/>
                  </a:ext>
                </a:extLst>
              </a:tr>
              <a:tr h="370840">
                <a:tc>
                  <a:txBody>
                    <a:bodyPr/>
                    <a:lstStyle/>
                    <a:p>
                      <a:pPr algn="ctr"/>
                      <a:r>
                        <a:rPr lang="en-US" b="1" dirty="0">
                          <a:solidFill>
                            <a:schemeClr val="tx1"/>
                          </a:solidFill>
                          <a:latin typeface="Arial" pitchFamily="34" charset="0"/>
                          <a:cs typeface="Arial" pitchFamily="34" charset="0"/>
                        </a:rPr>
                        <a:t>15</a:t>
                      </a:r>
                    </a:p>
                  </a:txBody>
                  <a:tcPr/>
                </a:tc>
                <a:tc>
                  <a:txBody>
                    <a:bodyPr/>
                    <a:lstStyle/>
                    <a:p>
                      <a:pPr algn="ctr"/>
                      <a:r>
                        <a:rPr lang="en-US" b="1" dirty="0">
                          <a:solidFill>
                            <a:schemeClr val="tx1"/>
                          </a:solidFill>
                          <a:latin typeface="Arial" pitchFamily="34" charset="0"/>
                          <a:cs typeface="Arial" pitchFamily="34" charset="0"/>
                        </a:rPr>
                        <a:t>0.032</a:t>
                      </a:r>
                    </a:p>
                  </a:txBody>
                  <a:tcPr/>
                </a:tc>
                <a:tc>
                  <a:txBody>
                    <a:bodyPr/>
                    <a:lstStyle/>
                    <a:p>
                      <a:pPr algn="ctr"/>
                      <a:r>
                        <a:rPr lang="en-US" b="1" dirty="0">
                          <a:solidFill>
                            <a:schemeClr val="tx1"/>
                          </a:solidFill>
                          <a:latin typeface="Arial" pitchFamily="34" charset="0"/>
                          <a:cs typeface="Arial" pitchFamily="34" charset="0"/>
                        </a:rPr>
                        <a:t>0.046</a:t>
                      </a:r>
                    </a:p>
                  </a:txBody>
                  <a:tcPr/>
                </a:tc>
                <a:extLst>
                  <a:ext uri="{0D108BD9-81ED-4DB2-BD59-A6C34878D82A}">
                    <a16:rowId xmlns:a16="http://schemas.microsoft.com/office/drawing/2014/main" val="10014"/>
                  </a:ext>
                </a:extLst>
              </a:tr>
            </a:tbl>
          </a:graphicData>
        </a:graphic>
      </p:graphicFrame>
      <p:sp>
        <p:nvSpPr>
          <p:cNvPr id="5" name="TextBox 4"/>
          <p:cNvSpPr txBox="1"/>
          <p:nvPr/>
        </p:nvSpPr>
        <p:spPr>
          <a:xfrm>
            <a:off x="1371600" y="228600"/>
            <a:ext cx="5943600" cy="646331"/>
          </a:xfrm>
          <a:prstGeom prst="rect">
            <a:avLst/>
          </a:prstGeom>
          <a:noFill/>
        </p:spPr>
        <p:txBody>
          <a:bodyPr wrap="square" rtlCol="0">
            <a:spAutoFit/>
          </a:bodyPr>
          <a:lstStyle/>
          <a:p>
            <a:pPr algn="ctr"/>
            <a:r>
              <a:rPr lang="en-US" b="1" dirty="0">
                <a:latin typeface="Arial" pitchFamily="34" charset="0"/>
                <a:cs typeface="Arial" pitchFamily="34" charset="0"/>
              </a:rPr>
              <a:t>Secure and </a:t>
            </a:r>
            <a:r>
              <a:rPr lang="en-US" b="1" dirty="0" err="1">
                <a:latin typeface="Arial" pitchFamily="34" charset="0"/>
                <a:cs typeface="Arial" pitchFamily="34" charset="0"/>
              </a:rPr>
              <a:t>Monit</a:t>
            </a:r>
            <a:r>
              <a:rPr lang="en-US" b="1" dirty="0">
                <a:latin typeface="Arial" pitchFamily="34" charset="0"/>
                <a:cs typeface="Arial" pitchFamily="34" charset="0"/>
              </a:rPr>
              <a:t> Ferritic Stainless Steels</a:t>
            </a:r>
          </a:p>
          <a:p>
            <a:pPr algn="ctr"/>
            <a:r>
              <a:rPr lang="en-US" b="1" dirty="0">
                <a:latin typeface="Arial" pitchFamily="34" charset="0"/>
                <a:cs typeface="Arial" pitchFamily="34" charset="0"/>
              </a:rPr>
              <a:t>Percentage of Grains by Area Per G Class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28600" y="1397000"/>
          <a:ext cx="8686800" cy="1381760"/>
        </p:xfrm>
        <a:graphic>
          <a:graphicData uri="http://schemas.openxmlformats.org/drawingml/2006/table">
            <a:tbl>
              <a:tblPr firstRow="1" bandRow="1">
                <a:tableStyleId>{5C22544A-7EE6-4342-B048-85BDC9FD1C3A}</a:tableStyleId>
              </a:tblPr>
              <a:tblGrid>
                <a:gridCol w="1085850">
                  <a:extLst>
                    <a:ext uri="{9D8B030D-6E8A-4147-A177-3AD203B41FA5}">
                      <a16:colId xmlns:a16="http://schemas.microsoft.com/office/drawing/2014/main" val="20000"/>
                    </a:ext>
                  </a:extLst>
                </a:gridCol>
                <a:gridCol w="819150">
                  <a:extLst>
                    <a:ext uri="{9D8B030D-6E8A-4147-A177-3AD203B41FA5}">
                      <a16:colId xmlns:a16="http://schemas.microsoft.com/office/drawing/2014/main" val="20001"/>
                    </a:ext>
                  </a:extLst>
                </a:gridCol>
                <a:gridCol w="1352550">
                  <a:extLst>
                    <a:ext uri="{9D8B030D-6E8A-4147-A177-3AD203B41FA5}">
                      <a16:colId xmlns:a16="http://schemas.microsoft.com/office/drawing/2014/main" val="20002"/>
                    </a:ext>
                  </a:extLst>
                </a:gridCol>
                <a:gridCol w="1314450">
                  <a:extLst>
                    <a:ext uri="{9D8B030D-6E8A-4147-A177-3AD203B41FA5}">
                      <a16:colId xmlns:a16="http://schemas.microsoft.com/office/drawing/2014/main" val="20003"/>
                    </a:ext>
                  </a:extLst>
                </a:gridCol>
                <a:gridCol w="857250">
                  <a:extLst>
                    <a:ext uri="{9D8B030D-6E8A-4147-A177-3AD203B41FA5}">
                      <a16:colId xmlns:a16="http://schemas.microsoft.com/office/drawing/2014/main" val="20004"/>
                    </a:ext>
                  </a:extLst>
                </a:gridCol>
                <a:gridCol w="1085850">
                  <a:extLst>
                    <a:ext uri="{9D8B030D-6E8A-4147-A177-3AD203B41FA5}">
                      <a16:colId xmlns:a16="http://schemas.microsoft.com/office/drawing/2014/main" val="20005"/>
                    </a:ext>
                  </a:extLst>
                </a:gridCol>
                <a:gridCol w="1085850">
                  <a:extLst>
                    <a:ext uri="{9D8B030D-6E8A-4147-A177-3AD203B41FA5}">
                      <a16:colId xmlns:a16="http://schemas.microsoft.com/office/drawing/2014/main" val="20006"/>
                    </a:ext>
                  </a:extLst>
                </a:gridCol>
                <a:gridCol w="1085850">
                  <a:extLst>
                    <a:ext uri="{9D8B030D-6E8A-4147-A177-3AD203B41FA5}">
                      <a16:colId xmlns:a16="http://schemas.microsoft.com/office/drawing/2014/main" val="20007"/>
                    </a:ext>
                  </a:extLst>
                </a:gridCol>
              </a:tblGrid>
              <a:tr h="370840">
                <a:tc>
                  <a:txBody>
                    <a:bodyPr/>
                    <a:lstStyle/>
                    <a:p>
                      <a:pPr algn="ctr"/>
                      <a:r>
                        <a:rPr lang="en-US" dirty="0"/>
                        <a:t>Grade</a:t>
                      </a:r>
                    </a:p>
                  </a:txBody>
                  <a:tcPr/>
                </a:tc>
                <a:tc>
                  <a:txBody>
                    <a:bodyPr/>
                    <a:lstStyle/>
                    <a:p>
                      <a:pPr algn="ctr"/>
                      <a:r>
                        <a:rPr lang="en-US" dirty="0"/>
                        <a:t>No. of Grains</a:t>
                      </a:r>
                    </a:p>
                  </a:txBody>
                  <a:tcPr/>
                </a:tc>
                <a:tc>
                  <a:txBody>
                    <a:bodyPr/>
                    <a:lstStyle/>
                    <a:p>
                      <a:pPr algn="ctr"/>
                      <a:r>
                        <a:rPr lang="en-US" dirty="0">
                          <a:sym typeface="Symbol"/>
                        </a:rPr>
                        <a:t> Of Grain Areas, m</a:t>
                      </a:r>
                      <a:r>
                        <a:rPr lang="en-US" baseline="30000" dirty="0">
                          <a:sym typeface="Symbol"/>
                        </a:rPr>
                        <a:t>2</a:t>
                      </a:r>
                      <a:endParaRPr lang="en-US" baseline="30000" dirty="0"/>
                    </a:p>
                  </a:txBody>
                  <a:tcPr/>
                </a:tc>
                <a:tc>
                  <a:txBody>
                    <a:bodyPr/>
                    <a:lstStyle/>
                    <a:p>
                      <a:pPr algn="ctr"/>
                      <a:r>
                        <a:rPr lang="en-US" dirty="0"/>
                        <a:t>Avg. Grain Area, </a:t>
                      </a:r>
                      <a:r>
                        <a:rPr lang="en-US" dirty="0">
                          <a:sym typeface="Symbol"/>
                        </a:rPr>
                        <a:t>m</a:t>
                      </a:r>
                      <a:r>
                        <a:rPr lang="en-US" baseline="30000" dirty="0">
                          <a:sym typeface="Symbol"/>
                        </a:rPr>
                        <a:t>2</a:t>
                      </a:r>
                      <a:endParaRPr lang="en-US" baseline="30000" dirty="0"/>
                    </a:p>
                  </a:txBody>
                  <a:tcPr/>
                </a:tc>
                <a:tc>
                  <a:txBody>
                    <a:bodyPr/>
                    <a:lstStyle/>
                    <a:p>
                      <a:pPr algn="ctr"/>
                      <a:r>
                        <a:rPr lang="en-US" dirty="0"/>
                        <a:t>ASTM G</a:t>
                      </a:r>
                    </a:p>
                  </a:txBody>
                  <a:tcPr/>
                </a:tc>
                <a:tc>
                  <a:txBody>
                    <a:bodyPr/>
                    <a:lstStyle/>
                    <a:p>
                      <a:pPr algn="ctr"/>
                      <a:r>
                        <a:rPr lang="en-US" dirty="0"/>
                        <a:t>No. of G Classes</a:t>
                      </a:r>
                    </a:p>
                  </a:txBody>
                  <a:tcPr/>
                </a:tc>
                <a:tc>
                  <a:txBody>
                    <a:bodyPr/>
                    <a:lstStyle/>
                    <a:p>
                      <a:pPr algn="ctr"/>
                      <a:r>
                        <a:rPr lang="en-US" dirty="0"/>
                        <a:t>Skew</a:t>
                      </a:r>
                    </a:p>
                  </a:txBody>
                  <a:tcPr/>
                </a:tc>
                <a:tc>
                  <a:txBody>
                    <a:bodyPr/>
                    <a:lstStyle/>
                    <a:p>
                      <a:pPr algn="ctr"/>
                      <a:r>
                        <a:rPr lang="en-US" dirty="0"/>
                        <a:t>Kurtosis</a:t>
                      </a:r>
                    </a:p>
                  </a:txBody>
                  <a:tcPr/>
                </a:tc>
                <a:extLst>
                  <a:ext uri="{0D108BD9-81ED-4DB2-BD59-A6C34878D82A}">
                    <a16:rowId xmlns:a16="http://schemas.microsoft.com/office/drawing/2014/main" val="10000"/>
                  </a:ext>
                </a:extLst>
              </a:tr>
              <a:tr h="370840">
                <a:tc>
                  <a:txBody>
                    <a:bodyPr/>
                    <a:lstStyle/>
                    <a:p>
                      <a:pPr algn="ctr"/>
                      <a:r>
                        <a:rPr lang="en-US" b="1" dirty="0">
                          <a:latin typeface="Arial" pitchFamily="34" charset="0"/>
                          <a:cs typeface="Arial" pitchFamily="34" charset="0"/>
                        </a:rPr>
                        <a:t>Secure</a:t>
                      </a:r>
                    </a:p>
                  </a:txBody>
                  <a:tcPr/>
                </a:tc>
                <a:tc>
                  <a:txBody>
                    <a:bodyPr/>
                    <a:lstStyle/>
                    <a:p>
                      <a:pPr algn="ctr"/>
                      <a:r>
                        <a:rPr lang="en-US" b="1" dirty="0">
                          <a:latin typeface="Arial" pitchFamily="34" charset="0"/>
                          <a:cs typeface="Arial" pitchFamily="34" charset="0"/>
                        </a:rPr>
                        <a:t>875</a:t>
                      </a:r>
                    </a:p>
                  </a:txBody>
                  <a:tcPr/>
                </a:tc>
                <a:tc>
                  <a:txBody>
                    <a:bodyPr/>
                    <a:lstStyle/>
                    <a:p>
                      <a:pPr algn="ctr"/>
                      <a:r>
                        <a:rPr lang="en-US" b="1" dirty="0">
                          <a:latin typeface="Arial" pitchFamily="34" charset="0"/>
                          <a:cs typeface="Arial" pitchFamily="34" charset="0"/>
                        </a:rPr>
                        <a:t>798702</a:t>
                      </a:r>
                    </a:p>
                  </a:txBody>
                  <a:tcPr/>
                </a:tc>
                <a:tc>
                  <a:txBody>
                    <a:bodyPr/>
                    <a:lstStyle/>
                    <a:p>
                      <a:pPr algn="ctr"/>
                      <a:r>
                        <a:rPr lang="en-US" b="1" dirty="0">
                          <a:latin typeface="Arial" pitchFamily="34" charset="0"/>
                          <a:cs typeface="Arial" pitchFamily="34" charset="0"/>
                        </a:rPr>
                        <a:t>912.8</a:t>
                      </a:r>
                    </a:p>
                  </a:txBody>
                  <a:tcPr/>
                </a:tc>
                <a:tc>
                  <a:txBody>
                    <a:bodyPr/>
                    <a:lstStyle/>
                    <a:p>
                      <a:pPr algn="ctr"/>
                      <a:r>
                        <a:rPr lang="en-US" b="1" dirty="0">
                          <a:latin typeface="Arial" pitchFamily="34" charset="0"/>
                          <a:cs typeface="Arial" pitchFamily="34" charset="0"/>
                        </a:rPr>
                        <a:t>7.14</a:t>
                      </a:r>
                    </a:p>
                  </a:txBody>
                  <a:tcPr/>
                </a:tc>
                <a:tc>
                  <a:txBody>
                    <a:bodyPr/>
                    <a:lstStyle/>
                    <a:p>
                      <a:pPr algn="ctr"/>
                      <a:r>
                        <a:rPr lang="en-US" b="1" dirty="0">
                          <a:latin typeface="Arial" pitchFamily="34" charset="0"/>
                          <a:cs typeface="Arial" pitchFamily="34" charset="0"/>
                        </a:rPr>
                        <a:t>12</a:t>
                      </a:r>
                    </a:p>
                  </a:txBody>
                  <a:tcPr/>
                </a:tc>
                <a:tc>
                  <a:txBody>
                    <a:bodyPr/>
                    <a:lstStyle/>
                    <a:p>
                      <a:pPr algn="ctr"/>
                      <a:r>
                        <a:rPr lang="en-US" b="1" dirty="0">
                          <a:latin typeface="Arial" pitchFamily="34" charset="0"/>
                          <a:cs typeface="Arial" pitchFamily="34" charset="0"/>
                        </a:rPr>
                        <a:t>1.57</a:t>
                      </a:r>
                    </a:p>
                  </a:txBody>
                  <a:tcPr/>
                </a:tc>
                <a:tc>
                  <a:txBody>
                    <a:bodyPr/>
                    <a:lstStyle/>
                    <a:p>
                      <a:pPr algn="ctr"/>
                      <a:r>
                        <a:rPr lang="en-US" b="1" dirty="0">
                          <a:latin typeface="Arial" pitchFamily="34" charset="0"/>
                          <a:cs typeface="Arial" pitchFamily="34" charset="0"/>
                        </a:rPr>
                        <a:t>2.95</a:t>
                      </a:r>
                    </a:p>
                  </a:txBody>
                  <a:tcPr/>
                </a:tc>
                <a:extLst>
                  <a:ext uri="{0D108BD9-81ED-4DB2-BD59-A6C34878D82A}">
                    <a16:rowId xmlns:a16="http://schemas.microsoft.com/office/drawing/2014/main" val="10001"/>
                  </a:ext>
                </a:extLst>
              </a:tr>
              <a:tr h="370840">
                <a:tc>
                  <a:txBody>
                    <a:bodyPr/>
                    <a:lstStyle/>
                    <a:p>
                      <a:pPr algn="ctr"/>
                      <a:r>
                        <a:rPr lang="en-US" b="1" dirty="0" err="1">
                          <a:latin typeface="Arial" pitchFamily="34" charset="0"/>
                          <a:cs typeface="Arial" pitchFamily="34" charset="0"/>
                        </a:rPr>
                        <a:t>Monit</a:t>
                      </a:r>
                      <a:endParaRPr lang="en-US" b="1" dirty="0">
                        <a:latin typeface="Arial" pitchFamily="34" charset="0"/>
                        <a:cs typeface="Arial" pitchFamily="34" charset="0"/>
                      </a:endParaRPr>
                    </a:p>
                  </a:txBody>
                  <a:tcPr/>
                </a:tc>
                <a:tc>
                  <a:txBody>
                    <a:bodyPr/>
                    <a:lstStyle/>
                    <a:p>
                      <a:pPr algn="ctr"/>
                      <a:r>
                        <a:rPr lang="en-US" b="1" dirty="0">
                          <a:latin typeface="Arial" pitchFamily="34" charset="0"/>
                          <a:cs typeface="Arial" pitchFamily="34" charset="0"/>
                        </a:rPr>
                        <a:t>1158</a:t>
                      </a:r>
                    </a:p>
                  </a:txBody>
                  <a:tcPr/>
                </a:tc>
                <a:tc>
                  <a:txBody>
                    <a:bodyPr/>
                    <a:lstStyle/>
                    <a:p>
                      <a:pPr algn="ctr"/>
                      <a:r>
                        <a:rPr lang="en-US" b="1" dirty="0">
                          <a:latin typeface="Arial" pitchFamily="34" charset="0"/>
                          <a:cs typeface="Arial" pitchFamily="34" charset="0"/>
                        </a:rPr>
                        <a:t>836879</a:t>
                      </a:r>
                    </a:p>
                  </a:txBody>
                  <a:tcPr/>
                </a:tc>
                <a:tc>
                  <a:txBody>
                    <a:bodyPr/>
                    <a:lstStyle/>
                    <a:p>
                      <a:pPr algn="ctr"/>
                      <a:r>
                        <a:rPr lang="en-US" b="1" dirty="0">
                          <a:latin typeface="Arial" pitchFamily="34" charset="0"/>
                          <a:cs typeface="Arial" pitchFamily="34" charset="0"/>
                        </a:rPr>
                        <a:t>722.7</a:t>
                      </a:r>
                    </a:p>
                  </a:txBody>
                  <a:tcPr/>
                </a:tc>
                <a:tc>
                  <a:txBody>
                    <a:bodyPr/>
                    <a:lstStyle/>
                    <a:p>
                      <a:pPr algn="ctr"/>
                      <a:r>
                        <a:rPr lang="en-US" b="1" dirty="0">
                          <a:latin typeface="Arial" pitchFamily="34" charset="0"/>
                          <a:cs typeface="Arial" pitchFamily="34" charset="0"/>
                        </a:rPr>
                        <a:t>7.48</a:t>
                      </a:r>
                    </a:p>
                  </a:txBody>
                  <a:tcPr/>
                </a:tc>
                <a:tc>
                  <a:txBody>
                    <a:bodyPr/>
                    <a:lstStyle/>
                    <a:p>
                      <a:pPr algn="ctr"/>
                      <a:r>
                        <a:rPr lang="en-US" b="1" dirty="0">
                          <a:latin typeface="Arial" pitchFamily="34" charset="0"/>
                          <a:cs typeface="Arial" pitchFamily="34" charset="0"/>
                        </a:rPr>
                        <a:t>12</a:t>
                      </a:r>
                    </a:p>
                  </a:txBody>
                  <a:tcPr/>
                </a:tc>
                <a:tc>
                  <a:txBody>
                    <a:bodyPr/>
                    <a:lstStyle/>
                    <a:p>
                      <a:pPr algn="ctr"/>
                      <a:r>
                        <a:rPr lang="en-US" b="1" dirty="0">
                          <a:latin typeface="Arial" pitchFamily="34" charset="0"/>
                          <a:cs typeface="Arial" pitchFamily="34" charset="0"/>
                        </a:rPr>
                        <a:t>2.37</a:t>
                      </a:r>
                    </a:p>
                  </a:txBody>
                  <a:tcPr/>
                </a:tc>
                <a:tc>
                  <a:txBody>
                    <a:bodyPr/>
                    <a:lstStyle/>
                    <a:p>
                      <a:pPr algn="ctr"/>
                      <a:r>
                        <a:rPr lang="en-US" b="1" dirty="0">
                          <a:latin typeface="Arial" pitchFamily="34" charset="0"/>
                          <a:cs typeface="Arial" pitchFamily="34" charset="0"/>
                        </a:rPr>
                        <a:t>8.24</a:t>
                      </a:r>
                    </a:p>
                  </a:txBody>
                  <a:tcPr/>
                </a:tc>
                <a:extLst>
                  <a:ext uri="{0D108BD9-81ED-4DB2-BD59-A6C34878D82A}">
                    <a16:rowId xmlns:a16="http://schemas.microsoft.com/office/drawing/2014/main" val="10002"/>
                  </a:ext>
                </a:extLst>
              </a:tr>
            </a:tbl>
          </a:graphicData>
        </a:graphic>
      </p:graphicFrame>
      <p:sp>
        <p:nvSpPr>
          <p:cNvPr id="3" name="TextBox 2"/>
          <p:cNvSpPr txBox="1"/>
          <p:nvPr/>
        </p:nvSpPr>
        <p:spPr>
          <a:xfrm>
            <a:off x="914400" y="838200"/>
            <a:ext cx="7315200" cy="369332"/>
          </a:xfrm>
          <a:prstGeom prst="rect">
            <a:avLst/>
          </a:prstGeom>
          <a:noFill/>
        </p:spPr>
        <p:txBody>
          <a:bodyPr wrap="square" rtlCol="0">
            <a:spAutoFit/>
          </a:bodyPr>
          <a:lstStyle/>
          <a:p>
            <a:pPr algn="ctr"/>
            <a:r>
              <a:rPr lang="en-US" b="1" dirty="0">
                <a:latin typeface="Arial" pitchFamily="34" charset="0"/>
                <a:cs typeface="Arial" pitchFamily="34" charset="0"/>
              </a:rPr>
              <a:t>Secure and </a:t>
            </a:r>
            <a:r>
              <a:rPr lang="en-US" b="1" dirty="0" err="1">
                <a:latin typeface="Arial" pitchFamily="34" charset="0"/>
                <a:cs typeface="Arial" pitchFamily="34" charset="0"/>
              </a:rPr>
              <a:t>Monit</a:t>
            </a:r>
            <a:r>
              <a:rPr lang="en-US" b="1" dirty="0">
                <a:latin typeface="Arial" pitchFamily="34" charset="0"/>
                <a:cs typeface="Arial" pitchFamily="34" charset="0"/>
              </a:rPr>
              <a:t> Ferritic Stainless Steels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838200"/>
            <a:ext cx="7467600" cy="1077218"/>
          </a:xfrm>
          <a:prstGeom prst="rect">
            <a:avLst/>
          </a:prstGeom>
          <a:noFill/>
        </p:spPr>
        <p:txBody>
          <a:bodyPr wrap="square" rtlCol="0">
            <a:spAutoFit/>
          </a:bodyPr>
          <a:lstStyle/>
          <a:p>
            <a:pPr algn="ctr"/>
            <a:r>
              <a:rPr lang="en-US" sz="3200" b="1" dirty="0">
                <a:solidFill>
                  <a:srgbClr val="002060"/>
                </a:solidFill>
                <a:effectLst>
                  <a:outerShdw blurRad="38100" dist="38100" dir="2700000" algn="tl">
                    <a:srgbClr val="000000">
                      <a:alpha val="43137"/>
                    </a:srgbClr>
                  </a:outerShdw>
                </a:effectLst>
                <a:latin typeface="Arial" pitchFamily="34" charset="0"/>
                <a:cs typeface="Arial" pitchFamily="34" charset="0"/>
              </a:rPr>
              <a:t>Bi-Modal Grain Size Distribution Examples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685800" y="609600"/>
            <a:ext cx="7772400" cy="762000"/>
          </a:xfrm>
          <a:prstGeom prst="rect">
            <a:avLst/>
          </a:prstGeom>
          <a:noFill/>
          <a:ln w="9525">
            <a:noFill/>
            <a:miter lim="800000"/>
            <a:headEnd/>
            <a:tailEnd/>
          </a:ln>
        </p:spPr>
        <p:txBody>
          <a:bodyPr>
            <a:spAutoFit/>
          </a:bodyPr>
          <a:lstStyle/>
          <a:p>
            <a:pPr algn="ctr">
              <a:spcBef>
                <a:spcPct val="50000"/>
              </a:spcBef>
            </a:pPr>
            <a:r>
              <a:rPr lang="en-US" sz="4400" b="1" dirty="0">
                <a:solidFill>
                  <a:srgbClr val="002060"/>
                </a:solidFill>
                <a:effectLst>
                  <a:outerShdw blurRad="38100" dist="38100" dir="2700000" algn="tl">
                    <a:srgbClr val="000000">
                      <a:alpha val="43137"/>
                    </a:srgbClr>
                  </a:outerShdw>
                </a:effectLst>
                <a:latin typeface="Arial" pitchFamily="34" charset="0"/>
                <a:cs typeface="Arial" pitchFamily="34" charset="0"/>
              </a:rPr>
              <a:t>Grain Size Measurements</a:t>
            </a:r>
          </a:p>
        </p:txBody>
      </p:sp>
      <p:grpSp>
        <p:nvGrpSpPr>
          <p:cNvPr id="10" name="Group 9"/>
          <p:cNvGrpSpPr/>
          <p:nvPr/>
        </p:nvGrpSpPr>
        <p:grpSpPr>
          <a:xfrm>
            <a:off x="685800" y="1752600"/>
            <a:ext cx="7620000" cy="3167021"/>
            <a:chOff x="685800" y="1752600"/>
            <a:chExt cx="7620000" cy="3167021"/>
          </a:xfrm>
        </p:grpSpPr>
        <p:sp>
          <p:nvSpPr>
            <p:cNvPr id="15363" name="Text Box 3"/>
            <p:cNvSpPr txBox="1">
              <a:spLocks noChangeArrowheads="1"/>
            </p:cNvSpPr>
            <p:nvPr/>
          </p:nvSpPr>
          <p:spPr bwMode="auto">
            <a:xfrm>
              <a:off x="685800" y="1752600"/>
              <a:ext cx="7620000" cy="3167021"/>
            </a:xfrm>
            <a:prstGeom prst="rect">
              <a:avLst/>
            </a:prstGeom>
            <a:noFill/>
            <a:ln w="9525">
              <a:noFill/>
              <a:miter lim="800000"/>
              <a:headEnd/>
              <a:tailEnd/>
            </a:ln>
          </p:spPr>
          <p:txBody>
            <a:bodyPr>
              <a:spAutoFit/>
            </a:bodyPr>
            <a:lstStyle/>
            <a:p>
              <a:pPr algn="ctr">
                <a:spcBef>
                  <a:spcPct val="10000"/>
                </a:spcBef>
              </a:pPr>
              <a:r>
                <a:rPr lang="en-US" sz="3200" b="1" dirty="0">
                  <a:solidFill>
                    <a:srgbClr val="C00000"/>
                  </a:solidFill>
                  <a:effectLst>
                    <a:outerShdw blurRad="38100" dist="38100" dir="2700000" algn="tl">
                      <a:srgbClr val="000000">
                        <a:alpha val="43137"/>
                      </a:srgbClr>
                    </a:outerShdw>
                  </a:effectLst>
                  <a:latin typeface="Arial" pitchFamily="34" charset="0"/>
                  <a:cs typeface="Arial" pitchFamily="34" charset="0"/>
                </a:rPr>
                <a:t>• Number of Grains/inch</a:t>
              </a:r>
              <a:r>
                <a:rPr lang="en-US" sz="3200" b="1" baseline="30000" dirty="0">
                  <a:solidFill>
                    <a:srgbClr val="C00000"/>
                  </a:solidFill>
                  <a:effectLst>
                    <a:outerShdw blurRad="38100" dist="38100" dir="2700000" algn="tl">
                      <a:srgbClr val="000000">
                        <a:alpha val="43137"/>
                      </a:srgbClr>
                    </a:outerShdw>
                  </a:effectLst>
                  <a:latin typeface="Arial" pitchFamily="34" charset="0"/>
                  <a:cs typeface="Arial" pitchFamily="34" charset="0"/>
                </a:rPr>
                <a:t>2 </a:t>
              </a:r>
              <a:r>
                <a:rPr lang="en-US" sz="3200" b="1" dirty="0">
                  <a:solidFill>
                    <a:srgbClr val="C00000"/>
                  </a:solidFill>
                  <a:effectLst>
                    <a:outerShdw blurRad="38100" dist="38100" dir="2700000" algn="tl">
                      <a:srgbClr val="000000">
                        <a:alpha val="43137"/>
                      </a:srgbClr>
                    </a:outerShdw>
                  </a:effectLst>
                  <a:latin typeface="Arial" pitchFamily="34" charset="0"/>
                  <a:cs typeface="Arial" pitchFamily="34" charset="0"/>
                </a:rPr>
                <a:t>at 100X:  G</a:t>
              </a:r>
            </a:p>
            <a:p>
              <a:pPr algn="ctr">
                <a:spcBef>
                  <a:spcPct val="10000"/>
                </a:spcBef>
              </a:pPr>
              <a:r>
                <a:rPr lang="en-US" sz="3200" b="1" dirty="0">
                  <a:solidFill>
                    <a:srgbClr val="C00000"/>
                  </a:solidFill>
                  <a:effectLst>
                    <a:outerShdw blurRad="38100" dist="38100" dir="2700000" algn="tl">
                      <a:srgbClr val="000000">
                        <a:alpha val="43137"/>
                      </a:srgbClr>
                    </a:outerShdw>
                  </a:effectLst>
                  <a:latin typeface="Arial" pitchFamily="34" charset="0"/>
                  <a:cs typeface="Arial" pitchFamily="34" charset="0"/>
                </a:rPr>
                <a:t>• Number of Grains/mm</a:t>
              </a:r>
              <a:r>
                <a:rPr lang="en-US" sz="3200" b="1" baseline="30000" dirty="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en-US" sz="3200" b="1" dirty="0">
                  <a:solidFill>
                    <a:srgbClr val="C00000"/>
                  </a:solidFill>
                  <a:effectLst>
                    <a:outerShdw blurRad="38100" dist="38100" dir="2700000" algn="tl">
                      <a:srgbClr val="000000">
                        <a:alpha val="43137"/>
                      </a:srgbClr>
                    </a:outerShdw>
                  </a:effectLst>
                  <a:latin typeface="Arial" pitchFamily="34" charset="0"/>
                  <a:cs typeface="Arial" pitchFamily="34" charset="0"/>
                </a:rPr>
                <a:t> at 1X:  N</a:t>
              </a:r>
              <a:r>
                <a:rPr lang="en-US" sz="3200" b="1" baseline="-25000" dirty="0">
                  <a:solidFill>
                    <a:srgbClr val="C00000"/>
                  </a:solidFill>
                  <a:effectLst>
                    <a:outerShdw blurRad="38100" dist="38100" dir="2700000" algn="tl">
                      <a:srgbClr val="000000">
                        <a:alpha val="43137"/>
                      </a:srgbClr>
                    </a:outerShdw>
                  </a:effectLst>
                  <a:latin typeface="Arial" pitchFamily="34" charset="0"/>
                  <a:cs typeface="Arial" pitchFamily="34" charset="0"/>
                </a:rPr>
                <a:t>A</a:t>
              </a:r>
            </a:p>
            <a:p>
              <a:pPr algn="ctr">
                <a:spcBef>
                  <a:spcPct val="10000"/>
                </a:spcBef>
              </a:pPr>
              <a:r>
                <a:rPr lang="en-US" sz="3200" b="1" dirty="0">
                  <a:solidFill>
                    <a:srgbClr val="C00000"/>
                  </a:solidFill>
                  <a:effectLst>
                    <a:outerShdw blurRad="38100" dist="38100" dir="2700000" algn="tl">
                      <a:srgbClr val="000000">
                        <a:alpha val="43137"/>
                      </a:srgbClr>
                    </a:outerShdw>
                  </a:effectLst>
                  <a:latin typeface="Arial" pitchFamily="34" charset="0"/>
                  <a:cs typeface="Arial" pitchFamily="34" charset="0"/>
                </a:rPr>
                <a:t>• Average Grain Area, µm</a:t>
              </a:r>
              <a:r>
                <a:rPr lang="en-US" sz="3200" b="1" baseline="30000" dirty="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en-US" sz="3200" b="1" dirty="0">
                  <a:solidFill>
                    <a:srgbClr val="C00000"/>
                  </a:solidFill>
                  <a:effectLst>
                    <a:outerShdw blurRad="38100" dist="38100" dir="2700000" algn="tl">
                      <a:srgbClr val="000000">
                        <a:alpha val="43137"/>
                      </a:srgbClr>
                    </a:outerShdw>
                  </a:effectLst>
                  <a:latin typeface="Arial" pitchFamily="34" charset="0"/>
                  <a:cs typeface="Arial" pitchFamily="34" charset="0"/>
                </a:rPr>
                <a:t> : A</a:t>
              </a:r>
            </a:p>
            <a:p>
              <a:pPr algn="ctr">
                <a:spcBef>
                  <a:spcPct val="10000"/>
                </a:spcBef>
              </a:pPr>
              <a:r>
                <a:rPr lang="en-US" sz="3200" b="1" dirty="0">
                  <a:solidFill>
                    <a:srgbClr val="C00000"/>
                  </a:solidFill>
                  <a:effectLst>
                    <a:outerShdw blurRad="38100" dist="38100" dir="2700000" algn="tl">
                      <a:srgbClr val="000000">
                        <a:alpha val="43137"/>
                      </a:srgbClr>
                    </a:outerShdw>
                  </a:effectLst>
                  <a:latin typeface="Arial" pitchFamily="34" charset="0"/>
                  <a:cs typeface="Arial" pitchFamily="34" charset="0"/>
                </a:rPr>
                <a:t>• Average Grain Diameter, µm:  d </a:t>
              </a:r>
            </a:p>
            <a:p>
              <a:pPr algn="ctr">
                <a:spcBef>
                  <a:spcPct val="10000"/>
                </a:spcBef>
              </a:pPr>
              <a:r>
                <a:rPr lang="en-US" sz="3200" b="1" dirty="0">
                  <a:solidFill>
                    <a:srgbClr val="C00000"/>
                  </a:solidFill>
                  <a:effectLst>
                    <a:outerShdw blurRad="38100" dist="38100" dir="2700000" algn="tl">
                      <a:srgbClr val="000000">
                        <a:alpha val="43137"/>
                      </a:srgbClr>
                    </a:outerShdw>
                  </a:effectLst>
                  <a:latin typeface="Arial" pitchFamily="34" charset="0"/>
                  <a:cs typeface="Arial" pitchFamily="34" charset="0"/>
                </a:rPr>
                <a:t>• Mean Lineal Intercept Length, µm: </a:t>
              </a:r>
              <a:r>
                <a:rPr lang="en-US" sz="3200" b="1" i="1" dirty="0">
                  <a:solidFill>
                    <a:srgbClr val="C00000"/>
                  </a:solidFill>
                  <a:effectLst>
                    <a:outerShdw blurRad="38100" dist="38100" dir="2700000" algn="tl">
                      <a:srgbClr val="000000">
                        <a:alpha val="43137"/>
                      </a:srgbClr>
                    </a:outerShdw>
                  </a:effectLst>
                  <a:latin typeface="Arial" pitchFamily="34" charset="0"/>
                  <a:cs typeface="Arial" pitchFamily="34" charset="0"/>
                </a:rPr>
                <a:t>l</a:t>
              </a:r>
            </a:p>
            <a:p>
              <a:pPr>
                <a:spcBef>
                  <a:spcPct val="50000"/>
                </a:spcBef>
              </a:pPr>
              <a:endParaRPr lang="en-US" dirty="0">
                <a:solidFill>
                  <a:srgbClr val="FFFF00"/>
                </a:solidFill>
              </a:endParaRPr>
            </a:p>
          </p:txBody>
        </p:sp>
        <p:grpSp>
          <p:nvGrpSpPr>
            <p:cNvPr id="9" name="Group 8"/>
            <p:cNvGrpSpPr/>
            <p:nvPr/>
          </p:nvGrpSpPr>
          <p:grpSpPr>
            <a:xfrm>
              <a:off x="6934200" y="2438400"/>
              <a:ext cx="1295400" cy="1590020"/>
              <a:chOff x="6934200" y="2438400"/>
              <a:chExt cx="1295400" cy="1590020"/>
            </a:xfrm>
          </p:grpSpPr>
          <p:sp>
            <p:nvSpPr>
              <p:cNvPr id="4" name="TextBox 3"/>
              <p:cNvSpPr txBox="1"/>
              <p:nvPr/>
            </p:nvSpPr>
            <p:spPr>
              <a:xfrm>
                <a:off x="6934200" y="2438400"/>
                <a:ext cx="457200" cy="523220"/>
              </a:xfrm>
              <a:prstGeom prst="rect">
                <a:avLst/>
              </a:prstGeom>
              <a:noFill/>
            </p:spPr>
            <p:txBody>
              <a:bodyPr wrap="square" rtlCol="0">
                <a:spAutoFit/>
              </a:bodyPr>
              <a:lstStyle/>
              <a:p>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_</a:t>
                </a:r>
              </a:p>
            </p:txBody>
          </p:sp>
          <p:sp>
            <p:nvSpPr>
              <p:cNvPr id="7" name="Rectangle 6"/>
              <p:cNvSpPr/>
              <p:nvPr/>
            </p:nvSpPr>
            <p:spPr>
              <a:xfrm>
                <a:off x="7391400" y="2971800"/>
                <a:ext cx="364202" cy="523220"/>
              </a:xfrm>
              <a:prstGeom prst="rect">
                <a:avLst/>
              </a:prstGeom>
            </p:spPr>
            <p:txBody>
              <a:bodyPr wrap="none">
                <a:spAutoFit/>
              </a:bodyPr>
              <a:lstStyle/>
              <a:p>
                <a:r>
                  <a:rPr lang="en-US" sz="2800" b="1" dirty="0">
                    <a:solidFill>
                      <a:srgbClr val="C00000"/>
                    </a:solidFill>
                    <a:effectLst>
                      <a:outerShdw blurRad="38100" dist="38100" dir="2700000" algn="tl">
                        <a:srgbClr val="000000">
                          <a:alpha val="43137"/>
                        </a:srgbClr>
                      </a:outerShdw>
                    </a:effectLst>
                  </a:rPr>
                  <a:t>_</a:t>
                </a:r>
              </a:p>
            </p:txBody>
          </p:sp>
          <p:sp>
            <p:nvSpPr>
              <p:cNvPr id="8" name="TextBox 7"/>
              <p:cNvSpPr txBox="1"/>
              <p:nvPr/>
            </p:nvSpPr>
            <p:spPr>
              <a:xfrm>
                <a:off x="7772400" y="3505200"/>
                <a:ext cx="457200" cy="523220"/>
              </a:xfrm>
              <a:prstGeom prst="rect">
                <a:avLst/>
              </a:prstGeom>
              <a:noFill/>
            </p:spPr>
            <p:txBody>
              <a:bodyPr wrap="square" rtlCol="0">
                <a:spAutoFit/>
              </a:bodyPr>
              <a:lstStyle/>
              <a:p>
                <a:pPr algn="ct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_</a:t>
                </a:r>
              </a:p>
            </p:txBody>
          </p:sp>
        </p:gr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6" descr="D:\330-1975FSA-BF-10Ox6Vdc-10s.JPG"/>
          <p:cNvPicPr>
            <a:picLocks noChangeAspect="1" noChangeArrowheads="1"/>
          </p:cNvPicPr>
          <p:nvPr/>
        </p:nvPicPr>
        <p:blipFill>
          <a:blip r:embed="rId2" cstate="print">
            <a:lum bright="10000" contrast="-10000"/>
          </a:blip>
          <a:srcRect/>
          <a:stretch>
            <a:fillRect/>
          </a:stretch>
        </p:blipFill>
        <p:spPr bwMode="auto">
          <a:xfrm>
            <a:off x="0" y="1752599"/>
            <a:ext cx="4526280" cy="3500864"/>
          </a:xfrm>
          <a:prstGeom prst="rect">
            <a:avLst/>
          </a:prstGeom>
          <a:noFill/>
          <a:ln w="9525">
            <a:noFill/>
            <a:miter lim="800000"/>
            <a:headEnd/>
            <a:tailEnd/>
          </a:ln>
        </p:spPr>
      </p:pic>
      <p:sp>
        <p:nvSpPr>
          <p:cNvPr id="3" name="TextBox 2"/>
          <p:cNvSpPr txBox="1"/>
          <p:nvPr/>
        </p:nvSpPr>
        <p:spPr>
          <a:xfrm>
            <a:off x="228600" y="685800"/>
            <a:ext cx="8610600" cy="369332"/>
          </a:xfrm>
          <a:prstGeom prst="rect">
            <a:avLst/>
          </a:prstGeom>
          <a:noFill/>
        </p:spPr>
        <p:txBody>
          <a:bodyPr wrap="square" rtlCol="0">
            <a:spAutoFit/>
          </a:bodyPr>
          <a:lstStyle/>
          <a:p>
            <a:pPr algn="ctr"/>
            <a:r>
              <a:rPr lang="en-US" b="1" dirty="0">
                <a:solidFill>
                  <a:srgbClr val="002060"/>
                </a:solidFill>
                <a:latin typeface="Arial" pitchFamily="34" charset="0"/>
                <a:cs typeface="Arial" pitchFamily="34" charset="0"/>
              </a:rPr>
              <a:t>Wide-Range Duplex - RA 330 Austenitic Stainless Steel (SA at 1975 </a:t>
            </a:r>
            <a:r>
              <a:rPr lang="en-US" b="1" dirty="0">
                <a:solidFill>
                  <a:srgbClr val="002060"/>
                </a:solidFill>
                <a:latin typeface="Arial" pitchFamily="34" charset="0"/>
                <a:cs typeface="Arial" pitchFamily="34" charset="0"/>
                <a:sym typeface="Symbol"/>
              </a:rPr>
              <a:t>F)</a:t>
            </a:r>
            <a:endParaRPr lang="en-US" b="1" dirty="0">
              <a:solidFill>
                <a:srgbClr val="002060"/>
              </a:solidFill>
              <a:latin typeface="Arial" pitchFamily="34" charset="0"/>
              <a:cs typeface="Arial" pitchFamily="34" charset="0"/>
            </a:endParaRPr>
          </a:p>
        </p:txBody>
      </p:sp>
      <p:pic>
        <p:nvPicPr>
          <p:cNvPr id="3074" name="Picture 2" descr="C:\Users\Owner\Documents\Grain Size-Bimodal\Data by Sasha-5-15-14\fig11_2.jpg"/>
          <p:cNvPicPr>
            <a:picLocks noChangeAspect="1" noChangeArrowheads="1"/>
          </p:cNvPicPr>
          <p:nvPr/>
        </p:nvPicPr>
        <p:blipFill>
          <a:blip r:embed="rId3" cstate="print"/>
          <a:srcRect/>
          <a:stretch>
            <a:fillRect/>
          </a:stretch>
        </p:blipFill>
        <p:spPr bwMode="auto">
          <a:xfrm>
            <a:off x="4617720" y="1752600"/>
            <a:ext cx="4526280" cy="3497888"/>
          </a:xfrm>
          <a:prstGeom prst="rect">
            <a:avLst/>
          </a:prstGeom>
          <a:noFill/>
        </p:spPr>
      </p:pic>
      <p:sp>
        <p:nvSpPr>
          <p:cNvPr id="5" name="TextBox 4"/>
          <p:cNvSpPr txBox="1"/>
          <p:nvPr/>
        </p:nvSpPr>
        <p:spPr>
          <a:xfrm>
            <a:off x="152400" y="5334000"/>
            <a:ext cx="8839200" cy="338554"/>
          </a:xfrm>
          <a:prstGeom prst="rect">
            <a:avLst/>
          </a:prstGeom>
          <a:noFill/>
        </p:spPr>
        <p:txBody>
          <a:bodyPr wrap="square" rtlCol="0">
            <a:spAutoFit/>
          </a:bodyPr>
          <a:lstStyle/>
          <a:p>
            <a:r>
              <a:rPr lang="en-US" sz="1600" b="1" dirty="0">
                <a:solidFill>
                  <a:srgbClr val="C00000"/>
                </a:solidFill>
                <a:latin typeface="Arial" pitchFamily="34" charset="0"/>
                <a:cs typeface="Arial" pitchFamily="34" charset="0"/>
              </a:rPr>
              <a:t> 100X                                                                                                                  Detected Grains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447800" y="914400"/>
            <a:ext cx="6224304" cy="3744913"/>
          </a:xfrm>
          <a:prstGeom prst="rect">
            <a:avLst/>
          </a:prstGeom>
          <a:noFill/>
          <a:ln w="9525">
            <a:noFill/>
            <a:miter lim="800000"/>
            <a:headEnd/>
            <a:tailEnd/>
          </a:ln>
          <a:effectLst/>
        </p:spPr>
      </p:pic>
      <p:sp>
        <p:nvSpPr>
          <p:cNvPr id="3" name="TextBox 2"/>
          <p:cNvSpPr txBox="1"/>
          <p:nvPr/>
        </p:nvSpPr>
        <p:spPr>
          <a:xfrm>
            <a:off x="304800" y="304800"/>
            <a:ext cx="8610600" cy="369332"/>
          </a:xfrm>
          <a:prstGeom prst="rect">
            <a:avLst/>
          </a:prstGeom>
          <a:noFill/>
        </p:spPr>
        <p:txBody>
          <a:bodyPr wrap="square" rtlCol="0">
            <a:spAutoFit/>
          </a:bodyPr>
          <a:lstStyle/>
          <a:p>
            <a:pPr algn="ctr"/>
            <a:r>
              <a:rPr lang="en-US" b="1" dirty="0">
                <a:solidFill>
                  <a:srgbClr val="002060"/>
                </a:solidFill>
                <a:latin typeface="Arial" pitchFamily="34" charset="0"/>
                <a:cs typeface="Arial" pitchFamily="34" charset="0"/>
              </a:rPr>
              <a:t>Wide-Range Duplex - RA 330 Austenitic Stainless Steel (SA at 1975 </a:t>
            </a:r>
            <a:r>
              <a:rPr lang="en-US" b="1" dirty="0">
                <a:solidFill>
                  <a:srgbClr val="002060"/>
                </a:solidFill>
                <a:latin typeface="Arial" pitchFamily="34" charset="0"/>
                <a:cs typeface="Arial" pitchFamily="34" charset="0"/>
                <a:sym typeface="Symbol"/>
              </a:rPr>
              <a:t>F)</a:t>
            </a:r>
            <a:endParaRPr lang="en-US" b="1" dirty="0">
              <a:solidFill>
                <a:srgbClr val="002060"/>
              </a:solidFill>
              <a:latin typeface="Arial" pitchFamily="34" charset="0"/>
              <a:cs typeface="Arial" pitchFamily="34" charset="0"/>
            </a:endParaRPr>
          </a:p>
        </p:txBody>
      </p:sp>
      <p:sp>
        <p:nvSpPr>
          <p:cNvPr id="4" name="TextBox 3"/>
          <p:cNvSpPr txBox="1"/>
          <p:nvPr/>
        </p:nvSpPr>
        <p:spPr>
          <a:xfrm>
            <a:off x="685800" y="5562600"/>
            <a:ext cx="7772400" cy="369332"/>
          </a:xfrm>
          <a:prstGeom prst="rect">
            <a:avLst/>
          </a:prstGeom>
          <a:noFill/>
        </p:spPr>
        <p:txBody>
          <a:bodyPr wrap="square" rtlCol="0">
            <a:spAutoFit/>
          </a:bodyPr>
          <a:lstStyle/>
          <a:p>
            <a:pPr algn="ctr"/>
            <a:endParaRPr lang="en-US" b="1" dirty="0">
              <a:solidFill>
                <a:srgbClr val="C00000"/>
              </a:solidFill>
              <a:latin typeface="Arial" pitchFamily="34" charset="0"/>
              <a:cs typeface="Arial" pitchFamily="34" charset="0"/>
            </a:endParaRPr>
          </a:p>
        </p:txBody>
      </p:sp>
      <p:sp>
        <p:nvSpPr>
          <p:cNvPr id="5" name="TextBox 4"/>
          <p:cNvSpPr txBox="1"/>
          <p:nvPr/>
        </p:nvSpPr>
        <p:spPr>
          <a:xfrm>
            <a:off x="533400" y="4648200"/>
            <a:ext cx="8153400" cy="2031325"/>
          </a:xfrm>
          <a:prstGeom prst="rect">
            <a:avLst/>
          </a:prstGeom>
          <a:noFill/>
        </p:spPr>
        <p:txBody>
          <a:bodyPr wrap="square" rtlCol="0">
            <a:spAutoFit/>
          </a:bodyPr>
          <a:lstStyle/>
          <a:p>
            <a:pPr algn="ctr"/>
            <a:r>
              <a:rPr lang="en-US" b="1" dirty="0">
                <a:solidFill>
                  <a:srgbClr val="C00000"/>
                </a:solidFill>
                <a:latin typeface="Arial" pitchFamily="34" charset="0"/>
                <a:cs typeface="Arial" pitchFamily="34" charset="0"/>
              </a:rPr>
              <a:t>9 Grain Size Classes</a:t>
            </a:r>
          </a:p>
          <a:p>
            <a:pPr algn="ctr"/>
            <a:endParaRPr lang="en-US" b="1" dirty="0">
              <a:solidFill>
                <a:srgbClr val="C00000"/>
              </a:solidFill>
              <a:latin typeface="Arial" pitchFamily="34" charset="0"/>
              <a:cs typeface="Arial" pitchFamily="34" charset="0"/>
            </a:endParaRPr>
          </a:p>
          <a:p>
            <a:pPr algn="ctr"/>
            <a:r>
              <a:rPr lang="en-US" b="1" dirty="0">
                <a:solidFill>
                  <a:srgbClr val="C00000"/>
                </a:solidFill>
                <a:latin typeface="Arial" pitchFamily="34" charset="0"/>
                <a:cs typeface="Arial" pitchFamily="34" charset="0"/>
              </a:rPr>
              <a:t>Skew = 7.58   Kurtosis = 86.66    N = 416 </a:t>
            </a:r>
          </a:p>
          <a:p>
            <a:pPr algn="ctr"/>
            <a:endParaRPr lang="en-US" b="1" dirty="0">
              <a:solidFill>
                <a:srgbClr val="C00000"/>
              </a:solidFill>
              <a:latin typeface="Arial" pitchFamily="34" charset="0"/>
              <a:cs typeface="Arial" pitchFamily="34" charset="0"/>
            </a:endParaRPr>
          </a:p>
          <a:p>
            <a:pPr algn="ctr"/>
            <a:r>
              <a:rPr lang="en-US" b="1" dirty="0">
                <a:solidFill>
                  <a:srgbClr val="C00000"/>
                </a:solidFill>
                <a:latin typeface="Arial" pitchFamily="34" charset="0"/>
                <a:cs typeface="Arial" pitchFamily="34" charset="0"/>
              </a:rPr>
              <a:t>This structure covers 9 G classes, but the kurtosis is well above 5 and according to E 1181, paragraph 8.3.1.2, it is a “Wide-Range” random duplex distribution.</a:t>
            </a:r>
          </a:p>
        </p:txBody>
      </p:sp>
      <p:sp>
        <p:nvSpPr>
          <p:cNvPr id="6" name="TextBox 5"/>
          <p:cNvSpPr txBox="1"/>
          <p:nvPr/>
        </p:nvSpPr>
        <p:spPr>
          <a:xfrm>
            <a:off x="5486400" y="1905000"/>
            <a:ext cx="1295400" cy="307777"/>
          </a:xfrm>
          <a:prstGeom prst="rect">
            <a:avLst/>
          </a:prstGeom>
          <a:solidFill>
            <a:schemeClr val="bg1"/>
          </a:solidFill>
        </p:spPr>
        <p:txBody>
          <a:bodyPr wrap="square" rtlCol="0">
            <a:spAutoFit/>
          </a:bodyPr>
          <a:lstStyle/>
          <a:p>
            <a:r>
              <a:rPr lang="en-US" sz="1400" b="1" dirty="0">
                <a:solidFill>
                  <a:srgbClr val="002060"/>
                </a:solidFill>
                <a:latin typeface="Arial" pitchFamily="34" charset="0"/>
                <a:cs typeface="Arial" pitchFamily="34" charset="0"/>
              </a:rPr>
              <a:t>Avg. G = 6.11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457200"/>
            <a:ext cx="8534400" cy="369332"/>
          </a:xfrm>
          <a:prstGeom prst="rect">
            <a:avLst/>
          </a:prstGeom>
          <a:noFill/>
        </p:spPr>
        <p:txBody>
          <a:bodyPr wrap="square" rtlCol="0">
            <a:spAutoFit/>
          </a:bodyPr>
          <a:lstStyle/>
          <a:p>
            <a:pPr algn="ctr"/>
            <a:r>
              <a:rPr lang="en-US" b="1" dirty="0">
                <a:solidFill>
                  <a:srgbClr val="002060"/>
                </a:solidFill>
                <a:latin typeface="Arial" pitchFamily="34" charset="0"/>
                <a:cs typeface="Arial" pitchFamily="34" charset="0"/>
              </a:rPr>
              <a:t>Wide-Range Duplex - RA 330 Austenitic Stainless Steel (SA at 1975 </a:t>
            </a:r>
            <a:r>
              <a:rPr lang="en-US" b="1" dirty="0">
                <a:solidFill>
                  <a:srgbClr val="002060"/>
                </a:solidFill>
                <a:latin typeface="Arial" pitchFamily="34" charset="0"/>
                <a:cs typeface="Arial" pitchFamily="34" charset="0"/>
                <a:sym typeface="Symbol"/>
              </a:rPr>
              <a:t>F)</a:t>
            </a:r>
            <a:endParaRPr lang="en-US" b="1" dirty="0">
              <a:solidFill>
                <a:srgbClr val="002060"/>
              </a:solidFill>
              <a:latin typeface="Arial" pitchFamily="34" charset="0"/>
              <a:cs typeface="Arial" pitchFamily="34" charset="0"/>
            </a:endParaRPr>
          </a:p>
        </p:txBody>
      </p:sp>
      <p:graphicFrame>
        <p:nvGraphicFramePr>
          <p:cNvPr id="3" name="Table 2"/>
          <p:cNvGraphicFramePr>
            <a:graphicFrameLocks noGrp="1"/>
          </p:cNvGraphicFramePr>
          <p:nvPr/>
        </p:nvGraphicFramePr>
        <p:xfrm>
          <a:off x="0" y="1397000"/>
          <a:ext cx="9144000" cy="741680"/>
        </p:xfrm>
        <a:graphic>
          <a:graphicData uri="http://schemas.openxmlformats.org/drawingml/2006/table">
            <a:tbl>
              <a:tblPr firstRow="1" bandRow="1">
                <a:tableStyleId>{5C22544A-7EE6-4342-B048-85BDC9FD1C3A}</a:tableStyleId>
              </a:tblPr>
              <a:tblGrid>
                <a:gridCol w="7620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7620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7620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gridCol w="762000">
                  <a:extLst>
                    <a:ext uri="{9D8B030D-6E8A-4147-A177-3AD203B41FA5}">
                      <a16:colId xmlns:a16="http://schemas.microsoft.com/office/drawing/2014/main" val="20009"/>
                    </a:ext>
                  </a:extLst>
                </a:gridCol>
                <a:gridCol w="762000">
                  <a:extLst>
                    <a:ext uri="{9D8B030D-6E8A-4147-A177-3AD203B41FA5}">
                      <a16:colId xmlns:a16="http://schemas.microsoft.com/office/drawing/2014/main" val="20010"/>
                    </a:ext>
                  </a:extLst>
                </a:gridCol>
                <a:gridCol w="762000">
                  <a:extLst>
                    <a:ext uri="{9D8B030D-6E8A-4147-A177-3AD203B41FA5}">
                      <a16:colId xmlns:a16="http://schemas.microsoft.com/office/drawing/2014/main" val="20011"/>
                    </a:ext>
                  </a:extLst>
                </a:gridCol>
              </a:tblGrid>
              <a:tr h="370840">
                <a:tc>
                  <a:txBody>
                    <a:bodyPr/>
                    <a:lstStyle/>
                    <a:p>
                      <a:pPr algn="ctr"/>
                      <a:r>
                        <a:rPr lang="en-US" dirty="0">
                          <a:solidFill>
                            <a:schemeClr val="bg1"/>
                          </a:solidFill>
                        </a:rPr>
                        <a:t>G</a:t>
                      </a:r>
                    </a:p>
                  </a:txBody>
                  <a:tcPr/>
                </a:tc>
                <a:tc>
                  <a:txBody>
                    <a:bodyPr/>
                    <a:lstStyle/>
                    <a:p>
                      <a:pPr algn="ctr"/>
                      <a:r>
                        <a:rPr lang="en-US" dirty="0">
                          <a:solidFill>
                            <a:schemeClr val="bg1"/>
                          </a:solidFill>
                        </a:rPr>
                        <a:t>1</a:t>
                      </a:r>
                    </a:p>
                  </a:txBody>
                  <a:tcPr/>
                </a:tc>
                <a:tc>
                  <a:txBody>
                    <a:bodyPr/>
                    <a:lstStyle/>
                    <a:p>
                      <a:pPr algn="ctr"/>
                      <a:r>
                        <a:rPr lang="en-US" dirty="0">
                          <a:solidFill>
                            <a:schemeClr val="bg1"/>
                          </a:solidFill>
                        </a:rPr>
                        <a:t>2</a:t>
                      </a:r>
                    </a:p>
                  </a:txBody>
                  <a:tcPr/>
                </a:tc>
                <a:tc>
                  <a:txBody>
                    <a:bodyPr/>
                    <a:lstStyle/>
                    <a:p>
                      <a:pPr algn="ctr"/>
                      <a:r>
                        <a:rPr lang="en-US" dirty="0">
                          <a:solidFill>
                            <a:schemeClr val="bg1"/>
                          </a:solidFill>
                        </a:rPr>
                        <a:t>3</a:t>
                      </a:r>
                    </a:p>
                  </a:txBody>
                  <a:tcPr/>
                </a:tc>
                <a:tc>
                  <a:txBody>
                    <a:bodyPr/>
                    <a:lstStyle/>
                    <a:p>
                      <a:pPr algn="ctr"/>
                      <a:r>
                        <a:rPr lang="en-US" dirty="0">
                          <a:solidFill>
                            <a:schemeClr val="bg1"/>
                          </a:solidFill>
                        </a:rPr>
                        <a:t>4</a:t>
                      </a:r>
                    </a:p>
                  </a:txBody>
                  <a:tcPr/>
                </a:tc>
                <a:tc>
                  <a:txBody>
                    <a:bodyPr/>
                    <a:lstStyle/>
                    <a:p>
                      <a:pPr algn="ctr"/>
                      <a:r>
                        <a:rPr lang="en-US" dirty="0">
                          <a:solidFill>
                            <a:schemeClr val="bg1"/>
                          </a:solidFill>
                        </a:rPr>
                        <a:t>5</a:t>
                      </a:r>
                    </a:p>
                  </a:txBody>
                  <a:tcPr/>
                </a:tc>
                <a:tc>
                  <a:txBody>
                    <a:bodyPr/>
                    <a:lstStyle/>
                    <a:p>
                      <a:pPr algn="ctr"/>
                      <a:r>
                        <a:rPr lang="en-US" dirty="0">
                          <a:solidFill>
                            <a:schemeClr val="bg1"/>
                          </a:solidFill>
                        </a:rPr>
                        <a:t>6</a:t>
                      </a:r>
                    </a:p>
                  </a:txBody>
                  <a:tcPr/>
                </a:tc>
                <a:tc>
                  <a:txBody>
                    <a:bodyPr/>
                    <a:lstStyle/>
                    <a:p>
                      <a:pPr algn="ctr"/>
                      <a:r>
                        <a:rPr lang="en-US" dirty="0">
                          <a:solidFill>
                            <a:schemeClr val="bg1"/>
                          </a:solidFill>
                        </a:rPr>
                        <a:t>7</a:t>
                      </a:r>
                    </a:p>
                  </a:txBody>
                  <a:tcPr/>
                </a:tc>
                <a:tc>
                  <a:txBody>
                    <a:bodyPr/>
                    <a:lstStyle/>
                    <a:p>
                      <a:pPr algn="ctr"/>
                      <a:r>
                        <a:rPr lang="en-US" dirty="0">
                          <a:solidFill>
                            <a:schemeClr val="bg1"/>
                          </a:solidFill>
                        </a:rPr>
                        <a:t>8</a:t>
                      </a:r>
                    </a:p>
                  </a:txBody>
                  <a:tcPr/>
                </a:tc>
                <a:tc>
                  <a:txBody>
                    <a:bodyPr/>
                    <a:lstStyle/>
                    <a:p>
                      <a:pPr algn="ctr"/>
                      <a:r>
                        <a:rPr lang="en-US" dirty="0">
                          <a:solidFill>
                            <a:schemeClr val="bg1"/>
                          </a:solidFill>
                        </a:rPr>
                        <a:t>9</a:t>
                      </a:r>
                    </a:p>
                  </a:txBody>
                  <a:tcPr/>
                </a:tc>
                <a:tc>
                  <a:txBody>
                    <a:bodyPr/>
                    <a:lstStyle/>
                    <a:p>
                      <a:pPr algn="ctr"/>
                      <a:r>
                        <a:rPr lang="en-US" dirty="0">
                          <a:solidFill>
                            <a:schemeClr val="bg1"/>
                          </a:solidFill>
                        </a:rPr>
                        <a:t>10</a:t>
                      </a:r>
                    </a:p>
                  </a:txBody>
                  <a:tcPr/>
                </a:tc>
                <a:tc>
                  <a:txBody>
                    <a:bodyPr/>
                    <a:lstStyle/>
                    <a:p>
                      <a:pPr algn="ctr"/>
                      <a:r>
                        <a:rPr lang="en-US" dirty="0">
                          <a:solidFill>
                            <a:schemeClr val="bg1"/>
                          </a:solidFill>
                        </a:rPr>
                        <a:t>11</a:t>
                      </a:r>
                    </a:p>
                  </a:txBody>
                  <a:tcPr/>
                </a:tc>
                <a:extLst>
                  <a:ext uri="{0D108BD9-81ED-4DB2-BD59-A6C34878D82A}">
                    <a16:rowId xmlns:a16="http://schemas.microsoft.com/office/drawing/2014/main" val="10000"/>
                  </a:ext>
                </a:extLst>
              </a:tr>
              <a:tr h="370840">
                <a:tc>
                  <a:txBody>
                    <a:bodyPr/>
                    <a:lstStyle/>
                    <a:p>
                      <a:pPr algn="ctr"/>
                      <a:r>
                        <a:rPr lang="en-US" sz="1600" b="1" dirty="0">
                          <a:solidFill>
                            <a:schemeClr val="tx1"/>
                          </a:solidFill>
                          <a:latin typeface="Arial" pitchFamily="34" charset="0"/>
                          <a:cs typeface="Arial" pitchFamily="34" charset="0"/>
                        </a:rPr>
                        <a:t>%A</a:t>
                      </a:r>
                    </a:p>
                  </a:txBody>
                  <a:tcPr/>
                </a:tc>
                <a:tc>
                  <a:txBody>
                    <a:bodyPr/>
                    <a:lstStyle/>
                    <a:p>
                      <a:pPr algn="ctr"/>
                      <a:r>
                        <a:rPr lang="en-US" sz="1600" b="1" dirty="0">
                          <a:solidFill>
                            <a:schemeClr val="tx1"/>
                          </a:solidFill>
                          <a:latin typeface="Arial" pitchFamily="34" charset="0"/>
                          <a:cs typeface="Arial" pitchFamily="34" charset="0"/>
                        </a:rPr>
                        <a:t>0</a:t>
                      </a:r>
                    </a:p>
                  </a:txBody>
                  <a:tcPr/>
                </a:tc>
                <a:tc>
                  <a:txBody>
                    <a:bodyPr/>
                    <a:lstStyle/>
                    <a:p>
                      <a:pPr algn="ctr"/>
                      <a:r>
                        <a:rPr lang="en-US" sz="1600" b="1" dirty="0">
                          <a:solidFill>
                            <a:schemeClr val="tx1"/>
                          </a:solidFill>
                          <a:latin typeface="Arial" pitchFamily="34" charset="0"/>
                          <a:cs typeface="Arial" pitchFamily="34" charset="0"/>
                        </a:rPr>
                        <a:t>5.54</a:t>
                      </a:r>
                    </a:p>
                  </a:txBody>
                  <a:tcPr/>
                </a:tc>
                <a:tc>
                  <a:txBody>
                    <a:bodyPr/>
                    <a:lstStyle/>
                    <a:p>
                      <a:pPr algn="ctr"/>
                      <a:r>
                        <a:rPr lang="en-US" sz="1600" b="1" dirty="0">
                          <a:solidFill>
                            <a:schemeClr val="tx1"/>
                          </a:solidFill>
                          <a:latin typeface="Arial" pitchFamily="34" charset="0"/>
                          <a:cs typeface="Arial" pitchFamily="34" charset="0"/>
                        </a:rPr>
                        <a:t>8.76</a:t>
                      </a:r>
                    </a:p>
                  </a:txBody>
                  <a:tcPr/>
                </a:tc>
                <a:tc>
                  <a:txBody>
                    <a:bodyPr/>
                    <a:lstStyle/>
                    <a:p>
                      <a:pPr algn="ctr"/>
                      <a:r>
                        <a:rPr lang="en-US" sz="1600" b="1" dirty="0">
                          <a:solidFill>
                            <a:schemeClr val="tx1"/>
                          </a:solidFill>
                          <a:latin typeface="Arial" pitchFamily="34" charset="0"/>
                          <a:cs typeface="Arial" pitchFamily="34" charset="0"/>
                        </a:rPr>
                        <a:t>12.44</a:t>
                      </a:r>
                    </a:p>
                  </a:txBody>
                  <a:tcPr/>
                </a:tc>
                <a:tc>
                  <a:txBody>
                    <a:bodyPr/>
                    <a:lstStyle/>
                    <a:p>
                      <a:pPr algn="ctr"/>
                      <a:r>
                        <a:rPr lang="en-US" sz="1600" b="1" dirty="0">
                          <a:solidFill>
                            <a:schemeClr val="tx1"/>
                          </a:solidFill>
                          <a:latin typeface="Arial" pitchFamily="34" charset="0"/>
                          <a:cs typeface="Arial" pitchFamily="34" charset="0"/>
                        </a:rPr>
                        <a:t>30.79</a:t>
                      </a:r>
                    </a:p>
                  </a:txBody>
                  <a:tcPr/>
                </a:tc>
                <a:tc>
                  <a:txBody>
                    <a:bodyPr/>
                    <a:lstStyle/>
                    <a:p>
                      <a:pPr algn="ctr"/>
                      <a:r>
                        <a:rPr lang="en-US" sz="1600" b="1" dirty="0">
                          <a:solidFill>
                            <a:schemeClr val="tx1"/>
                          </a:solidFill>
                          <a:latin typeface="Arial" pitchFamily="34" charset="0"/>
                          <a:cs typeface="Arial" pitchFamily="34" charset="0"/>
                        </a:rPr>
                        <a:t>21.12</a:t>
                      </a:r>
                    </a:p>
                  </a:txBody>
                  <a:tcPr/>
                </a:tc>
                <a:tc>
                  <a:txBody>
                    <a:bodyPr/>
                    <a:lstStyle/>
                    <a:p>
                      <a:pPr algn="ctr"/>
                      <a:r>
                        <a:rPr lang="en-US" sz="1600" b="1" dirty="0">
                          <a:latin typeface="Arial" pitchFamily="34" charset="0"/>
                          <a:cs typeface="Arial" pitchFamily="34" charset="0"/>
                        </a:rPr>
                        <a:t>12.64</a:t>
                      </a:r>
                    </a:p>
                  </a:txBody>
                  <a:tcPr/>
                </a:tc>
                <a:tc>
                  <a:txBody>
                    <a:bodyPr/>
                    <a:lstStyle/>
                    <a:p>
                      <a:pPr algn="ctr"/>
                      <a:r>
                        <a:rPr lang="en-US" sz="1600" b="1" dirty="0">
                          <a:solidFill>
                            <a:schemeClr val="tx1"/>
                          </a:solidFill>
                          <a:latin typeface="Arial" pitchFamily="34" charset="0"/>
                          <a:cs typeface="Arial" pitchFamily="34" charset="0"/>
                        </a:rPr>
                        <a:t>5.31</a:t>
                      </a:r>
                    </a:p>
                  </a:txBody>
                  <a:tcPr/>
                </a:tc>
                <a:tc>
                  <a:txBody>
                    <a:bodyPr/>
                    <a:lstStyle/>
                    <a:p>
                      <a:pPr algn="ctr"/>
                      <a:r>
                        <a:rPr lang="en-US" sz="1600" b="1" dirty="0">
                          <a:solidFill>
                            <a:schemeClr val="tx1"/>
                          </a:solidFill>
                          <a:latin typeface="Arial" pitchFamily="34" charset="0"/>
                          <a:cs typeface="Arial" pitchFamily="34" charset="0"/>
                        </a:rPr>
                        <a:t>1.96</a:t>
                      </a:r>
                    </a:p>
                  </a:txBody>
                  <a:tcPr/>
                </a:tc>
                <a:tc>
                  <a:txBody>
                    <a:bodyPr/>
                    <a:lstStyle/>
                    <a:p>
                      <a:pPr algn="ctr"/>
                      <a:r>
                        <a:rPr lang="en-US" sz="1600" b="1" dirty="0">
                          <a:solidFill>
                            <a:schemeClr val="tx1"/>
                          </a:solidFill>
                          <a:latin typeface="Arial" pitchFamily="34" charset="0"/>
                          <a:cs typeface="Arial" pitchFamily="34" charset="0"/>
                        </a:rPr>
                        <a:t>0.44</a:t>
                      </a:r>
                    </a:p>
                  </a:txBody>
                  <a:tcPr/>
                </a:tc>
                <a:tc>
                  <a:txBody>
                    <a:bodyPr/>
                    <a:lstStyle/>
                    <a:p>
                      <a:pPr algn="ctr"/>
                      <a:r>
                        <a:rPr lang="en-US" sz="1600" b="1" dirty="0">
                          <a:solidFill>
                            <a:schemeClr val="tx1"/>
                          </a:solidFill>
                          <a:latin typeface="Arial" pitchFamily="34" charset="0"/>
                          <a:cs typeface="Arial" pitchFamily="34" charset="0"/>
                        </a:rPr>
                        <a:t>0</a:t>
                      </a:r>
                    </a:p>
                  </a:txBody>
                  <a:tcPr/>
                </a:tc>
                <a:extLst>
                  <a:ext uri="{0D108BD9-81ED-4DB2-BD59-A6C34878D82A}">
                    <a16:rowId xmlns:a16="http://schemas.microsoft.com/office/drawing/2014/main" val="10001"/>
                  </a:ext>
                </a:extLst>
              </a:tr>
            </a:tbl>
          </a:graphicData>
        </a:graphic>
      </p:graphicFrame>
      <p:graphicFrame>
        <p:nvGraphicFramePr>
          <p:cNvPr id="4" name="Table 3"/>
          <p:cNvGraphicFramePr>
            <a:graphicFrameLocks noGrp="1"/>
          </p:cNvGraphicFramePr>
          <p:nvPr/>
        </p:nvGraphicFramePr>
        <p:xfrm>
          <a:off x="685800" y="2743200"/>
          <a:ext cx="7315200" cy="1010920"/>
        </p:xfrm>
        <a:graphic>
          <a:graphicData uri="http://schemas.openxmlformats.org/drawingml/2006/table">
            <a:tbl>
              <a:tblPr firstRow="1" bandRow="1">
                <a:tableStyleId>{5C22544A-7EE6-4342-B048-85BDC9FD1C3A}</a:tableStyleId>
              </a:tblPr>
              <a:tblGrid>
                <a:gridCol w="1188720">
                  <a:extLst>
                    <a:ext uri="{9D8B030D-6E8A-4147-A177-3AD203B41FA5}">
                      <a16:colId xmlns:a16="http://schemas.microsoft.com/office/drawing/2014/main" val="20000"/>
                    </a:ext>
                  </a:extLst>
                </a:gridCol>
                <a:gridCol w="1737360">
                  <a:extLst>
                    <a:ext uri="{9D8B030D-6E8A-4147-A177-3AD203B41FA5}">
                      <a16:colId xmlns:a16="http://schemas.microsoft.com/office/drawing/2014/main" val="20001"/>
                    </a:ext>
                  </a:extLst>
                </a:gridCol>
                <a:gridCol w="1463040">
                  <a:extLst>
                    <a:ext uri="{9D8B030D-6E8A-4147-A177-3AD203B41FA5}">
                      <a16:colId xmlns:a16="http://schemas.microsoft.com/office/drawing/2014/main" val="20002"/>
                    </a:ext>
                  </a:extLst>
                </a:gridCol>
                <a:gridCol w="1463040">
                  <a:extLst>
                    <a:ext uri="{9D8B030D-6E8A-4147-A177-3AD203B41FA5}">
                      <a16:colId xmlns:a16="http://schemas.microsoft.com/office/drawing/2014/main" val="20003"/>
                    </a:ext>
                  </a:extLst>
                </a:gridCol>
                <a:gridCol w="1463040">
                  <a:extLst>
                    <a:ext uri="{9D8B030D-6E8A-4147-A177-3AD203B41FA5}">
                      <a16:colId xmlns:a16="http://schemas.microsoft.com/office/drawing/2014/main" val="20004"/>
                    </a:ext>
                  </a:extLst>
                </a:gridCol>
              </a:tblGrid>
              <a:tr h="370840">
                <a:tc>
                  <a:txBody>
                    <a:bodyPr/>
                    <a:lstStyle/>
                    <a:p>
                      <a:pPr algn="ctr"/>
                      <a:r>
                        <a:rPr lang="en-US" b="1" dirty="0">
                          <a:latin typeface="Arial" pitchFamily="34" charset="0"/>
                          <a:cs typeface="Arial" pitchFamily="34" charset="0"/>
                        </a:rPr>
                        <a:t>No. Grains</a:t>
                      </a:r>
                    </a:p>
                  </a:txBody>
                  <a:tcPr/>
                </a:tc>
                <a:tc>
                  <a:txBody>
                    <a:bodyPr/>
                    <a:lstStyle/>
                    <a:p>
                      <a:pPr algn="ctr">
                        <a:buFont typeface="Symbol"/>
                        <a:buChar char="S"/>
                      </a:pPr>
                      <a:r>
                        <a:rPr lang="en-US" b="1" dirty="0">
                          <a:latin typeface="Arial" pitchFamily="34" charset="0"/>
                          <a:cs typeface="Arial" pitchFamily="34" charset="0"/>
                          <a:sym typeface="Symbol"/>
                        </a:rPr>
                        <a:t> of Grain Areas, m</a:t>
                      </a:r>
                      <a:r>
                        <a:rPr lang="en-US" b="1" baseline="30000" dirty="0">
                          <a:latin typeface="Arial" pitchFamily="34" charset="0"/>
                          <a:cs typeface="Arial" pitchFamily="34" charset="0"/>
                          <a:sym typeface="Symbol"/>
                        </a:rPr>
                        <a:t>2</a:t>
                      </a:r>
                      <a:endParaRPr lang="en-US" b="1" baseline="30000" dirty="0">
                        <a:latin typeface="Arial" pitchFamily="34" charset="0"/>
                        <a:cs typeface="Arial" pitchFamily="34" charset="0"/>
                      </a:endParaRPr>
                    </a:p>
                  </a:txBody>
                  <a:tcPr/>
                </a:tc>
                <a:tc>
                  <a:txBody>
                    <a:bodyPr/>
                    <a:lstStyle/>
                    <a:p>
                      <a:pPr algn="ctr"/>
                      <a:r>
                        <a:rPr lang="en-US" b="1" dirty="0">
                          <a:latin typeface="Arial" pitchFamily="34" charset="0"/>
                          <a:cs typeface="Arial" pitchFamily="34" charset="0"/>
                        </a:rPr>
                        <a:t>Avg. Grain Area, </a:t>
                      </a:r>
                      <a:r>
                        <a:rPr lang="en-US" b="1" dirty="0">
                          <a:latin typeface="Arial" pitchFamily="34" charset="0"/>
                          <a:cs typeface="Arial" pitchFamily="34" charset="0"/>
                          <a:sym typeface="Symbol"/>
                        </a:rPr>
                        <a:t>m</a:t>
                      </a:r>
                      <a:r>
                        <a:rPr lang="en-US" b="1" baseline="30000" dirty="0">
                          <a:latin typeface="Arial" pitchFamily="34" charset="0"/>
                          <a:cs typeface="Arial" pitchFamily="34" charset="0"/>
                          <a:sym typeface="Symbol"/>
                        </a:rPr>
                        <a:t>2</a:t>
                      </a:r>
                      <a:endParaRPr lang="en-US" b="1" baseline="30000" dirty="0">
                        <a:latin typeface="Arial" pitchFamily="34" charset="0"/>
                        <a:cs typeface="Arial" pitchFamily="34" charset="0"/>
                      </a:endParaRPr>
                    </a:p>
                  </a:txBody>
                  <a:tcPr/>
                </a:tc>
                <a:tc>
                  <a:txBody>
                    <a:bodyPr/>
                    <a:lstStyle/>
                    <a:p>
                      <a:pPr algn="ctr"/>
                      <a:r>
                        <a:rPr lang="en-US" b="1" dirty="0">
                          <a:latin typeface="Arial" pitchFamily="34" charset="0"/>
                          <a:cs typeface="Arial" pitchFamily="34" charset="0"/>
                        </a:rPr>
                        <a:t>ASTM</a:t>
                      </a:r>
                      <a:r>
                        <a:rPr lang="en-US" b="1" baseline="0" dirty="0">
                          <a:latin typeface="Arial" pitchFamily="34" charset="0"/>
                          <a:cs typeface="Arial" pitchFamily="34" charset="0"/>
                        </a:rPr>
                        <a:t>  G</a:t>
                      </a:r>
                    </a:p>
                    <a:p>
                      <a:pPr algn="ctr"/>
                      <a:r>
                        <a:rPr lang="en-US" b="1" baseline="0" dirty="0">
                          <a:latin typeface="Arial" pitchFamily="34" charset="0"/>
                          <a:cs typeface="Arial" pitchFamily="34" charset="0"/>
                        </a:rPr>
                        <a:t>(all grains)</a:t>
                      </a:r>
                      <a:endParaRPr lang="en-US" b="1" dirty="0">
                        <a:latin typeface="Arial" pitchFamily="34" charset="0"/>
                        <a:cs typeface="Arial" pitchFamily="34" charset="0"/>
                      </a:endParaRPr>
                    </a:p>
                  </a:txBody>
                  <a:tcPr/>
                </a:tc>
                <a:tc>
                  <a:txBody>
                    <a:bodyPr/>
                    <a:lstStyle/>
                    <a:p>
                      <a:pPr algn="ctr"/>
                      <a:r>
                        <a:rPr lang="en-US" b="1" dirty="0">
                          <a:latin typeface="Arial" pitchFamily="34" charset="0"/>
                          <a:cs typeface="Arial" pitchFamily="34" charset="0"/>
                        </a:rPr>
                        <a:t>No. of G Classes</a:t>
                      </a:r>
                    </a:p>
                  </a:txBody>
                  <a:tcPr/>
                </a:tc>
                <a:extLst>
                  <a:ext uri="{0D108BD9-81ED-4DB2-BD59-A6C34878D82A}">
                    <a16:rowId xmlns:a16="http://schemas.microsoft.com/office/drawing/2014/main" val="10000"/>
                  </a:ext>
                </a:extLst>
              </a:tr>
              <a:tr h="370840">
                <a:tc>
                  <a:txBody>
                    <a:bodyPr/>
                    <a:lstStyle/>
                    <a:p>
                      <a:pPr algn="ctr"/>
                      <a:r>
                        <a:rPr lang="en-US" b="1" dirty="0">
                          <a:latin typeface="Arial" pitchFamily="34" charset="0"/>
                          <a:cs typeface="Arial" pitchFamily="34" charset="0"/>
                        </a:rPr>
                        <a:t>416</a:t>
                      </a:r>
                    </a:p>
                  </a:txBody>
                  <a:tcPr/>
                </a:tc>
                <a:tc>
                  <a:txBody>
                    <a:bodyPr/>
                    <a:lstStyle/>
                    <a:p>
                      <a:pPr algn="ctr"/>
                      <a:r>
                        <a:rPr lang="en-US" b="1" dirty="0">
                          <a:latin typeface="Arial" pitchFamily="34" charset="0"/>
                          <a:cs typeface="Arial" pitchFamily="34" charset="0"/>
                        </a:rPr>
                        <a:t>776,603.5</a:t>
                      </a:r>
                    </a:p>
                  </a:txBody>
                  <a:tcPr/>
                </a:tc>
                <a:tc>
                  <a:txBody>
                    <a:bodyPr/>
                    <a:lstStyle/>
                    <a:p>
                      <a:pPr algn="ctr"/>
                      <a:r>
                        <a:rPr lang="en-US" b="1" dirty="0">
                          <a:latin typeface="Arial" pitchFamily="34" charset="0"/>
                          <a:cs typeface="Arial" pitchFamily="34" charset="0"/>
                        </a:rPr>
                        <a:t>1866.8</a:t>
                      </a:r>
                    </a:p>
                  </a:txBody>
                  <a:tcPr/>
                </a:tc>
                <a:tc>
                  <a:txBody>
                    <a:bodyPr/>
                    <a:lstStyle/>
                    <a:p>
                      <a:pPr algn="ctr"/>
                      <a:r>
                        <a:rPr lang="en-US" b="1" dirty="0">
                          <a:latin typeface="Arial" pitchFamily="34" charset="0"/>
                          <a:cs typeface="Arial" pitchFamily="34" charset="0"/>
                        </a:rPr>
                        <a:t>6.11</a:t>
                      </a:r>
                    </a:p>
                  </a:txBody>
                  <a:tcPr/>
                </a:tc>
                <a:tc>
                  <a:txBody>
                    <a:bodyPr/>
                    <a:lstStyle/>
                    <a:p>
                      <a:pPr algn="ctr"/>
                      <a:r>
                        <a:rPr lang="en-US" b="1" dirty="0">
                          <a:latin typeface="Arial" pitchFamily="34" charset="0"/>
                          <a:cs typeface="Arial" pitchFamily="34" charset="0"/>
                        </a:rPr>
                        <a:t>9</a:t>
                      </a:r>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Brite.jpg"/>
          <p:cNvPicPr>
            <a:picLocks noChangeAspect="1"/>
          </p:cNvPicPr>
          <p:nvPr/>
        </p:nvPicPr>
        <p:blipFill>
          <a:blip r:embed="rId2" cstate="print"/>
          <a:stretch>
            <a:fillRect/>
          </a:stretch>
        </p:blipFill>
        <p:spPr>
          <a:xfrm>
            <a:off x="0" y="1371600"/>
            <a:ext cx="4526280" cy="3445176"/>
          </a:xfrm>
          <a:prstGeom prst="rect">
            <a:avLst/>
          </a:prstGeom>
        </p:spPr>
      </p:pic>
      <p:sp>
        <p:nvSpPr>
          <p:cNvPr id="3" name="TextBox 2"/>
          <p:cNvSpPr txBox="1"/>
          <p:nvPr/>
        </p:nvSpPr>
        <p:spPr>
          <a:xfrm>
            <a:off x="152400" y="381000"/>
            <a:ext cx="8839200" cy="369332"/>
          </a:xfrm>
          <a:prstGeom prst="rect">
            <a:avLst/>
          </a:prstGeom>
          <a:noFill/>
        </p:spPr>
        <p:txBody>
          <a:bodyPr wrap="square" rtlCol="0">
            <a:spAutoFit/>
          </a:bodyPr>
          <a:lstStyle/>
          <a:p>
            <a:pPr algn="ctr"/>
            <a:r>
              <a:rPr lang="en-US" b="1" dirty="0">
                <a:solidFill>
                  <a:srgbClr val="002060"/>
                </a:solidFill>
                <a:latin typeface="Arial" pitchFamily="34" charset="0"/>
                <a:cs typeface="Arial" pitchFamily="34" charset="0"/>
              </a:rPr>
              <a:t>Wide-Range Banded Distribution in E-</a:t>
            </a:r>
            <a:r>
              <a:rPr lang="en-US" b="1" dirty="0" err="1">
                <a:solidFill>
                  <a:srgbClr val="002060"/>
                </a:solidFill>
                <a:latin typeface="Arial" pitchFamily="34" charset="0"/>
                <a:cs typeface="Arial" pitchFamily="34" charset="0"/>
              </a:rPr>
              <a:t>Brite</a:t>
            </a:r>
            <a:r>
              <a:rPr lang="en-US" b="1" dirty="0">
                <a:solidFill>
                  <a:srgbClr val="002060"/>
                </a:solidFill>
                <a:latin typeface="Arial" pitchFamily="34" charset="0"/>
                <a:cs typeface="Arial" pitchFamily="34" charset="0"/>
                <a:sym typeface="Symbol"/>
              </a:rPr>
              <a:t></a:t>
            </a:r>
            <a:r>
              <a:rPr lang="en-US" b="1" dirty="0">
                <a:solidFill>
                  <a:srgbClr val="002060"/>
                </a:solidFill>
                <a:latin typeface="Arial" pitchFamily="34" charset="0"/>
                <a:cs typeface="Arial" pitchFamily="34" charset="0"/>
              </a:rPr>
              <a:t> (26-1 Ferritic Stainless Steel)</a:t>
            </a:r>
          </a:p>
        </p:txBody>
      </p:sp>
      <p:pic>
        <p:nvPicPr>
          <p:cNvPr id="4" name="Picture 3" descr="EBrite_2.jpg"/>
          <p:cNvPicPr>
            <a:picLocks noChangeAspect="1"/>
          </p:cNvPicPr>
          <p:nvPr/>
        </p:nvPicPr>
        <p:blipFill>
          <a:blip r:embed="rId3" cstate="print"/>
          <a:stretch>
            <a:fillRect/>
          </a:stretch>
        </p:blipFill>
        <p:spPr>
          <a:xfrm>
            <a:off x="4617720" y="1371600"/>
            <a:ext cx="4526280" cy="3445176"/>
          </a:xfrm>
          <a:prstGeom prst="rect">
            <a:avLst/>
          </a:prstGeom>
        </p:spPr>
      </p:pic>
      <p:sp>
        <p:nvSpPr>
          <p:cNvPr id="5" name="TextBox 4"/>
          <p:cNvSpPr txBox="1"/>
          <p:nvPr/>
        </p:nvSpPr>
        <p:spPr>
          <a:xfrm>
            <a:off x="0" y="4953000"/>
            <a:ext cx="9144000" cy="338554"/>
          </a:xfrm>
          <a:prstGeom prst="rect">
            <a:avLst/>
          </a:prstGeom>
          <a:noFill/>
        </p:spPr>
        <p:txBody>
          <a:bodyPr wrap="square" rtlCol="0">
            <a:spAutoFit/>
          </a:bodyPr>
          <a:lstStyle/>
          <a:p>
            <a:r>
              <a:rPr lang="en-US" sz="1600" b="1" dirty="0">
                <a:solidFill>
                  <a:srgbClr val="C00000"/>
                </a:solidFill>
                <a:latin typeface="Arial" pitchFamily="34" charset="0"/>
                <a:cs typeface="Arial" pitchFamily="34" charset="0"/>
              </a:rPr>
              <a:t>  100X                                                                                                                      Detected Grains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a:stretch>
            <a:fillRect/>
          </a:stretch>
        </p:blipFill>
        <p:spPr bwMode="auto">
          <a:xfrm>
            <a:off x="1524000" y="1143000"/>
            <a:ext cx="6126480" cy="3686056"/>
          </a:xfrm>
          <a:prstGeom prst="rect">
            <a:avLst/>
          </a:prstGeom>
          <a:noFill/>
          <a:ln w="9525">
            <a:noFill/>
            <a:miter lim="800000"/>
            <a:headEnd/>
            <a:tailEnd/>
          </a:ln>
          <a:effectLst/>
        </p:spPr>
      </p:pic>
      <p:sp>
        <p:nvSpPr>
          <p:cNvPr id="4" name="TextBox 3"/>
          <p:cNvSpPr txBox="1"/>
          <p:nvPr/>
        </p:nvSpPr>
        <p:spPr>
          <a:xfrm>
            <a:off x="5410200" y="2590800"/>
            <a:ext cx="1524000" cy="523220"/>
          </a:xfrm>
          <a:prstGeom prst="rect">
            <a:avLst/>
          </a:prstGeom>
          <a:solidFill>
            <a:schemeClr val="bg1"/>
          </a:solidFill>
        </p:spPr>
        <p:txBody>
          <a:bodyPr wrap="square" rtlCol="0">
            <a:spAutoFit/>
          </a:bodyPr>
          <a:lstStyle/>
          <a:p>
            <a:r>
              <a:rPr lang="en-US" sz="1400" b="1" dirty="0">
                <a:solidFill>
                  <a:srgbClr val="002060"/>
                </a:solidFill>
                <a:latin typeface="Arial" pitchFamily="34" charset="0"/>
                <a:cs typeface="Arial" pitchFamily="34" charset="0"/>
              </a:rPr>
              <a:t>47.1%, G = 3.7</a:t>
            </a:r>
          </a:p>
          <a:p>
            <a:r>
              <a:rPr lang="en-US" sz="1400" b="1" dirty="0">
                <a:solidFill>
                  <a:srgbClr val="002060"/>
                </a:solidFill>
                <a:latin typeface="Arial" pitchFamily="34" charset="0"/>
                <a:cs typeface="Arial" pitchFamily="34" charset="0"/>
              </a:rPr>
              <a:t>52.9%, G = 6.5</a:t>
            </a:r>
          </a:p>
        </p:txBody>
      </p:sp>
      <p:sp>
        <p:nvSpPr>
          <p:cNvPr id="5" name="TextBox 4"/>
          <p:cNvSpPr txBox="1"/>
          <p:nvPr/>
        </p:nvSpPr>
        <p:spPr>
          <a:xfrm>
            <a:off x="609600" y="4876800"/>
            <a:ext cx="8229600" cy="1754326"/>
          </a:xfrm>
          <a:prstGeom prst="rect">
            <a:avLst/>
          </a:prstGeom>
          <a:noFill/>
        </p:spPr>
        <p:txBody>
          <a:bodyPr wrap="square" rtlCol="0">
            <a:spAutoFit/>
          </a:bodyPr>
          <a:lstStyle/>
          <a:p>
            <a:pPr algn="ctr"/>
            <a:r>
              <a:rPr lang="en-US" b="1" dirty="0">
                <a:solidFill>
                  <a:srgbClr val="C00000"/>
                </a:solidFill>
                <a:latin typeface="Arial" pitchFamily="34" charset="0"/>
                <a:cs typeface="Arial" pitchFamily="34" charset="0"/>
              </a:rPr>
              <a:t>No. of G Classes = 14</a:t>
            </a:r>
          </a:p>
          <a:p>
            <a:pPr algn="ctr"/>
            <a:endParaRPr lang="en-US" b="1" dirty="0">
              <a:solidFill>
                <a:srgbClr val="C00000"/>
              </a:solidFill>
              <a:latin typeface="Arial" pitchFamily="34" charset="0"/>
              <a:cs typeface="Arial" pitchFamily="34" charset="0"/>
            </a:endParaRPr>
          </a:p>
          <a:p>
            <a:pPr algn="ctr"/>
            <a:r>
              <a:rPr lang="en-US" b="1" dirty="0">
                <a:solidFill>
                  <a:srgbClr val="C00000"/>
                </a:solidFill>
                <a:latin typeface="Arial" pitchFamily="34" charset="0"/>
                <a:cs typeface="Arial" pitchFamily="34" charset="0"/>
              </a:rPr>
              <a:t>Skew = 3.59  Kurtosis = 18.62  N = 339</a:t>
            </a:r>
          </a:p>
          <a:p>
            <a:pPr algn="ctr"/>
            <a:endParaRPr lang="en-US" b="1" dirty="0">
              <a:solidFill>
                <a:srgbClr val="C00000"/>
              </a:solidFill>
              <a:latin typeface="Arial" pitchFamily="34" charset="0"/>
              <a:cs typeface="Arial" pitchFamily="34" charset="0"/>
            </a:endParaRPr>
          </a:p>
          <a:p>
            <a:pPr algn="ctr"/>
            <a:r>
              <a:rPr lang="en-US" b="1" dirty="0">
                <a:solidFill>
                  <a:srgbClr val="C00000"/>
                </a:solidFill>
                <a:latin typeface="Arial" pitchFamily="34" charset="0"/>
                <a:cs typeface="Arial" pitchFamily="34" charset="0"/>
              </a:rPr>
              <a:t>The kurtosis is high, but the difference in the G values is &lt;3 GS numbers.  I would tend to call it a “Wide-Range” random duplex condition.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 y="1397000"/>
          <a:ext cx="9144001" cy="741680"/>
        </p:xfrm>
        <a:graphic>
          <a:graphicData uri="http://schemas.openxmlformats.org/drawingml/2006/table">
            <a:tbl>
              <a:tblPr firstRow="1" bandRow="1">
                <a:tableStyleId>{5C22544A-7EE6-4342-B048-85BDC9FD1C3A}</a:tableStyleId>
              </a:tblPr>
              <a:tblGrid>
                <a:gridCol w="533402">
                  <a:extLst>
                    <a:ext uri="{9D8B030D-6E8A-4147-A177-3AD203B41FA5}">
                      <a16:colId xmlns:a16="http://schemas.microsoft.com/office/drawing/2014/main" val="20000"/>
                    </a:ext>
                  </a:extLst>
                </a:gridCol>
                <a:gridCol w="3048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533400">
                  <a:extLst>
                    <a:ext uri="{9D8B030D-6E8A-4147-A177-3AD203B41FA5}">
                      <a16:colId xmlns:a16="http://schemas.microsoft.com/office/drawing/2014/main" val="20003"/>
                    </a:ext>
                  </a:extLst>
                </a:gridCol>
                <a:gridCol w="533400">
                  <a:extLst>
                    <a:ext uri="{9D8B030D-6E8A-4147-A177-3AD203B41FA5}">
                      <a16:colId xmlns:a16="http://schemas.microsoft.com/office/drawing/2014/main" val="20004"/>
                    </a:ext>
                  </a:extLst>
                </a:gridCol>
                <a:gridCol w="533400">
                  <a:extLst>
                    <a:ext uri="{9D8B030D-6E8A-4147-A177-3AD203B41FA5}">
                      <a16:colId xmlns:a16="http://schemas.microsoft.com/office/drawing/2014/main" val="20005"/>
                    </a:ext>
                  </a:extLst>
                </a:gridCol>
                <a:gridCol w="609600">
                  <a:extLst>
                    <a:ext uri="{9D8B030D-6E8A-4147-A177-3AD203B41FA5}">
                      <a16:colId xmlns:a16="http://schemas.microsoft.com/office/drawing/2014/main" val="20006"/>
                    </a:ext>
                  </a:extLst>
                </a:gridCol>
                <a:gridCol w="533400">
                  <a:extLst>
                    <a:ext uri="{9D8B030D-6E8A-4147-A177-3AD203B41FA5}">
                      <a16:colId xmlns:a16="http://schemas.microsoft.com/office/drawing/2014/main" val="20007"/>
                    </a:ext>
                  </a:extLst>
                </a:gridCol>
                <a:gridCol w="609600">
                  <a:extLst>
                    <a:ext uri="{9D8B030D-6E8A-4147-A177-3AD203B41FA5}">
                      <a16:colId xmlns:a16="http://schemas.microsoft.com/office/drawing/2014/main" val="20008"/>
                    </a:ext>
                  </a:extLst>
                </a:gridCol>
                <a:gridCol w="533400">
                  <a:extLst>
                    <a:ext uri="{9D8B030D-6E8A-4147-A177-3AD203B41FA5}">
                      <a16:colId xmlns:a16="http://schemas.microsoft.com/office/drawing/2014/main" val="20009"/>
                    </a:ext>
                  </a:extLst>
                </a:gridCol>
                <a:gridCol w="533400">
                  <a:extLst>
                    <a:ext uri="{9D8B030D-6E8A-4147-A177-3AD203B41FA5}">
                      <a16:colId xmlns:a16="http://schemas.microsoft.com/office/drawing/2014/main" val="20010"/>
                    </a:ext>
                  </a:extLst>
                </a:gridCol>
                <a:gridCol w="533400">
                  <a:extLst>
                    <a:ext uri="{9D8B030D-6E8A-4147-A177-3AD203B41FA5}">
                      <a16:colId xmlns:a16="http://schemas.microsoft.com/office/drawing/2014/main" val="20011"/>
                    </a:ext>
                  </a:extLst>
                </a:gridCol>
                <a:gridCol w="685800">
                  <a:extLst>
                    <a:ext uri="{9D8B030D-6E8A-4147-A177-3AD203B41FA5}">
                      <a16:colId xmlns:a16="http://schemas.microsoft.com/office/drawing/2014/main" val="20012"/>
                    </a:ext>
                  </a:extLst>
                </a:gridCol>
                <a:gridCol w="685800">
                  <a:extLst>
                    <a:ext uri="{9D8B030D-6E8A-4147-A177-3AD203B41FA5}">
                      <a16:colId xmlns:a16="http://schemas.microsoft.com/office/drawing/2014/main" val="20013"/>
                    </a:ext>
                  </a:extLst>
                </a:gridCol>
                <a:gridCol w="762000">
                  <a:extLst>
                    <a:ext uri="{9D8B030D-6E8A-4147-A177-3AD203B41FA5}">
                      <a16:colId xmlns:a16="http://schemas.microsoft.com/office/drawing/2014/main" val="20014"/>
                    </a:ext>
                  </a:extLst>
                </a:gridCol>
                <a:gridCol w="761999">
                  <a:extLst>
                    <a:ext uri="{9D8B030D-6E8A-4147-A177-3AD203B41FA5}">
                      <a16:colId xmlns:a16="http://schemas.microsoft.com/office/drawing/2014/main" val="20015"/>
                    </a:ext>
                  </a:extLst>
                </a:gridCol>
              </a:tblGrid>
              <a:tr h="370840">
                <a:tc>
                  <a:txBody>
                    <a:bodyPr/>
                    <a:lstStyle/>
                    <a:p>
                      <a:pPr algn="ctr"/>
                      <a:r>
                        <a:rPr lang="en-US" sz="1600" b="1" dirty="0">
                          <a:latin typeface="Arial" pitchFamily="34" charset="0"/>
                          <a:cs typeface="Arial" pitchFamily="34" charset="0"/>
                        </a:rPr>
                        <a:t>G</a:t>
                      </a:r>
                    </a:p>
                  </a:txBody>
                  <a:tcPr/>
                </a:tc>
                <a:tc>
                  <a:txBody>
                    <a:bodyPr/>
                    <a:lstStyle/>
                    <a:p>
                      <a:pPr algn="ctr"/>
                      <a:r>
                        <a:rPr lang="en-US" sz="1600" b="1" dirty="0">
                          <a:latin typeface="Arial" pitchFamily="34" charset="0"/>
                          <a:cs typeface="Arial" pitchFamily="34" charset="0"/>
                        </a:rPr>
                        <a:t>1</a:t>
                      </a:r>
                    </a:p>
                  </a:txBody>
                  <a:tcPr/>
                </a:tc>
                <a:tc>
                  <a:txBody>
                    <a:bodyPr/>
                    <a:lstStyle/>
                    <a:p>
                      <a:pPr algn="ctr"/>
                      <a:r>
                        <a:rPr lang="en-US" sz="1600" b="1" dirty="0">
                          <a:latin typeface="Arial" pitchFamily="34" charset="0"/>
                          <a:cs typeface="Arial" pitchFamily="34" charset="0"/>
                        </a:rPr>
                        <a:t>2</a:t>
                      </a:r>
                    </a:p>
                  </a:txBody>
                  <a:tcPr/>
                </a:tc>
                <a:tc>
                  <a:txBody>
                    <a:bodyPr/>
                    <a:lstStyle/>
                    <a:p>
                      <a:pPr algn="ctr"/>
                      <a:r>
                        <a:rPr lang="en-US" sz="1600" b="1" dirty="0">
                          <a:latin typeface="Arial" pitchFamily="34" charset="0"/>
                          <a:cs typeface="Arial" pitchFamily="34" charset="0"/>
                        </a:rPr>
                        <a:t>3</a:t>
                      </a:r>
                    </a:p>
                  </a:txBody>
                  <a:tcPr/>
                </a:tc>
                <a:tc>
                  <a:txBody>
                    <a:bodyPr/>
                    <a:lstStyle/>
                    <a:p>
                      <a:pPr algn="ctr"/>
                      <a:r>
                        <a:rPr lang="en-US" sz="1600" b="1" dirty="0">
                          <a:latin typeface="Arial" pitchFamily="34" charset="0"/>
                          <a:cs typeface="Arial" pitchFamily="34" charset="0"/>
                        </a:rPr>
                        <a:t>4</a:t>
                      </a:r>
                    </a:p>
                  </a:txBody>
                  <a:tcPr/>
                </a:tc>
                <a:tc>
                  <a:txBody>
                    <a:bodyPr/>
                    <a:lstStyle/>
                    <a:p>
                      <a:pPr algn="ctr"/>
                      <a:r>
                        <a:rPr lang="en-US" sz="1600" b="1" dirty="0">
                          <a:latin typeface="Arial" pitchFamily="34" charset="0"/>
                          <a:cs typeface="Arial" pitchFamily="34" charset="0"/>
                        </a:rPr>
                        <a:t>5</a:t>
                      </a:r>
                    </a:p>
                  </a:txBody>
                  <a:tcPr/>
                </a:tc>
                <a:tc>
                  <a:txBody>
                    <a:bodyPr/>
                    <a:lstStyle/>
                    <a:p>
                      <a:pPr algn="ctr"/>
                      <a:r>
                        <a:rPr lang="en-US" sz="1600" b="1" dirty="0">
                          <a:latin typeface="Arial" pitchFamily="34" charset="0"/>
                          <a:cs typeface="Arial" pitchFamily="34" charset="0"/>
                        </a:rPr>
                        <a:t>6</a:t>
                      </a:r>
                    </a:p>
                  </a:txBody>
                  <a:tcPr/>
                </a:tc>
                <a:tc>
                  <a:txBody>
                    <a:bodyPr/>
                    <a:lstStyle/>
                    <a:p>
                      <a:pPr algn="ctr"/>
                      <a:r>
                        <a:rPr lang="en-US" sz="1600" b="1" dirty="0">
                          <a:latin typeface="Arial" pitchFamily="34" charset="0"/>
                          <a:cs typeface="Arial" pitchFamily="34" charset="0"/>
                        </a:rPr>
                        <a:t>7</a:t>
                      </a:r>
                    </a:p>
                  </a:txBody>
                  <a:tcPr/>
                </a:tc>
                <a:tc>
                  <a:txBody>
                    <a:bodyPr/>
                    <a:lstStyle/>
                    <a:p>
                      <a:pPr algn="ctr"/>
                      <a:r>
                        <a:rPr lang="en-US" sz="1600" b="1" dirty="0">
                          <a:latin typeface="Arial" pitchFamily="34" charset="0"/>
                          <a:cs typeface="Arial" pitchFamily="34" charset="0"/>
                        </a:rPr>
                        <a:t>8</a:t>
                      </a:r>
                    </a:p>
                  </a:txBody>
                  <a:tcPr/>
                </a:tc>
                <a:tc>
                  <a:txBody>
                    <a:bodyPr/>
                    <a:lstStyle/>
                    <a:p>
                      <a:pPr algn="ctr"/>
                      <a:r>
                        <a:rPr lang="en-US" sz="1600" b="1" dirty="0">
                          <a:latin typeface="Arial" pitchFamily="34" charset="0"/>
                          <a:cs typeface="Arial" pitchFamily="34" charset="0"/>
                        </a:rPr>
                        <a:t>9</a:t>
                      </a:r>
                    </a:p>
                  </a:txBody>
                  <a:tcPr/>
                </a:tc>
                <a:tc>
                  <a:txBody>
                    <a:bodyPr/>
                    <a:lstStyle/>
                    <a:p>
                      <a:pPr algn="ctr"/>
                      <a:r>
                        <a:rPr lang="en-US" sz="1600" b="1" dirty="0">
                          <a:latin typeface="Arial" pitchFamily="34" charset="0"/>
                          <a:cs typeface="Arial" pitchFamily="34" charset="0"/>
                        </a:rPr>
                        <a:t>10</a:t>
                      </a:r>
                    </a:p>
                  </a:txBody>
                  <a:tcPr/>
                </a:tc>
                <a:tc>
                  <a:txBody>
                    <a:bodyPr/>
                    <a:lstStyle/>
                    <a:p>
                      <a:pPr algn="ctr"/>
                      <a:r>
                        <a:rPr lang="en-US" sz="1600" b="1" dirty="0">
                          <a:latin typeface="Arial" pitchFamily="34" charset="0"/>
                          <a:cs typeface="Arial" pitchFamily="34" charset="0"/>
                        </a:rPr>
                        <a:t>11</a:t>
                      </a:r>
                    </a:p>
                  </a:txBody>
                  <a:tcPr/>
                </a:tc>
                <a:tc>
                  <a:txBody>
                    <a:bodyPr/>
                    <a:lstStyle/>
                    <a:p>
                      <a:pPr algn="ctr"/>
                      <a:r>
                        <a:rPr lang="en-US" sz="1600" b="1" dirty="0">
                          <a:latin typeface="Arial" pitchFamily="34" charset="0"/>
                          <a:cs typeface="Arial" pitchFamily="34" charset="0"/>
                        </a:rPr>
                        <a:t>12</a:t>
                      </a:r>
                    </a:p>
                  </a:txBody>
                  <a:tcPr/>
                </a:tc>
                <a:tc>
                  <a:txBody>
                    <a:bodyPr/>
                    <a:lstStyle/>
                    <a:p>
                      <a:pPr algn="ctr"/>
                      <a:r>
                        <a:rPr lang="en-US" sz="1600" b="1" dirty="0">
                          <a:latin typeface="Arial" pitchFamily="34" charset="0"/>
                          <a:cs typeface="Arial" pitchFamily="34" charset="0"/>
                        </a:rPr>
                        <a:t>13</a:t>
                      </a:r>
                    </a:p>
                  </a:txBody>
                  <a:tcPr/>
                </a:tc>
                <a:tc>
                  <a:txBody>
                    <a:bodyPr/>
                    <a:lstStyle/>
                    <a:p>
                      <a:pPr algn="ctr"/>
                      <a:r>
                        <a:rPr lang="en-US" sz="1600" b="1" dirty="0">
                          <a:latin typeface="Arial" pitchFamily="34" charset="0"/>
                          <a:cs typeface="Arial" pitchFamily="34" charset="0"/>
                        </a:rPr>
                        <a:t>14</a:t>
                      </a:r>
                    </a:p>
                  </a:txBody>
                  <a:tcPr/>
                </a:tc>
                <a:tc>
                  <a:txBody>
                    <a:bodyPr/>
                    <a:lstStyle/>
                    <a:p>
                      <a:pPr algn="ctr"/>
                      <a:r>
                        <a:rPr lang="en-US" sz="1600" b="1" dirty="0">
                          <a:latin typeface="Arial" pitchFamily="34" charset="0"/>
                          <a:cs typeface="Arial" pitchFamily="34" charset="0"/>
                        </a:rPr>
                        <a:t>15</a:t>
                      </a:r>
                    </a:p>
                  </a:txBody>
                  <a:tcPr/>
                </a:tc>
                <a:extLst>
                  <a:ext uri="{0D108BD9-81ED-4DB2-BD59-A6C34878D82A}">
                    <a16:rowId xmlns:a16="http://schemas.microsoft.com/office/drawing/2014/main" val="10000"/>
                  </a:ext>
                </a:extLst>
              </a:tr>
              <a:tr h="370840">
                <a:tc>
                  <a:txBody>
                    <a:bodyPr/>
                    <a:lstStyle/>
                    <a:p>
                      <a:pPr algn="ctr"/>
                      <a:r>
                        <a:rPr lang="en-US" sz="1400" b="1" dirty="0">
                          <a:latin typeface="Arial" pitchFamily="34" charset="0"/>
                          <a:cs typeface="Arial" pitchFamily="34" charset="0"/>
                        </a:rPr>
                        <a:t>%A</a:t>
                      </a:r>
                    </a:p>
                  </a:txBody>
                  <a:tcPr/>
                </a:tc>
                <a:tc>
                  <a:txBody>
                    <a:bodyPr/>
                    <a:lstStyle/>
                    <a:p>
                      <a:pPr algn="ctr"/>
                      <a:r>
                        <a:rPr lang="en-US" sz="1400" b="1" dirty="0">
                          <a:latin typeface="Arial" pitchFamily="34" charset="0"/>
                          <a:cs typeface="Arial" pitchFamily="34" charset="0"/>
                        </a:rPr>
                        <a:t>0</a:t>
                      </a:r>
                    </a:p>
                  </a:txBody>
                  <a:tcPr/>
                </a:tc>
                <a:tc>
                  <a:txBody>
                    <a:bodyPr/>
                    <a:lstStyle/>
                    <a:p>
                      <a:pPr algn="ctr"/>
                      <a:r>
                        <a:rPr lang="en-US" sz="1400" b="1" dirty="0">
                          <a:latin typeface="Arial" pitchFamily="34" charset="0"/>
                          <a:cs typeface="Arial" pitchFamily="34" charset="0"/>
                        </a:rPr>
                        <a:t>3.5</a:t>
                      </a:r>
                    </a:p>
                  </a:txBody>
                  <a:tcPr/>
                </a:tc>
                <a:tc>
                  <a:txBody>
                    <a:bodyPr/>
                    <a:lstStyle/>
                    <a:p>
                      <a:pPr algn="ctr"/>
                      <a:r>
                        <a:rPr lang="en-US" sz="1400" b="1" dirty="0">
                          <a:latin typeface="Arial" pitchFamily="34" charset="0"/>
                          <a:cs typeface="Arial" pitchFamily="34" charset="0"/>
                        </a:rPr>
                        <a:t>16.3</a:t>
                      </a:r>
                    </a:p>
                  </a:txBody>
                  <a:tcPr/>
                </a:tc>
                <a:tc>
                  <a:txBody>
                    <a:bodyPr/>
                    <a:lstStyle/>
                    <a:p>
                      <a:pPr algn="ctr"/>
                      <a:r>
                        <a:rPr lang="en-US" sz="1400" b="1" dirty="0">
                          <a:latin typeface="Arial" pitchFamily="34" charset="0"/>
                          <a:cs typeface="Arial" pitchFamily="34" charset="0"/>
                        </a:rPr>
                        <a:t>24.4</a:t>
                      </a:r>
                    </a:p>
                  </a:txBody>
                  <a:tcPr/>
                </a:tc>
                <a:tc>
                  <a:txBody>
                    <a:bodyPr/>
                    <a:lstStyle/>
                    <a:p>
                      <a:pPr algn="ctr"/>
                      <a:r>
                        <a:rPr lang="en-US" sz="1400" b="1" dirty="0">
                          <a:latin typeface="Arial" pitchFamily="34" charset="0"/>
                          <a:cs typeface="Arial" pitchFamily="34" charset="0"/>
                        </a:rPr>
                        <a:t>20.6</a:t>
                      </a:r>
                    </a:p>
                  </a:txBody>
                  <a:tcPr/>
                </a:tc>
                <a:tc>
                  <a:txBody>
                    <a:bodyPr/>
                    <a:lstStyle/>
                    <a:p>
                      <a:pPr algn="ctr"/>
                      <a:r>
                        <a:rPr lang="en-US" sz="1400" b="1" dirty="0">
                          <a:latin typeface="Arial" pitchFamily="34" charset="0"/>
                          <a:cs typeface="Arial" pitchFamily="34" charset="0"/>
                        </a:rPr>
                        <a:t>17.4</a:t>
                      </a:r>
                    </a:p>
                  </a:txBody>
                  <a:tcPr/>
                </a:tc>
                <a:tc>
                  <a:txBody>
                    <a:bodyPr/>
                    <a:lstStyle/>
                    <a:p>
                      <a:pPr algn="ctr"/>
                      <a:r>
                        <a:rPr lang="en-US" sz="1400" b="1" dirty="0">
                          <a:latin typeface="Arial" pitchFamily="34" charset="0"/>
                          <a:cs typeface="Arial" pitchFamily="34" charset="0"/>
                        </a:rPr>
                        <a:t>10.4</a:t>
                      </a:r>
                    </a:p>
                  </a:txBody>
                  <a:tcPr/>
                </a:tc>
                <a:tc>
                  <a:txBody>
                    <a:bodyPr/>
                    <a:lstStyle/>
                    <a:p>
                      <a:pPr algn="ctr"/>
                      <a:r>
                        <a:rPr lang="en-US" sz="1400" b="1" dirty="0">
                          <a:latin typeface="Arial" pitchFamily="34" charset="0"/>
                          <a:cs typeface="Arial" pitchFamily="34" charset="0"/>
                        </a:rPr>
                        <a:t>3.7</a:t>
                      </a:r>
                    </a:p>
                  </a:txBody>
                  <a:tcPr/>
                </a:tc>
                <a:tc>
                  <a:txBody>
                    <a:bodyPr/>
                    <a:lstStyle/>
                    <a:p>
                      <a:pPr algn="ctr"/>
                      <a:r>
                        <a:rPr lang="en-US" sz="1400" b="1" dirty="0">
                          <a:latin typeface="Arial" pitchFamily="34" charset="0"/>
                          <a:cs typeface="Arial" pitchFamily="34" charset="0"/>
                        </a:rPr>
                        <a:t>0.7</a:t>
                      </a:r>
                    </a:p>
                  </a:txBody>
                  <a:tcPr/>
                </a:tc>
                <a:tc>
                  <a:txBody>
                    <a:bodyPr/>
                    <a:lstStyle/>
                    <a:p>
                      <a:pPr algn="ctr"/>
                      <a:r>
                        <a:rPr lang="en-US" sz="1400" b="1" dirty="0">
                          <a:latin typeface="Arial" pitchFamily="34" charset="0"/>
                          <a:cs typeface="Arial" pitchFamily="34" charset="0"/>
                        </a:rPr>
                        <a:t>0.1</a:t>
                      </a:r>
                    </a:p>
                  </a:txBody>
                  <a:tcPr/>
                </a:tc>
                <a:tc>
                  <a:txBody>
                    <a:bodyPr/>
                    <a:lstStyle/>
                    <a:p>
                      <a:pPr algn="ctr"/>
                      <a:r>
                        <a:rPr lang="en-US" sz="1400" b="1" dirty="0">
                          <a:latin typeface="Arial" pitchFamily="34" charset="0"/>
                          <a:cs typeface="Arial" pitchFamily="34" charset="0"/>
                        </a:rPr>
                        <a:t>0.08</a:t>
                      </a:r>
                    </a:p>
                  </a:txBody>
                  <a:tcPr/>
                </a:tc>
                <a:tc>
                  <a:txBody>
                    <a:bodyPr/>
                    <a:lstStyle/>
                    <a:p>
                      <a:pPr algn="ctr"/>
                      <a:r>
                        <a:rPr lang="en-US" sz="1400" b="1" dirty="0">
                          <a:latin typeface="Arial" pitchFamily="34" charset="0"/>
                          <a:cs typeface="Arial" pitchFamily="34" charset="0"/>
                        </a:rPr>
                        <a:t>0.008</a:t>
                      </a:r>
                    </a:p>
                  </a:txBody>
                  <a:tcPr/>
                </a:tc>
                <a:tc>
                  <a:txBody>
                    <a:bodyPr/>
                    <a:lstStyle/>
                    <a:p>
                      <a:pPr algn="ctr"/>
                      <a:r>
                        <a:rPr lang="en-US" sz="1400" b="1" dirty="0">
                          <a:latin typeface="Arial" pitchFamily="34" charset="0"/>
                          <a:cs typeface="Arial" pitchFamily="34" charset="0"/>
                        </a:rPr>
                        <a:t>0.011</a:t>
                      </a:r>
                    </a:p>
                  </a:txBody>
                  <a:tcPr/>
                </a:tc>
                <a:tc>
                  <a:txBody>
                    <a:bodyPr/>
                    <a:lstStyle/>
                    <a:p>
                      <a:pPr algn="ctr"/>
                      <a:r>
                        <a:rPr lang="en-US" sz="1400" b="1" dirty="0">
                          <a:latin typeface="Arial" pitchFamily="34" charset="0"/>
                          <a:cs typeface="Arial" pitchFamily="34" charset="0"/>
                        </a:rPr>
                        <a:t>0.004</a:t>
                      </a:r>
                    </a:p>
                  </a:txBody>
                  <a:tcPr/>
                </a:tc>
                <a:tc>
                  <a:txBody>
                    <a:bodyPr/>
                    <a:lstStyle/>
                    <a:p>
                      <a:pPr algn="ctr"/>
                      <a:r>
                        <a:rPr lang="en-US" sz="1400" b="1" dirty="0">
                          <a:latin typeface="Arial" pitchFamily="34" charset="0"/>
                          <a:cs typeface="Arial" pitchFamily="34" charset="0"/>
                        </a:rPr>
                        <a:t>0.003</a:t>
                      </a:r>
                    </a:p>
                  </a:txBody>
                  <a:tcPr/>
                </a:tc>
                <a:extLst>
                  <a:ext uri="{0D108BD9-81ED-4DB2-BD59-A6C34878D82A}">
                    <a16:rowId xmlns:a16="http://schemas.microsoft.com/office/drawing/2014/main" val="10001"/>
                  </a:ext>
                </a:extLst>
              </a:tr>
            </a:tbl>
          </a:graphicData>
        </a:graphic>
      </p:graphicFrame>
      <p:sp>
        <p:nvSpPr>
          <p:cNvPr id="3" name="TextBox 2"/>
          <p:cNvSpPr txBox="1"/>
          <p:nvPr/>
        </p:nvSpPr>
        <p:spPr>
          <a:xfrm>
            <a:off x="228600" y="838200"/>
            <a:ext cx="8610600" cy="369332"/>
          </a:xfrm>
          <a:prstGeom prst="rect">
            <a:avLst/>
          </a:prstGeom>
          <a:noFill/>
        </p:spPr>
        <p:txBody>
          <a:bodyPr wrap="square" rtlCol="0">
            <a:spAutoFit/>
          </a:bodyPr>
          <a:lstStyle/>
          <a:p>
            <a:pPr algn="ctr"/>
            <a:r>
              <a:rPr lang="en-US" b="1" dirty="0">
                <a:latin typeface="Arial" pitchFamily="34" charset="0"/>
                <a:cs typeface="Arial" pitchFamily="34" charset="0"/>
              </a:rPr>
              <a:t>E-Bright (26-1) Ferritic Stainless Steel – Wide-Range Bi-Modal Distribution</a:t>
            </a:r>
          </a:p>
        </p:txBody>
      </p:sp>
      <p:graphicFrame>
        <p:nvGraphicFramePr>
          <p:cNvPr id="4" name="Table 3"/>
          <p:cNvGraphicFramePr>
            <a:graphicFrameLocks noGrp="1"/>
          </p:cNvGraphicFramePr>
          <p:nvPr/>
        </p:nvGraphicFramePr>
        <p:xfrm>
          <a:off x="685800" y="2743200"/>
          <a:ext cx="7315200" cy="1010920"/>
        </p:xfrm>
        <a:graphic>
          <a:graphicData uri="http://schemas.openxmlformats.org/drawingml/2006/table">
            <a:tbl>
              <a:tblPr firstRow="1" bandRow="1">
                <a:tableStyleId>{5C22544A-7EE6-4342-B048-85BDC9FD1C3A}</a:tableStyleId>
              </a:tblPr>
              <a:tblGrid>
                <a:gridCol w="1188720">
                  <a:extLst>
                    <a:ext uri="{9D8B030D-6E8A-4147-A177-3AD203B41FA5}">
                      <a16:colId xmlns:a16="http://schemas.microsoft.com/office/drawing/2014/main" val="20000"/>
                    </a:ext>
                  </a:extLst>
                </a:gridCol>
                <a:gridCol w="1737360">
                  <a:extLst>
                    <a:ext uri="{9D8B030D-6E8A-4147-A177-3AD203B41FA5}">
                      <a16:colId xmlns:a16="http://schemas.microsoft.com/office/drawing/2014/main" val="20001"/>
                    </a:ext>
                  </a:extLst>
                </a:gridCol>
                <a:gridCol w="1463040">
                  <a:extLst>
                    <a:ext uri="{9D8B030D-6E8A-4147-A177-3AD203B41FA5}">
                      <a16:colId xmlns:a16="http://schemas.microsoft.com/office/drawing/2014/main" val="20002"/>
                    </a:ext>
                  </a:extLst>
                </a:gridCol>
                <a:gridCol w="1463040">
                  <a:extLst>
                    <a:ext uri="{9D8B030D-6E8A-4147-A177-3AD203B41FA5}">
                      <a16:colId xmlns:a16="http://schemas.microsoft.com/office/drawing/2014/main" val="20003"/>
                    </a:ext>
                  </a:extLst>
                </a:gridCol>
                <a:gridCol w="1463040">
                  <a:extLst>
                    <a:ext uri="{9D8B030D-6E8A-4147-A177-3AD203B41FA5}">
                      <a16:colId xmlns:a16="http://schemas.microsoft.com/office/drawing/2014/main" val="20004"/>
                    </a:ext>
                  </a:extLst>
                </a:gridCol>
              </a:tblGrid>
              <a:tr h="370840">
                <a:tc>
                  <a:txBody>
                    <a:bodyPr/>
                    <a:lstStyle/>
                    <a:p>
                      <a:pPr algn="ctr"/>
                      <a:r>
                        <a:rPr lang="en-US" b="1" dirty="0">
                          <a:latin typeface="Arial" pitchFamily="34" charset="0"/>
                          <a:cs typeface="Arial" pitchFamily="34" charset="0"/>
                        </a:rPr>
                        <a:t>No. Grains</a:t>
                      </a:r>
                    </a:p>
                  </a:txBody>
                  <a:tcPr/>
                </a:tc>
                <a:tc>
                  <a:txBody>
                    <a:bodyPr/>
                    <a:lstStyle/>
                    <a:p>
                      <a:pPr algn="ctr">
                        <a:buFont typeface="Symbol"/>
                        <a:buChar char="S"/>
                      </a:pPr>
                      <a:r>
                        <a:rPr lang="en-US" b="1" dirty="0">
                          <a:latin typeface="Arial" pitchFamily="34" charset="0"/>
                          <a:cs typeface="Arial" pitchFamily="34" charset="0"/>
                          <a:sym typeface="Symbol"/>
                        </a:rPr>
                        <a:t> of Grain Areas, m</a:t>
                      </a:r>
                      <a:r>
                        <a:rPr lang="en-US" b="1" baseline="30000" dirty="0">
                          <a:latin typeface="Arial" pitchFamily="34" charset="0"/>
                          <a:cs typeface="Arial" pitchFamily="34" charset="0"/>
                          <a:sym typeface="Symbol"/>
                        </a:rPr>
                        <a:t>2</a:t>
                      </a:r>
                      <a:endParaRPr lang="en-US" b="1" baseline="30000" dirty="0">
                        <a:latin typeface="Arial" pitchFamily="34" charset="0"/>
                        <a:cs typeface="Arial" pitchFamily="34" charset="0"/>
                      </a:endParaRPr>
                    </a:p>
                  </a:txBody>
                  <a:tcPr/>
                </a:tc>
                <a:tc>
                  <a:txBody>
                    <a:bodyPr/>
                    <a:lstStyle/>
                    <a:p>
                      <a:pPr algn="ctr"/>
                      <a:r>
                        <a:rPr lang="en-US" b="1" dirty="0">
                          <a:latin typeface="Arial" pitchFamily="34" charset="0"/>
                          <a:cs typeface="Arial" pitchFamily="34" charset="0"/>
                        </a:rPr>
                        <a:t>Avg. Grain Area, </a:t>
                      </a:r>
                      <a:r>
                        <a:rPr lang="en-US" b="1" dirty="0">
                          <a:latin typeface="Arial" pitchFamily="34" charset="0"/>
                          <a:cs typeface="Arial" pitchFamily="34" charset="0"/>
                          <a:sym typeface="Symbol"/>
                        </a:rPr>
                        <a:t>m</a:t>
                      </a:r>
                      <a:r>
                        <a:rPr lang="en-US" b="1" baseline="30000" dirty="0">
                          <a:latin typeface="Arial" pitchFamily="34" charset="0"/>
                          <a:cs typeface="Arial" pitchFamily="34" charset="0"/>
                          <a:sym typeface="Symbol"/>
                        </a:rPr>
                        <a:t>2</a:t>
                      </a:r>
                      <a:endParaRPr lang="en-US" b="1" baseline="30000" dirty="0">
                        <a:latin typeface="Arial" pitchFamily="34" charset="0"/>
                        <a:cs typeface="Arial" pitchFamily="34" charset="0"/>
                      </a:endParaRPr>
                    </a:p>
                  </a:txBody>
                  <a:tcPr/>
                </a:tc>
                <a:tc>
                  <a:txBody>
                    <a:bodyPr/>
                    <a:lstStyle/>
                    <a:p>
                      <a:pPr algn="ctr"/>
                      <a:r>
                        <a:rPr lang="en-US" b="1" dirty="0">
                          <a:latin typeface="Arial" pitchFamily="34" charset="0"/>
                          <a:cs typeface="Arial" pitchFamily="34" charset="0"/>
                        </a:rPr>
                        <a:t>ASTM</a:t>
                      </a:r>
                      <a:r>
                        <a:rPr lang="en-US" b="1" baseline="0" dirty="0">
                          <a:latin typeface="Arial" pitchFamily="34" charset="0"/>
                          <a:cs typeface="Arial" pitchFamily="34" charset="0"/>
                        </a:rPr>
                        <a:t>  G</a:t>
                      </a:r>
                    </a:p>
                    <a:p>
                      <a:pPr algn="ctr"/>
                      <a:r>
                        <a:rPr lang="en-US" b="1" baseline="0" dirty="0">
                          <a:latin typeface="Arial" pitchFamily="34" charset="0"/>
                          <a:cs typeface="Arial" pitchFamily="34" charset="0"/>
                        </a:rPr>
                        <a:t>(all grains)</a:t>
                      </a:r>
                      <a:endParaRPr lang="en-US" b="1" dirty="0">
                        <a:latin typeface="Arial" pitchFamily="34" charset="0"/>
                        <a:cs typeface="Arial" pitchFamily="34" charset="0"/>
                      </a:endParaRPr>
                    </a:p>
                  </a:txBody>
                  <a:tcPr/>
                </a:tc>
                <a:tc>
                  <a:txBody>
                    <a:bodyPr/>
                    <a:lstStyle/>
                    <a:p>
                      <a:pPr algn="ctr"/>
                      <a:r>
                        <a:rPr lang="en-US" b="1" dirty="0">
                          <a:latin typeface="Arial" pitchFamily="34" charset="0"/>
                          <a:cs typeface="Arial" pitchFamily="34" charset="0"/>
                        </a:rPr>
                        <a:t>No. of G Classes</a:t>
                      </a:r>
                    </a:p>
                  </a:txBody>
                  <a:tcPr/>
                </a:tc>
                <a:extLst>
                  <a:ext uri="{0D108BD9-81ED-4DB2-BD59-A6C34878D82A}">
                    <a16:rowId xmlns:a16="http://schemas.microsoft.com/office/drawing/2014/main" val="10000"/>
                  </a:ext>
                </a:extLst>
              </a:tr>
              <a:tr h="370840">
                <a:tc>
                  <a:txBody>
                    <a:bodyPr/>
                    <a:lstStyle/>
                    <a:p>
                      <a:pPr algn="ctr"/>
                      <a:r>
                        <a:rPr lang="en-US" b="1" dirty="0">
                          <a:latin typeface="Arial" pitchFamily="34" charset="0"/>
                          <a:cs typeface="Arial" pitchFamily="34" charset="0"/>
                        </a:rPr>
                        <a:t>339</a:t>
                      </a:r>
                    </a:p>
                  </a:txBody>
                  <a:tcPr/>
                </a:tc>
                <a:tc>
                  <a:txBody>
                    <a:bodyPr/>
                    <a:lstStyle/>
                    <a:p>
                      <a:pPr algn="ctr"/>
                      <a:r>
                        <a:rPr lang="en-US" b="1" dirty="0">
                          <a:latin typeface="Arial" pitchFamily="34" charset="0"/>
                          <a:cs typeface="Arial" pitchFamily="34" charset="0"/>
                        </a:rPr>
                        <a:t>804976.1</a:t>
                      </a:r>
                    </a:p>
                  </a:txBody>
                  <a:tcPr/>
                </a:tc>
                <a:tc>
                  <a:txBody>
                    <a:bodyPr/>
                    <a:lstStyle/>
                    <a:p>
                      <a:pPr algn="ctr"/>
                      <a:r>
                        <a:rPr lang="en-US" b="1" dirty="0">
                          <a:latin typeface="Arial" pitchFamily="34" charset="0"/>
                          <a:cs typeface="Arial" pitchFamily="34" charset="0"/>
                        </a:rPr>
                        <a:t>2374.6</a:t>
                      </a:r>
                    </a:p>
                  </a:txBody>
                  <a:tcPr/>
                </a:tc>
                <a:tc>
                  <a:txBody>
                    <a:bodyPr/>
                    <a:lstStyle/>
                    <a:p>
                      <a:pPr algn="ctr"/>
                      <a:r>
                        <a:rPr lang="en-US" b="1" dirty="0">
                          <a:latin typeface="Arial" pitchFamily="34" charset="0"/>
                          <a:cs typeface="Arial" pitchFamily="34" charset="0"/>
                        </a:rPr>
                        <a:t>5.7</a:t>
                      </a:r>
                    </a:p>
                  </a:txBody>
                  <a:tcPr/>
                </a:tc>
                <a:tc>
                  <a:txBody>
                    <a:bodyPr/>
                    <a:lstStyle/>
                    <a:p>
                      <a:pPr algn="ctr"/>
                      <a:r>
                        <a:rPr lang="en-US" b="1" dirty="0">
                          <a:latin typeface="Arial" pitchFamily="34" charset="0"/>
                          <a:cs typeface="Arial" pitchFamily="34" charset="0"/>
                        </a:rPr>
                        <a:t>14</a:t>
                      </a:r>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uplexSCF19.jpg"/>
          <p:cNvPicPr>
            <a:picLocks noChangeAspect="1"/>
          </p:cNvPicPr>
          <p:nvPr/>
        </p:nvPicPr>
        <p:blipFill>
          <a:blip r:embed="rId2" cstate="print"/>
          <a:stretch>
            <a:fillRect/>
          </a:stretch>
        </p:blipFill>
        <p:spPr>
          <a:xfrm>
            <a:off x="0" y="1066800"/>
            <a:ext cx="4526280" cy="3434963"/>
          </a:xfrm>
          <a:prstGeom prst="rect">
            <a:avLst/>
          </a:prstGeom>
        </p:spPr>
      </p:pic>
      <p:sp>
        <p:nvSpPr>
          <p:cNvPr id="3" name="TextBox 2"/>
          <p:cNvSpPr txBox="1"/>
          <p:nvPr/>
        </p:nvSpPr>
        <p:spPr>
          <a:xfrm>
            <a:off x="304800" y="304800"/>
            <a:ext cx="8458200" cy="369332"/>
          </a:xfrm>
          <a:prstGeom prst="rect">
            <a:avLst/>
          </a:prstGeom>
          <a:noFill/>
        </p:spPr>
        <p:txBody>
          <a:bodyPr wrap="square" rtlCol="0">
            <a:spAutoFit/>
          </a:bodyPr>
          <a:lstStyle/>
          <a:p>
            <a:pPr algn="ctr"/>
            <a:r>
              <a:rPr lang="en-US" b="1" dirty="0">
                <a:solidFill>
                  <a:srgbClr val="002060"/>
                </a:solidFill>
                <a:effectLst>
                  <a:outerShdw blurRad="38100" dist="38100" dir="2700000" algn="tl">
                    <a:srgbClr val="000000">
                      <a:alpha val="43137"/>
                    </a:srgbClr>
                  </a:outerShdw>
                </a:effectLst>
                <a:latin typeface="Arial" pitchFamily="34" charset="0"/>
                <a:cs typeface="Arial" pitchFamily="34" charset="0"/>
              </a:rPr>
              <a:t>SCF-19 Austenitic Stainless Steel - Necklace Type Bi-Modal Distribution</a:t>
            </a:r>
          </a:p>
        </p:txBody>
      </p:sp>
      <p:pic>
        <p:nvPicPr>
          <p:cNvPr id="4" name="Picture 3" descr="DuplexSCF19_2.jpg"/>
          <p:cNvPicPr>
            <a:picLocks noChangeAspect="1"/>
          </p:cNvPicPr>
          <p:nvPr/>
        </p:nvPicPr>
        <p:blipFill>
          <a:blip r:embed="rId3" cstate="print"/>
          <a:stretch>
            <a:fillRect/>
          </a:stretch>
        </p:blipFill>
        <p:spPr>
          <a:xfrm>
            <a:off x="4617720" y="1066800"/>
            <a:ext cx="4526280" cy="3434963"/>
          </a:xfrm>
          <a:prstGeom prst="rect">
            <a:avLst/>
          </a:prstGeom>
        </p:spPr>
      </p:pic>
      <p:sp>
        <p:nvSpPr>
          <p:cNvPr id="5" name="TextBox 4"/>
          <p:cNvSpPr txBox="1"/>
          <p:nvPr/>
        </p:nvSpPr>
        <p:spPr>
          <a:xfrm>
            <a:off x="0" y="4572000"/>
            <a:ext cx="9144000" cy="338554"/>
          </a:xfrm>
          <a:prstGeom prst="rect">
            <a:avLst/>
          </a:prstGeom>
          <a:noFill/>
        </p:spPr>
        <p:txBody>
          <a:bodyPr wrap="square" rtlCol="0">
            <a:spAutoFit/>
          </a:bodyPr>
          <a:lstStyle/>
          <a:p>
            <a:r>
              <a:rPr lang="en-US" sz="1600" b="1" dirty="0">
                <a:solidFill>
                  <a:srgbClr val="C00000"/>
                </a:solidFill>
                <a:latin typeface="Arial" pitchFamily="34" charset="0"/>
                <a:cs typeface="Arial" pitchFamily="34" charset="0"/>
              </a:rPr>
              <a:t>  100X                                                                                                                      Detected Grains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524000" y="1219200"/>
            <a:ext cx="6126480" cy="3686056"/>
          </a:xfrm>
          <a:prstGeom prst="rect">
            <a:avLst/>
          </a:prstGeom>
          <a:noFill/>
          <a:ln w="9525">
            <a:noFill/>
            <a:miter lim="800000"/>
            <a:headEnd/>
            <a:tailEnd/>
          </a:ln>
          <a:effectLst/>
        </p:spPr>
      </p:pic>
      <p:sp>
        <p:nvSpPr>
          <p:cNvPr id="3" name="TextBox 2"/>
          <p:cNvSpPr txBox="1"/>
          <p:nvPr/>
        </p:nvSpPr>
        <p:spPr>
          <a:xfrm>
            <a:off x="4267200" y="2286000"/>
            <a:ext cx="1752600" cy="523220"/>
          </a:xfrm>
          <a:prstGeom prst="rect">
            <a:avLst/>
          </a:prstGeom>
          <a:solidFill>
            <a:schemeClr val="bg1"/>
          </a:solidFill>
        </p:spPr>
        <p:txBody>
          <a:bodyPr wrap="square" rtlCol="0">
            <a:spAutoFit/>
          </a:bodyPr>
          <a:lstStyle/>
          <a:p>
            <a:r>
              <a:rPr lang="en-US" sz="1400" b="1" dirty="0">
                <a:solidFill>
                  <a:srgbClr val="002060"/>
                </a:solidFill>
                <a:latin typeface="Arial" pitchFamily="34" charset="0"/>
                <a:cs typeface="Arial" pitchFamily="34" charset="0"/>
              </a:rPr>
              <a:t>71.54%, G = 4.4</a:t>
            </a:r>
          </a:p>
          <a:p>
            <a:r>
              <a:rPr lang="en-US" sz="1400" b="1" dirty="0">
                <a:solidFill>
                  <a:srgbClr val="002060"/>
                </a:solidFill>
                <a:latin typeface="Arial" pitchFamily="34" charset="0"/>
                <a:cs typeface="Arial" pitchFamily="34" charset="0"/>
              </a:rPr>
              <a:t>28.46%, G = 11.5</a:t>
            </a:r>
          </a:p>
        </p:txBody>
      </p:sp>
      <p:sp>
        <p:nvSpPr>
          <p:cNvPr id="4" name="TextBox 3"/>
          <p:cNvSpPr txBox="1"/>
          <p:nvPr/>
        </p:nvSpPr>
        <p:spPr>
          <a:xfrm>
            <a:off x="1143000" y="5181600"/>
            <a:ext cx="6934200" cy="1200329"/>
          </a:xfrm>
          <a:prstGeom prst="rect">
            <a:avLst/>
          </a:prstGeom>
          <a:noFill/>
        </p:spPr>
        <p:txBody>
          <a:bodyPr wrap="square" rtlCol="0">
            <a:spAutoFit/>
          </a:bodyPr>
          <a:lstStyle/>
          <a:p>
            <a:pPr algn="ct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14 Grain Size Classes</a:t>
            </a:r>
          </a:p>
          <a:p>
            <a:pPr algn="ctr"/>
            <a:endPar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gn="ct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Skew = 14.84  Kurtosis = 254.5  N = 3895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0" y="1397000"/>
          <a:ext cx="9144000" cy="741680"/>
        </p:xfrm>
        <a:graphic>
          <a:graphicData uri="http://schemas.openxmlformats.org/drawingml/2006/table">
            <a:tbl>
              <a:tblPr firstRow="1" bandRow="1">
                <a:tableStyleId>{5C22544A-7EE6-4342-B048-85BDC9FD1C3A}</a:tableStyleId>
              </a:tblPr>
              <a:tblGrid>
                <a:gridCol w="571500">
                  <a:extLst>
                    <a:ext uri="{9D8B030D-6E8A-4147-A177-3AD203B41FA5}">
                      <a16:colId xmlns:a16="http://schemas.microsoft.com/office/drawing/2014/main" val="20000"/>
                    </a:ext>
                  </a:extLst>
                </a:gridCol>
                <a:gridCol w="571500">
                  <a:extLst>
                    <a:ext uri="{9D8B030D-6E8A-4147-A177-3AD203B41FA5}">
                      <a16:colId xmlns:a16="http://schemas.microsoft.com/office/drawing/2014/main" val="20001"/>
                    </a:ext>
                  </a:extLst>
                </a:gridCol>
                <a:gridCol w="571500">
                  <a:extLst>
                    <a:ext uri="{9D8B030D-6E8A-4147-A177-3AD203B41FA5}">
                      <a16:colId xmlns:a16="http://schemas.microsoft.com/office/drawing/2014/main" val="20002"/>
                    </a:ext>
                  </a:extLst>
                </a:gridCol>
                <a:gridCol w="571500">
                  <a:extLst>
                    <a:ext uri="{9D8B030D-6E8A-4147-A177-3AD203B41FA5}">
                      <a16:colId xmlns:a16="http://schemas.microsoft.com/office/drawing/2014/main" val="20003"/>
                    </a:ext>
                  </a:extLst>
                </a:gridCol>
                <a:gridCol w="571500">
                  <a:extLst>
                    <a:ext uri="{9D8B030D-6E8A-4147-A177-3AD203B41FA5}">
                      <a16:colId xmlns:a16="http://schemas.microsoft.com/office/drawing/2014/main" val="20004"/>
                    </a:ext>
                  </a:extLst>
                </a:gridCol>
                <a:gridCol w="571500">
                  <a:extLst>
                    <a:ext uri="{9D8B030D-6E8A-4147-A177-3AD203B41FA5}">
                      <a16:colId xmlns:a16="http://schemas.microsoft.com/office/drawing/2014/main" val="20005"/>
                    </a:ext>
                  </a:extLst>
                </a:gridCol>
                <a:gridCol w="571500">
                  <a:extLst>
                    <a:ext uri="{9D8B030D-6E8A-4147-A177-3AD203B41FA5}">
                      <a16:colId xmlns:a16="http://schemas.microsoft.com/office/drawing/2014/main" val="20006"/>
                    </a:ext>
                  </a:extLst>
                </a:gridCol>
                <a:gridCol w="571500">
                  <a:extLst>
                    <a:ext uri="{9D8B030D-6E8A-4147-A177-3AD203B41FA5}">
                      <a16:colId xmlns:a16="http://schemas.microsoft.com/office/drawing/2014/main" val="20007"/>
                    </a:ext>
                  </a:extLst>
                </a:gridCol>
                <a:gridCol w="571500">
                  <a:extLst>
                    <a:ext uri="{9D8B030D-6E8A-4147-A177-3AD203B41FA5}">
                      <a16:colId xmlns:a16="http://schemas.microsoft.com/office/drawing/2014/main" val="20008"/>
                    </a:ext>
                  </a:extLst>
                </a:gridCol>
                <a:gridCol w="571500">
                  <a:extLst>
                    <a:ext uri="{9D8B030D-6E8A-4147-A177-3AD203B41FA5}">
                      <a16:colId xmlns:a16="http://schemas.microsoft.com/office/drawing/2014/main" val="20009"/>
                    </a:ext>
                  </a:extLst>
                </a:gridCol>
                <a:gridCol w="571500">
                  <a:extLst>
                    <a:ext uri="{9D8B030D-6E8A-4147-A177-3AD203B41FA5}">
                      <a16:colId xmlns:a16="http://schemas.microsoft.com/office/drawing/2014/main" val="20010"/>
                    </a:ext>
                  </a:extLst>
                </a:gridCol>
                <a:gridCol w="571500">
                  <a:extLst>
                    <a:ext uri="{9D8B030D-6E8A-4147-A177-3AD203B41FA5}">
                      <a16:colId xmlns:a16="http://schemas.microsoft.com/office/drawing/2014/main" val="20011"/>
                    </a:ext>
                  </a:extLst>
                </a:gridCol>
                <a:gridCol w="571500">
                  <a:extLst>
                    <a:ext uri="{9D8B030D-6E8A-4147-A177-3AD203B41FA5}">
                      <a16:colId xmlns:a16="http://schemas.microsoft.com/office/drawing/2014/main" val="20012"/>
                    </a:ext>
                  </a:extLst>
                </a:gridCol>
                <a:gridCol w="571500">
                  <a:extLst>
                    <a:ext uri="{9D8B030D-6E8A-4147-A177-3AD203B41FA5}">
                      <a16:colId xmlns:a16="http://schemas.microsoft.com/office/drawing/2014/main" val="20013"/>
                    </a:ext>
                  </a:extLst>
                </a:gridCol>
                <a:gridCol w="571500">
                  <a:extLst>
                    <a:ext uri="{9D8B030D-6E8A-4147-A177-3AD203B41FA5}">
                      <a16:colId xmlns:a16="http://schemas.microsoft.com/office/drawing/2014/main" val="20014"/>
                    </a:ext>
                  </a:extLst>
                </a:gridCol>
                <a:gridCol w="571500">
                  <a:extLst>
                    <a:ext uri="{9D8B030D-6E8A-4147-A177-3AD203B41FA5}">
                      <a16:colId xmlns:a16="http://schemas.microsoft.com/office/drawing/2014/main" val="20015"/>
                    </a:ext>
                  </a:extLst>
                </a:gridCol>
              </a:tblGrid>
              <a:tr h="370840">
                <a:tc>
                  <a:txBody>
                    <a:bodyPr/>
                    <a:lstStyle/>
                    <a:p>
                      <a:pPr algn="ctr"/>
                      <a:r>
                        <a:rPr lang="en-US" sz="1400" b="1" dirty="0">
                          <a:latin typeface="Arial" pitchFamily="34" charset="0"/>
                          <a:cs typeface="Arial" pitchFamily="34" charset="0"/>
                        </a:rPr>
                        <a:t>G</a:t>
                      </a:r>
                    </a:p>
                  </a:txBody>
                  <a:tcPr/>
                </a:tc>
                <a:tc>
                  <a:txBody>
                    <a:bodyPr/>
                    <a:lstStyle/>
                    <a:p>
                      <a:pPr algn="ctr"/>
                      <a:r>
                        <a:rPr lang="en-US" sz="1400" b="1" dirty="0">
                          <a:latin typeface="Arial" pitchFamily="34" charset="0"/>
                          <a:cs typeface="Arial" pitchFamily="34" charset="0"/>
                        </a:rPr>
                        <a:t>1</a:t>
                      </a:r>
                    </a:p>
                  </a:txBody>
                  <a:tcPr/>
                </a:tc>
                <a:tc>
                  <a:txBody>
                    <a:bodyPr/>
                    <a:lstStyle/>
                    <a:p>
                      <a:pPr algn="ctr"/>
                      <a:r>
                        <a:rPr lang="en-US" sz="1400" b="1" dirty="0">
                          <a:latin typeface="Arial" pitchFamily="34" charset="0"/>
                          <a:cs typeface="Arial" pitchFamily="34" charset="0"/>
                        </a:rPr>
                        <a:t>2</a:t>
                      </a:r>
                    </a:p>
                  </a:txBody>
                  <a:tcPr/>
                </a:tc>
                <a:tc>
                  <a:txBody>
                    <a:bodyPr/>
                    <a:lstStyle/>
                    <a:p>
                      <a:pPr algn="ctr"/>
                      <a:r>
                        <a:rPr lang="en-US" sz="1400" b="1" dirty="0">
                          <a:latin typeface="Arial" pitchFamily="34" charset="0"/>
                          <a:cs typeface="Arial" pitchFamily="34" charset="0"/>
                        </a:rPr>
                        <a:t>3</a:t>
                      </a:r>
                    </a:p>
                  </a:txBody>
                  <a:tcPr/>
                </a:tc>
                <a:tc>
                  <a:txBody>
                    <a:bodyPr/>
                    <a:lstStyle/>
                    <a:p>
                      <a:pPr algn="ctr"/>
                      <a:r>
                        <a:rPr lang="en-US" sz="1400" b="1" dirty="0">
                          <a:latin typeface="Arial" pitchFamily="34" charset="0"/>
                          <a:cs typeface="Arial" pitchFamily="34" charset="0"/>
                        </a:rPr>
                        <a:t>4</a:t>
                      </a:r>
                    </a:p>
                  </a:txBody>
                  <a:tcPr/>
                </a:tc>
                <a:tc>
                  <a:txBody>
                    <a:bodyPr/>
                    <a:lstStyle/>
                    <a:p>
                      <a:pPr algn="ctr"/>
                      <a:r>
                        <a:rPr lang="en-US" sz="1400" b="1" dirty="0">
                          <a:latin typeface="Arial" pitchFamily="34" charset="0"/>
                          <a:cs typeface="Arial" pitchFamily="34" charset="0"/>
                        </a:rPr>
                        <a:t>5</a:t>
                      </a:r>
                    </a:p>
                  </a:txBody>
                  <a:tcPr/>
                </a:tc>
                <a:tc>
                  <a:txBody>
                    <a:bodyPr/>
                    <a:lstStyle/>
                    <a:p>
                      <a:pPr algn="ctr"/>
                      <a:r>
                        <a:rPr lang="en-US" sz="1400" b="1" dirty="0">
                          <a:latin typeface="Arial" pitchFamily="34" charset="0"/>
                          <a:cs typeface="Arial" pitchFamily="34" charset="0"/>
                        </a:rPr>
                        <a:t>6</a:t>
                      </a:r>
                    </a:p>
                  </a:txBody>
                  <a:tcPr/>
                </a:tc>
                <a:tc>
                  <a:txBody>
                    <a:bodyPr/>
                    <a:lstStyle/>
                    <a:p>
                      <a:pPr algn="ctr"/>
                      <a:r>
                        <a:rPr lang="en-US" sz="1400" b="1" dirty="0">
                          <a:latin typeface="Arial" pitchFamily="34" charset="0"/>
                          <a:cs typeface="Arial" pitchFamily="34" charset="0"/>
                        </a:rPr>
                        <a:t>7</a:t>
                      </a:r>
                    </a:p>
                  </a:txBody>
                  <a:tcPr/>
                </a:tc>
                <a:tc>
                  <a:txBody>
                    <a:bodyPr/>
                    <a:lstStyle/>
                    <a:p>
                      <a:pPr algn="ctr"/>
                      <a:r>
                        <a:rPr lang="en-US" sz="1400" b="1" dirty="0">
                          <a:latin typeface="Arial" pitchFamily="34" charset="0"/>
                          <a:cs typeface="Arial" pitchFamily="34" charset="0"/>
                        </a:rPr>
                        <a:t>8</a:t>
                      </a:r>
                    </a:p>
                  </a:txBody>
                  <a:tcPr/>
                </a:tc>
                <a:tc>
                  <a:txBody>
                    <a:bodyPr/>
                    <a:lstStyle/>
                    <a:p>
                      <a:pPr algn="ctr"/>
                      <a:r>
                        <a:rPr lang="en-US" sz="1400" b="1" dirty="0">
                          <a:latin typeface="Arial" pitchFamily="34" charset="0"/>
                          <a:cs typeface="Arial" pitchFamily="34" charset="0"/>
                        </a:rPr>
                        <a:t>9</a:t>
                      </a:r>
                    </a:p>
                  </a:txBody>
                  <a:tcPr/>
                </a:tc>
                <a:tc>
                  <a:txBody>
                    <a:bodyPr/>
                    <a:lstStyle/>
                    <a:p>
                      <a:pPr algn="ctr"/>
                      <a:r>
                        <a:rPr lang="en-US" sz="1400" b="1" dirty="0">
                          <a:latin typeface="Arial" pitchFamily="34" charset="0"/>
                          <a:cs typeface="Arial" pitchFamily="34" charset="0"/>
                        </a:rPr>
                        <a:t>10</a:t>
                      </a:r>
                    </a:p>
                  </a:txBody>
                  <a:tcPr/>
                </a:tc>
                <a:tc>
                  <a:txBody>
                    <a:bodyPr/>
                    <a:lstStyle/>
                    <a:p>
                      <a:pPr algn="ctr"/>
                      <a:r>
                        <a:rPr lang="en-US" sz="1400" b="1" dirty="0">
                          <a:latin typeface="Arial" pitchFamily="34" charset="0"/>
                          <a:cs typeface="Arial" pitchFamily="34" charset="0"/>
                        </a:rPr>
                        <a:t>11</a:t>
                      </a:r>
                    </a:p>
                  </a:txBody>
                  <a:tcPr/>
                </a:tc>
                <a:tc>
                  <a:txBody>
                    <a:bodyPr/>
                    <a:lstStyle/>
                    <a:p>
                      <a:pPr algn="ctr"/>
                      <a:r>
                        <a:rPr lang="en-US" sz="1400" b="1" dirty="0">
                          <a:latin typeface="Arial" pitchFamily="34" charset="0"/>
                          <a:cs typeface="Arial" pitchFamily="34" charset="0"/>
                        </a:rPr>
                        <a:t>12</a:t>
                      </a:r>
                    </a:p>
                  </a:txBody>
                  <a:tcPr/>
                </a:tc>
                <a:tc>
                  <a:txBody>
                    <a:bodyPr/>
                    <a:lstStyle/>
                    <a:p>
                      <a:pPr algn="ctr"/>
                      <a:r>
                        <a:rPr lang="en-US" sz="1400" b="1" dirty="0">
                          <a:latin typeface="Arial" pitchFamily="34" charset="0"/>
                          <a:cs typeface="Arial" pitchFamily="34" charset="0"/>
                        </a:rPr>
                        <a:t>13</a:t>
                      </a:r>
                    </a:p>
                  </a:txBody>
                  <a:tcPr/>
                </a:tc>
                <a:tc>
                  <a:txBody>
                    <a:bodyPr/>
                    <a:lstStyle/>
                    <a:p>
                      <a:pPr algn="ctr"/>
                      <a:r>
                        <a:rPr lang="en-US" sz="1400" b="1" dirty="0">
                          <a:latin typeface="Arial" pitchFamily="34" charset="0"/>
                          <a:cs typeface="Arial" pitchFamily="34" charset="0"/>
                        </a:rPr>
                        <a:t>14</a:t>
                      </a:r>
                    </a:p>
                  </a:txBody>
                  <a:tcPr/>
                </a:tc>
                <a:tc>
                  <a:txBody>
                    <a:bodyPr/>
                    <a:lstStyle/>
                    <a:p>
                      <a:pPr algn="ctr"/>
                      <a:r>
                        <a:rPr lang="en-US" sz="1400" b="1" dirty="0">
                          <a:latin typeface="Arial" pitchFamily="34" charset="0"/>
                          <a:cs typeface="Arial" pitchFamily="34" charset="0"/>
                        </a:rPr>
                        <a:t>15</a:t>
                      </a:r>
                    </a:p>
                  </a:txBody>
                  <a:tcPr/>
                </a:tc>
                <a:extLst>
                  <a:ext uri="{0D108BD9-81ED-4DB2-BD59-A6C34878D82A}">
                    <a16:rowId xmlns:a16="http://schemas.microsoft.com/office/drawing/2014/main" val="10000"/>
                  </a:ext>
                </a:extLst>
              </a:tr>
              <a:tr h="370840">
                <a:tc>
                  <a:txBody>
                    <a:bodyPr/>
                    <a:lstStyle/>
                    <a:p>
                      <a:pPr algn="ctr"/>
                      <a:r>
                        <a:rPr lang="en-US" sz="1400" b="1" dirty="0">
                          <a:latin typeface="Arial" pitchFamily="34" charset="0"/>
                          <a:cs typeface="Arial" pitchFamily="34" charset="0"/>
                        </a:rPr>
                        <a:t>%</a:t>
                      </a:r>
                      <a:r>
                        <a:rPr lang="en-US" sz="1400" b="1" baseline="0" dirty="0">
                          <a:latin typeface="Arial" pitchFamily="34" charset="0"/>
                          <a:cs typeface="Arial" pitchFamily="34" charset="0"/>
                        </a:rPr>
                        <a:t> A</a:t>
                      </a:r>
                      <a:endParaRPr lang="en-US" sz="1400" b="1" dirty="0">
                        <a:latin typeface="Arial" pitchFamily="34" charset="0"/>
                        <a:cs typeface="Arial" pitchFamily="34" charset="0"/>
                      </a:endParaRPr>
                    </a:p>
                  </a:txBody>
                  <a:tcPr/>
                </a:tc>
                <a:tc>
                  <a:txBody>
                    <a:bodyPr/>
                    <a:lstStyle/>
                    <a:p>
                      <a:pPr algn="ctr"/>
                      <a:r>
                        <a:rPr lang="en-US" sz="1400" b="1" dirty="0">
                          <a:latin typeface="Arial" pitchFamily="34" charset="0"/>
                          <a:cs typeface="Arial" pitchFamily="34" charset="0"/>
                        </a:rPr>
                        <a:t>0</a:t>
                      </a:r>
                    </a:p>
                  </a:txBody>
                  <a:tcPr/>
                </a:tc>
                <a:tc>
                  <a:txBody>
                    <a:bodyPr/>
                    <a:lstStyle/>
                    <a:p>
                      <a:pPr algn="ctr"/>
                      <a:r>
                        <a:rPr lang="en-US" sz="1400" b="1" dirty="0">
                          <a:latin typeface="Arial" pitchFamily="34" charset="0"/>
                          <a:cs typeface="Arial" pitchFamily="34" charset="0"/>
                        </a:rPr>
                        <a:t>12.4</a:t>
                      </a:r>
                    </a:p>
                  </a:txBody>
                  <a:tcPr/>
                </a:tc>
                <a:tc>
                  <a:txBody>
                    <a:bodyPr/>
                    <a:lstStyle/>
                    <a:p>
                      <a:pPr algn="ctr"/>
                      <a:r>
                        <a:rPr lang="en-US" sz="1400" b="1" dirty="0">
                          <a:latin typeface="Arial" pitchFamily="34" charset="0"/>
                          <a:cs typeface="Arial" pitchFamily="34" charset="0"/>
                        </a:rPr>
                        <a:t>24</a:t>
                      </a:r>
                    </a:p>
                  </a:txBody>
                  <a:tcPr/>
                </a:tc>
                <a:tc>
                  <a:txBody>
                    <a:bodyPr/>
                    <a:lstStyle/>
                    <a:p>
                      <a:pPr algn="ctr"/>
                      <a:r>
                        <a:rPr lang="en-US" sz="1400" b="1" dirty="0">
                          <a:latin typeface="Arial" pitchFamily="34" charset="0"/>
                          <a:cs typeface="Arial" pitchFamily="34" charset="0"/>
                        </a:rPr>
                        <a:t>15.6</a:t>
                      </a:r>
                    </a:p>
                  </a:txBody>
                  <a:tcPr/>
                </a:tc>
                <a:tc>
                  <a:txBody>
                    <a:bodyPr/>
                    <a:lstStyle/>
                    <a:p>
                      <a:pPr algn="ctr"/>
                      <a:r>
                        <a:rPr lang="en-US" sz="1400" b="1" dirty="0">
                          <a:latin typeface="Arial" pitchFamily="34" charset="0"/>
                          <a:cs typeface="Arial" pitchFamily="34" charset="0"/>
                        </a:rPr>
                        <a:t>10.3</a:t>
                      </a:r>
                    </a:p>
                  </a:txBody>
                  <a:tcPr/>
                </a:tc>
                <a:tc>
                  <a:txBody>
                    <a:bodyPr/>
                    <a:lstStyle/>
                    <a:p>
                      <a:pPr algn="ctr"/>
                      <a:r>
                        <a:rPr lang="en-US" sz="1400" b="1" dirty="0">
                          <a:latin typeface="Arial" pitchFamily="34" charset="0"/>
                          <a:cs typeface="Arial" pitchFamily="34" charset="0"/>
                        </a:rPr>
                        <a:t>7.62</a:t>
                      </a:r>
                    </a:p>
                  </a:txBody>
                  <a:tcPr/>
                </a:tc>
                <a:tc>
                  <a:txBody>
                    <a:bodyPr/>
                    <a:lstStyle/>
                    <a:p>
                      <a:pPr algn="ctr"/>
                      <a:r>
                        <a:rPr lang="en-US" sz="1400" b="1" dirty="0">
                          <a:latin typeface="Arial" pitchFamily="34" charset="0"/>
                          <a:cs typeface="Arial" pitchFamily="34" charset="0"/>
                        </a:rPr>
                        <a:t>2.93</a:t>
                      </a:r>
                    </a:p>
                  </a:txBody>
                  <a:tcPr/>
                </a:tc>
                <a:tc>
                  <a:txBody>
                    <a:bodyPr/>
                    <a:lstStyle/>
                    <a:p>
                      <a:pPr algn="ctr"/>
                      <a:r>
                        <a:rPr lang="en-US" sz="1400" b="1" dirty="0">
                          <a:latin typeface="Arial" pitchFamily="34" charset="0"/>
                          <a:cs typeface="Arial" pitchFamily="34" charset="0"/>
                        </a:rPr>
                        <a:t>2.29</a:t>
                      </a:r>
                    </a:p>
                  </a:txBody>
                  <a:tcPr/>
                </a:tc>
                <a:tc>
                  <a:txBody>
                    <a:bodyPr/>
                    <a:lstStyle/>
                    <a:p>
                      <a:pPr algn="ctr"/>
                      <a:r>
                        <a:rPr lang="en-US" sz="1400" b="1" dirty="0">
                          <a:latin typeface="Arial" pitchFamily="34" charset="0"/>
                          <a:cs typeface="Arial" pitchFamily="34" charset="0"/>
                        </a:rPr>
                        <a:t>4.53</a:t>
                      </a:r>
                    </a:p>
                  </a:txBody>
                  <a:tcPr/>
                </a:tc>
                <a:tc>
                  <a:txBody>
                    <a:bodyPr/>
                    <a:lstStyle/>
                    <a:p>
                      <a:pPr algn="ctr"/>
                      <a:r>
                        <a:rPr lang="en-US" sz="1400" b="1" dirty="0">
                          <a:latin typeface="Arial" pitchFamily="34" charset="0"/>
                          <a:cs typeface="Arial" pitchFamily="34" charset="0"/>
                        </a:rPr>
                        <a:t>6.34</a:t>
                      </a:r>
                    </a:p>
                  </a:txBody>
                  <a:tcPr/>
                </a:tc>
                <a:tc>
                  <a:txBody>
                    <a:bodyPr/>
                    <a:lstStyle/>
                    <a:p>
                      <a:pPr algn="ctr"/>
                      <a:r>
                        <a:rPr lang="en-US" sz="1400" b="1" dirty="0">
                          <a:latin typeface="Arial" pitchFamily="34" charset="0"/>
                          <a:cs typeface="Arial" pitchFamily="34" charset="0"/>
                        </a:rPr>
                        <a:t>6.24</a:t>
                      </a:r>
                    </a:p>
                  </a:txBody>
                  <a:tcPr/>
                </a:tc>
                <a:tc>
                  <a:txBody>
                    <a:bodyPr/>
                    <a:lstStyle/>
                    <a:p>
                      <a:pPr algn="ctr"/>
                      <a:r>
                        <a:rPr lang="en-US" sz="1400" b="1" dirty="0">
                          <a:latin typeface="Arial" pitchFamily="34" charset="0"/>
                          <a:cs typeface="Arial" pitchFamily="34" charset="0"/>
                        </a:rPr>
                        <a:t>4.25</a:t>
                      </a:r>
                    </a:p>
                  </a:txBody>
                  <a:tcPr/>
                </a:tc>
                <a:tc>
                  <a:txBody>
                    <a:bodyPr/>
                    <a:lstStyle/>
                    <a:p>
                      <a:pPr algn="ctr"/>
                      <a:r>
                        <a:rPr lang="en-US" sz="1400" b="1" dirty="0">
                          <a:latin typeface="Arial" pitchFamily="34" charset="0"/>
                          <a:cs typeface="Arial" pitchFamily="34" charset="0"/>
                        </a:rPr>
                        <a:t>2.11</a:t>
                      </a:r>
                    </a:p>
                  </a:txBody>
                  <a:tcPr/>
                </a:tc>
                <a:tc>
                  <a:txBody>
                    <a:bodyPr/>
                    <a:lstStyle/>
                    <a:p>
                      <a:pPr algn="ctr"/>
                      <a:r>
                        <a:rPr lang="en-US" sz="1400" b="1" dirty="0">
                          <a:latin typeface="Arial" pitchFamily="34" charset="0"/>
                          <a:cs typeface="Arial" pitchFamily="34" charset="0"/>
                        </a:rPr>
                        <a:t>0.98</a:t>
                      </a:r>
                    </a:p>
                  </a:txBody>
                  <a:tcPr/>
                </a:tc>
                <a:tc>
                  <a:txBody>
                    <a:bodyPr/>
                    <a:lstStyle/>
                    <a:p>
                      <a:pPr algn="ctr"/>
                      <a:r>
                        <a:rPr lang="en-US" sz="1400" b="1" dirty="0">
                          <a:latin typeface="Arial" pitchFamily="34" charset="0"/>
                          <a:cs typeface="Arial" pitchFamily="34" charset="0"/>
                        </a:rPr>
                        <a:t>0.39</a:t>
                      </a:r>
                    </a:p>
                  </a:txBody>
                  <a:tcPr/>
                </a:tc>
                <a:extLst>
                  <a:ext uri="{0D108BD9-81ED-4DB2-BD59-A6C34878D82A}">
                    <a16:rowId xmlns:a16="http://schemas.microsoft.com/office/drawing/2014/main" val="10001"/>
                  </a:ext>
                </a:extLst>
              </a:tr>
            </a:tbl>
          </a:graphicData>
        </a:graphic>
      </p:graphicFrame>
      <p:sp>
        <p:nvSpPr>
          <p:cNvPr id="4" name="TextBox 3"/>
          <p:cNvSpPr txBox="1"/>
          <p:nvPr/>
        </p:nvSpPr>
        <p:spPr>
          <a:xfrm>
            <a:off x="381000" y="762000"/>
            <a:ext cx="8458200" cy="369332"/>
          </a:xfrm>
          <a:prstGeom prst="rect">
            <a:avLst/>
          </a:prstGeom>
          <a:noFill/>
        </p:spPr>
        <p:txBody>
          <a:bodyPr wrap="square" rtlCol="0">
            <a:spAutoFit/>
          </a:bodyPr>
          <a:lstStyle/>
          <a:p>
            <a:pPr algn="ctr"/>
            <a:r>
              <a:rPr lang="en-US" b="1" dirty="0">
                <a:solidFill>
                  <a:srgbClr val="002060"/>
                </a:solidFill>
                <a:effectLst>
                  <a:outerShdw blurRad="38100" dist="38100" dir="2700000" algn="tl">
                    <a:srgbClr val="000000">
                      <a:alpha val="43137"/>
                    </a:srgbClr>
                  </a:outerShdw>
                </a:effectLst>
                <a:latin typeface="Arial" pitchFamily="34" charset="0"/>
                <a:cs typeface="Arial" pitchFamily="34" charset="0"/>
              </a:rPr>
              <a:t>SCF-19 Austenitic Stainless Steel – “necklace” Type Bi-Modal Distribution</a:t>
            </a:r>
          </a:p>
        </p:txBody>
      </p:sp>
      <p:graphicFrame>
        <p:nvGraphicFramePr>
          <p:cNvPr id="6" name="Table 5"/>
          <p:cNvGraphicFramePr>
            <a:graphicFrameLocks noGrp="1"/>
          </p:cNvGraphicFramePr>
          <p:nvPr/>
        </p:nvGraphicFramePr>
        <p:xfrm>
          <a:off x="685800" y="2743200"/>
          <a:ext cx="7467600" cy="1010920"/>
        </p:xfrm>
        <a:graphic>
          <a:graphicData uri="http://schemas.openxmlformats.org/drawingml/2006/table">
            <a:tbl>
              <a:tblPr firstRow="1" bandRow="1">
                <a:tableStyleId>{5C22544A-7EE6-4342-B048-85BDC9FD1C3A}</a:tableStyleId>
              </a:tblPr>
              <a:tblGrid>
                <a:gridCol w="1493520">
                  <a:extLst>
                    <a:ext uri="{9D8B030D-6E8A-4147-A177-3AD203B41FA5}">
                      <a16:colId xmlns:a16="http://schemas.microsoft.com/office/drawing/2014/main" val="20000"/>
                    </a:ext>
                  </a:extLst>
                </a:gridCol>
                <a:gridCol w="1493520">
                  <a:extLst>
                    <a:ext uri="{9D8B030D-6E8A-4147-A177-3AD203B41FA5}">
                      <a16:colId xmlns:a16="http://schemas.microsoft.com/office/drawing/2014/main" val="20001"/>
                    </a:ext>
                  </a:extLst>
                </a:gridCol>
                <a:gridCol w="1493520">
                  <a:extLst>
                    <a:ext uri="{9D8B030D-6E8A-4147-A177-3AD203B41FA5}">
                      <a16:colId xmlns:a16="http://schemas.microsoft.com/office/drawing/2014/main" val="20002"/>
                    </a:ext>
                  </a:extLst>
                </a:gridCol>
                <a:gridCol w="1493520">
                  <a:extLst>
                    <a:ext uri="{9D8B030D-6E8A-4147-A177-3AD203B41FA5}">
                      <a16:colId xmlns:a16="http://schemas.microsoft.com/office/drawing/2014/main" val="20003"/>
                    </a:ext>
                  </a:extLst>
                </a:gridCol>
                <a:gridCol w="1493520">
                  <a:extLst>
                    <a:ext uri="{9D8B030D-6E8A-4147-A177-3AD203B41FA5}">
                      <a16:colId xmlns:a16="http://schemas.microsoft.com/office/drawing/2014/main" val="20004"/>
                    </a:ext>
                  </a:extLst>
                </a:gridCol>
              </a:tblGrid>
              <a:tr h="370840">
                <a:tc>
                  <a:txBody>
                    <a:bodyPr/>
                    <a:lstStyle/>
                    <a:p>
                      <a:pPr algn="ctr"/>
                      <a:r>
                        <a:rPr lang="en-US" b="1" dirty="0">
                          <a:latin typeface="Arial" pitchFamily="34" charset="0"/>
                          <a:cs typeface="Arial" pitchFamily="34" charset="0"/>
                        </a:rPr>
                        <a:t>No. of Grains</a:t>
                      </a:r>
                    </a:p>
                  </a:txBody>
                  <a:tcPr/>
                </a:tc>
                <a:tc>
                  <a:txBody>
                    <a:bodyPr/>
                    <a:lstStyle/>
                    <a:p>
                      <a:pPr algn="ctr"/>
                      <a:r>
                        <a:rPr lang="en-US" b="1" dirty="0">
                          <a:latin typeface="Arial" pitchFamily="34" charset="0"/>
                          <a:cs typeface="Arial" pitchFamily="34" charset="0"/>
                          <a:sym typeface="Symbol"/>
                        </a:rPr>
                        <a:t> Of Grain Areas, m</a:t>
                      </a:r>
                      <a:r>
                        <a:rPr lang="en-US" b="1" baseline="30000" dirty="0">
                          <a:latin typeface="Arial" pitchFamily="34" charset="0"/>
                          <a:cs typeface="Arial" pitchFamily="34" charset="0"/>
                          <a:sym typeface="Symbol"/>
                        </a:rPr>
                        <a:t>2</a:t>
                      </a:r>
                      <a:endParaRPr lang="en-US" b="1" baseline="30000" dirty="0">
                        <a:latin typeface="Arial" pitchFamily="34" charset="0"/>
                        <a:cs typeface="Arial" pitchFamily="34" charset="0"/>
                      </a:endParaRPr>
                    </a:p>
                  </a:txBody>
                  <a:tcPr/>
                </a:tc>
                <a:tc>
                  <a:txBody>
                    <a:bodyPr/>
                    <a:lstStyle/>
                    <a:p>
                      <a:pPr algn="ctr"/>
                      <a:r>
                        <a:rPr lang="en-US" b="1" dirty="0">
                          <a:latin typeface="Arial" pitchFamily="34" charset="0"/>
                          <a:cs typeface="Arial" pitchFamily="34" charset="0"/>
                        </a:rPr>
                        <a:t>Avg. Grain Area, </a:t>
                      </a:r>
                      <a:r>
                        <a:rPr lang="en-US" b="1" dirty="0">
                          <a:latin typeface="Arial" pitchFamily="34" charset="0"/>
                          <a:cs typeface="Arial" pitchFamily="34" charset="0"/>
                          <a:sym typeface="Symbol"/>
                        </a:rPr>
                        <a:t>m</a:t>
                      </a:r>
                      <a:r>
                        <a:rPr lang="en-US" b="1" baseline="30000" dirty="0">
                          <a:latin typeface="Arial" pitchFamily="34" charset="0"/>
                          <a:cs typeface="Arial" pitchFamily="34" charset="0"/>
                          <a:sym typeface="Symbol"/>
                        </a:rPr>
                        <a:t>2</a:t>
                      </a:r>
                      <a:endParaRPr lang="en-US" b="1" baseline="30000" dirty="0">
                        <a:latin typeface="Arial" pitchFamily="34" charset="0"/>
                        <a:cs typeface="Arial" pitchFamily="34" charset="0"/>
                      </a:endParaRPr>
                    </a:p>
                  </a:txBody>
                  <a:tcPr/>
                </a:tc>
                <a:tc>
                  <a:txBody>
                    <a:bodyPr/>
                    <a:lstStyle/>
                    <a:p>
                      <a:pPr algn="ctr"/>
                      <a:r>
                        <a:rPr lang="en-US" b="1" dirty="0">
                          <a:latin typeface="Arial" pitchFamily="34" charset="0"/>
                          <a:cs typeface="Arial" pitchFamily="34" charset="0"/>
                        </a:rPr>
                        <a:t>ASTM G (All Grains)</a:t>
                      </a:r>
                    </a:p>
                  </a:txBody>
                  <a:tcPr/>
                </a:tc>
                <a:tc>
                  <a:txBody>
                    <a:bodyPr/>
                    <a:lstStyle/>
                    <a:p>
                      <a:pPr algn="ctr"/>
                      <a:r>
                        <a:rPr lang="en-US" b="1" dirty="0">
                          <a:latin typeface="Arial" pitchFamily="34" charset="0"/>
                          <a:cs typeface="Arial" pitchFamily="34" charset="0"/>
                        </a:rPr>
                        <a:t>No. of G Classes</a:t>
                      </a:r>
                    </a:p>
                  </a:txBody>
                  <a:tcPr/>
                </a:tc>
                <a:extLst>
                  <a:ext uri="{0D108BD9-81ED-4DB2-BD59-A6C34878D82A}">
                    <a16:rowId xmlns:a16="http://schemas.microsoft.com/office/drawing/2014/main" val="10000"/>
                  </a:ext>
                </a:extLst>
              </a:tr>
              <a:tr h="370840">
                <a:tc>
                  <a:txBody>
                    <a:bodyPr/>
                    <a:lstStyle/>
                    <a:p>
                      <a:pPr algn="ctr"/>
                      <a:r>
                        <a:rPr lang="en-US" b="1" dirty="0">
                          <a:latin typeface="Arial" pitchFamily="34" charset="0"/>
                          <a:cs typeface="Arial" pitchFamily="34" charset="0"/>
                        </a:rPr>
                        <a:t>3895</a:t>
                      </a:r>
                    </a:p>
                  </a:txBody>
                  <a:tcPr/>
                </a:tc>
                <a:tc>
                  <a:txBody>
                    <a:bodyPr/>
                    <a:lstStyle/>
                    <a:p>
                      <a:pPr algn="ctr"/>
                      <a:r>
                        <a:rPr lang="en-US" b="1" dirty="0">
                          <a:latin typeface="Arial" pitchFamily="34" charset="0"/>
                          <a:cs typeface="Arial" pitchFamily="34" charset="0"/>
                        </a:rPr>
                        <a:t>579832.8</a:t>
                      </a:r>
                    </a:p>
                  </a:txBody>
                  <a:tcPr/>
                </a:tc>
                <a:tc>
                  <a:txBody>
                    <a:bodyPr/>
                    <a:lstStyle/>
                    <a:p>
                      <a:pPr algn="ctr"/>
                      <a:r>
                        <a:rPr lang="en-US" b="1" dirty="0">
                          <a:latin typeface="Arial" pitchFamily="34" charset="0"/>
                          <a:cs typeface="Arial" pitchFamily="34" charset="0"/>
                        </a:rPr>
                        <a:t>148.87</a:t>
                      </a:r>
                    </a:p>
                  </a:txBody>
                  <a:tcPr/>
                </a:tc>
                <a:tc>
                  <a:txBody>
                    <a:bodyPr/>
                    <a:lstStyle/>
                    <a:p>
                      <a:pPr algn="ctr"/>
                      <a:r>
                        <a:rPr lang="en-US" b="1" dirty="0">
                          <a:latin typeface="Arial" pitchFamily="34" charset="0"/>
                          <a:cs typeface="Arial" pitchFamily="34" charset="0"/>
                        </a:rPr>
                        <a:t>9.76</a:t>
                      </a:r>
                    </a:p>
                  </a:txBody>
                  <a:tcPr/>
                </a:tc>
                <a:tc>
                  <a:txBody>
                    <a:bodyPr/>
                    <a:lstStyle/>
                    <a:p>
                      <a:pPr algn="ctr"/>
                      <a:r>
                        <a:rPr lang="en-US" b="1" dirty="0">
                          <a:latin typeface="Arial" pitchFamily="34" charset="0"/>
                          <a:cs typeface="Arial" pitchFamily="34" charset="0"/>
                        </a:rPr>
                        <a:t>14</a:t>
                      </a:r>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loy 625.jpg"/>
          <p:cNvPicPr>
            <a:picLocks noChangeAspect="1"/>
          </p:cNvPicPr>
          <p:nvPr/>
        </p:nvPicPr>
        <p:blipFill>
          <a:blip r:embed="rId2" cstate="print"/>
          <a:stretch>
            <a:fillRect/>
          </a:stretch>
        </p:blipFill>
        <p:spPr>
          <a:xfrm>
            <a:off x="0" y="1219200"/>
            <a:ext cx="4526280" cy="3506676"/>
          </a:xfrm>
          <a:prstGeom prst="rect">
            <a:avLst/>
          </a:prstGeom>
        </p:spPr>
      </p:pic>
      <p:pic>
        <p:nvPicPr>
          <p:cNvPr id="3" name="Picture 2" descr="alloy 625_2.jpg"/>
          <p:cNvPicPr>
            <a:picLocks noChangeAspect="1"/>
          </p:cNvPicPr>
          <p:nvPr/>
        </p:nvPicPr>
        <p:blipFill>
          <a:blip r:embed="rId3" cstate="print"/>
          <a:stretch>
            <a:fillRect/>
          </a:stretch>
        </p:blipFill>
        <p:spPr>
          <a:xfrm>
            <a:off x="4617720" y="1219200"/>
            <a:ext cx="4526280" cy="3506676"/>
          </a:xfrm>
          <a:prstGeom prst="rect">
            <a:avLst/>
          </a:prstGeom>
        </p:spPr>
      </p:pic>
      <p:sp>
        <p:nvSpPr>
          <p:cNvPr id="4" name="TextBox 3"/>
          <p:cNvSpPr txBox="1"/>
          <p:nvPr/>
        </p:nvSpPr>
        <p:spPr>
          <a:xfrm>
            <a:off x="1143000" y="381000"/>
            <a:ext cx="6553200" cy="646331"/>
          </a:xfrm>
          <a:prstGeom prst="rect">
            <a:avLst/>
          </a:prstGeom>
          <a:noFill/>
        </p:spPr>
        <p:txBody>
          <a:bodyPr wrap="square" rtlCol="0">
            <a:spAutoFit/>
          </a:bodyPr>
          <a:lstStyle/>
          <a:p>
            <a:pPr algn="ctr"/>
            <a:r>
              <a:rPr lang="en-US" b="1" dirty="0">
                <a:solidFill>
                  <a:srgbClr val="002060"/>
                </a:solidFill>
                <a:latin typeface="Arial" pitchFamily="34" charset="0"/>
                <a:cs typeface="Arial" pitchFamily="34" charset="0"/>
              </a:rPr>
              <a:t>Experimental Alloy 625 –  “Necklace” Type Topological Duplex Grain Size  Distribution</a:t>
            </a:r>
          </a:p>
        </p:txBody>
      </p:sp>
      <p:sp>
        <p:nvSpPr>
          <p:cNvPr id="5" name="TextBox 4"/>
          <p:cNvSpPr txBox="1"/>
          <p:nvPr/>
        </p:nvSpPr>
        <p:spPr>
          <a:xfrm>
            <a:off x="0" y="4800600"/>
            <a:ext cx="9144000" cy="338554"/>
          </a:xfrm>
          <a:prstGeom prst="rect">
            <a:avLst/>
          </a:prstGeom>
          <a:noFill/>
        </p:spPr>
        <p:txBody>
          <a:bodyPr wrap="square" rtlCol="0">
            <a:spAutoFit/>
          </a:bodyPr>
          <a:lstStyle/>
          <a:p>
            <a:r>
              <a:rPr lang="en-US" sz="1600" b="1" dirty="0">
                <a:solidFill>
                  <a:srgbClr val="C00000"/>
                </a:solidFill>
                <a:latin typeface="Arial" pitchFamily="34" charset="0"/>
                <a:cs typeface="Arial" pitchFamily="34" charset="0"/>
              </a:rPr>
              <a:t> 100X                                                                                                                       Grain Detection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0" y="457200"/>
            <a:ext cx="9144000" cy="646331"/>
          </a:xfrm>
          <a:prstGeom prst="rect">
            <a:avLst/>
          </a:prstGeom>
          <a:noFill/>
          <a:ln w="9525">
            <a:noFill/>
            <a:miter lim="800000"/>
            <a:headEnd/>
            <a:tailEnd/>
          </a:ln>
        </p:spPr>
        <p:txBody>
          <a:bodyPr>
            <a:spAutoFit/>
          </a:bodyPr>
          <a:lstStyle/>
          <a:p>
            <a:pPr algn="ctr">
              <a:spcBef>
                <a:spcPct val="50000"/>
              </a:spcBef>
            </a:pPr>
            <a:r>
              <a:rPr lang="en-US" sz="3600" b="1" dirty="0">
                <a:solidFill>
                  <a:srgbClr val="002060"/>
                </a:solidFill>
                <a:effectLst>
                  <a:outerShdw blurRad="38100" dist="38100" dir="2700000" algn="tl">
                    <a:srgbClr val="000000">
                      <a:alpha val="43137"/>
                    </a:srgbClr>
                  </a:outerShdw>
                </a:effectLst>
                <a:latin typeface="Arial" pitchFamily="34" charset="0"/>
                <a:cs typeface="Arial" pitchFamily="34" charset="0"/>
              </a:rPr>
              <a:t>Grain Size Measurement Methods</a:t>
            </a:r>
          </a:p>
        </p:txBody>
      </p:sp>
      <p:sp>
        <p:nvSpPr>
          <p:cNvPr id="16387" name="Text Box 3"/>
          <p:cNvSpPr txBox="1">
            <a:spLocks noChangeArrowheads="1"/>
          </p:cNvSpPr>
          <p:nvPr/>
        </p:nvSpPr>
        <p:spPr bwMode="auto">
          <a:xfrm>
            <a:off x="381000" y="1447800"/>
            <a:ext cx="8229600" cy="3367076"/>
          </a:xfrm>
          <a:prstGeom prst="rect">
            <a:avLst/>
          </a:prstGeom>
          <a:noFill/>
          <a:ln w="9525">
            <a:noFill/>
            <a:miter lim="800000"/>
            <a:headEnd/>
            <a:tailEnd/>
          </a:ln>
        </p:spPr>
        <p:txBody>
          <a:bodyPr>
            <a:spAutoFit/>
          </a:bodyPr>
          <a:lstStyle/>
          <a:p>
            <a:pPr algn="ctr">
              <a:spcBef>
                <a:spcPct val="10000"/>
              </a:spcBef>
            </a:pP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Comparison Chart Ratings</a:t>
            </a:r>
          </a:p>
          <a:p>
            <a:pPr algn="ctr">
              <a:spcBef>
                <a:spcPct val="10000"/>
              </a:spcBef>
            </a:pP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Shepherd Fracture Grain Size Ratings</a:t>
            </a:r>
          </a:p>
          <a:p>
            <a:pPr algn="ctr">
              <a:spcBef>
                <a:spcPct val="10000"/>
              </a:spcBef>
            </a:pP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Jeffries Planimetric Grain Size</a:t>
            </a:r>
          </a:p>
          <a:p>
            <a:pPr algn="ctr">
              <a:spcBef>
                <a:spcPct val="10000"/>
              </a:spcBef>
            </a:pPr>
            <a:r>
              <a:rPr lang="en-US" sz="28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Heyn</a:t>
            </a: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/Hilliard/Abrams Intercept Grain Size</a:t>
            </a:r>
          </a:p>
          <a:p>
            <a:pPr algn="ctr">
              <a:spcBef>
                <a:spcPct val="10000"/>
              </a:spcBef>
            </a:pP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Triple-Point Count Method </a:t>
            </a:r>
          </a:p>
          <a:p>
            <a:pPr algn="ctr">
              <a:spcBef>
                <a:spcPct val="10000"/>
              </a:spcBef>
            </a:pP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Snyder-Graff Intercept Grain Size</a:t>
            </a:r>
          </a:p>
          <a:p>
            <a:pPr algn="ctr">
              <a:spcBef>
                <a:spcPct val="10000"/>
              </a:spcBef>
            </a:pP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2D to 3D Grain Size Distribution Methods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600200" y="685800"/>
            <a:ext cx="6126480" cy="3686056"/>
          </a:xfrm>
          <a:prstGeom prst="rect">
            <a:avLst/>
          </a:prstGeom>
          <a:noFill/>
          <a:ln w="9525">
            <a:noFill/>
            <a:miter lim="800000"/>
            <a:headEnd/>
            <a:tailEnd/>
          </a:ln>
          <a:effectLst/>
        </p:spPr>
      </p:pic>
      <p:sp>
        <p:nvSpPr>
          <p:cNvPr id="3" name="TextBox 2"/>
          <p:cNvSpPr txBox="1"/>
          <p:nvPr/>
        </p:nvSpPr>
        <p:spPr>
          <a:xfrm>
            <a:off x="4800600" y="2133600"/>
            <a:ext cx="1905000" cy="523220"/>
          </a:xfrm>
          <a:prstGeom prst="rect">
            <a:avLst/>
          </a:prstGeom>
          <a:solidFill>
            <a:schemeClr val="bg1"/>
          </a:solidFill>
        </p:spPr>
        <p:txBody>
          <a:bodyPr wrap="square" rtlCol="0">
            <a:spAutoFit/>
          </a:bodyPr>
          <a:lstStyle/>
          <a:p>
            <a:pPr>
              <a:defRPr sz="1000"/>
            </a:pPr>
            <a:r>
              <a:rPr lang="en-US" sz="1400" b="1" dirty="0">
                <a:solidFill>
                  <a:srgbClr val="002060"/>
                </a:solidFill>
                <a:latin typeface="Arial" pitchFamily="34" charset="0"/>
                <a:cs typeface="Arial" pitchFamily="34" charset="0"/>
              </a:rPr>
              <a:t>70.47% at G = 2.95</a:t>
            </a:r>
          </a:p>
          <a:p>
            <a:pPr>
              <a:defRPr sz="1000"/>
            </a:pPr>
            <a:r>
              <a:rPr lang="en-US" sz="1400" b="1" dirty="0">
                <a:solidFill>
                  <a:srgbClr val="002060"/>
                </a:solidFill>
                <a:latin typeface="Arial" pitchFamily="34" charset="0"/>
                <a:cs typeface="Arial" pitchFamily="34" charset="0"/>
              </a:rPr>
              <a:t>29.53% at G = 9.29</a:t>
            </a:r>
          </a:p>
        </p:txBody>
      </p:sp>
      <p:sp>
        <p:nvSpPr>
          <p:cNvPr id="4" name="TextBox 3"/>
          <p:cNvSpPr txBox="1"/>
          <p:nvPr/>
        </p:nvSpPr>
        <p:spPr>
          <a:xfrm>
            <a:off x="533400" y="4419600"/>
            <a:ext cx="8001000" cy="2308324"/>
          </a:xfrm>
          <a:prstGeom prst="rect">
            <a:avLst/>
          </a:prstGeom>
          <a:noFill/>
        </p:spPr>
        <p:txBody>
          <a:bodyPr wrap="square" rtlCol="0">
            <a:spAutoFit/>
          </a:bodyPr>
          <a:lstStyle/>
          <a:p>
            <a:pPr algn="ctr"/>
            <a:r>
              <a:rPr lang="en-US" b="1" dirty="0">
                <a:solidFill>
                  <a:srgbClr val="C00000"/>
                </a:solidFill>
                <a:latin typeface="Arial" pitchFamily="34" charset="0"/>
                <a:cs typeface="Arial" pitchFamily="34" charset="0"/>
              </a:rPr>
              <a:t>15 Grain Size Classes</a:t>
            </a:r>
          </a:p>
          <a:p>
            <a:pPr algn="ctr"/>
            <a:endParaRPr lang="en-US" b="1" dirty="0">
              <a:solidFill>
                <a:srgbClr val="C00000"/>
              </a:solidFill>
              <a:latin typeface="Arial" pitchFamily="34" charset="0"/>
              <a:cs typeface="Arial" pitchFamily="34" charset="0"/>
            </a:endParaRPr>
          </a:p>
          <a:p>
            <a:pPr algn="ctr"/>
            <a:r>
              <a:rPr lang="en-US" b="1" dirty="0">
                <a:solidFill>
                  <a:srgbClr val="C00000"/>
                </a:solidFill>
                <a:latin typeface="Arial" pitchFamily="34" charset="0"/>
                <a:cs typeface="Arial" pitchFamily="34" charset="0"/>
              </a:rPr>
              <a:t>Skew = 9.65   Kurtosis = 96.93  N = 1073</a:t>
            </a:r>
          </a:p>
          <a:p>
            <a:pPr algn="ctr"/>
            <a:endParaRPr lang="en-US" b="1" dirty="0">
              <a:solidFill>
                <a:srgbClr val="C00000"/>
              </a:solidFill>
              <a:latin typeface="Arial" pitchFamily="34" charset="0"/>
              <a:cs typeface="Arial" pitchFamily="34" charset="0"/>
            </a:endParaRPr>
          </a:p>
          <a:p>
            <a:pPr algn="ctr"/>
            <a:r>
              <a:rPr lang="en-US" b="1" dirty="0">
                <a:solidFill>
                  <a:srgbClr val="C00000"/>
                </a:solidFill>
                <a:latin typeface="Arial" pitchFamily="34" charset="0"/>
                <a:cs typeface="Arial" pitchFamily="34" charset="0"/>
              </a:rPr>
              <a:t>The kurtosis is very high. This is clearly a “necklace” type “Topological” duplex distribution. The difference between the two avg. G values is 6.33, much more than 3 (per 8.3.2.2). It is clearly bi-</a:t>
            </a:r>
            <a:r>
              <a:rPr lang="en-US" b="1" dirty="0" err="1">
                <a:solidFill>
                  <a:srgbClr val="C00000"/>
                </a:solidFill>
                <a:latin typeface="Arial" pitchFamily="34" charset="0"/>
                <a:cs typeface="Arial" pitchFamily="34" charset="0"/>
              </a:rPr>
              <a:t>moddal</a:t>
            </a:r>
            <a:r>
              <a:rPr lang="en-US" b="1" dirty="0">
                <a:solidFill>
                  <a:srgbClr val="C00000"/>
                </a:solidFill>
                <a:latin typeface="Arial" pitchFamily="34" charset="0"/>
                <a:cs typeface="Arial" pitchFamily="34" charset="0"/>
              </a:rPr>
              <a:t>, but is not classified as bi-modal.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685800"/>
            <a:ext cx="7772400" cy="381000"/>
          </a:xfrm>
          <a:prstGeom prst="rect">
            <a:avLst/>
          </a:prstGeom>
          <a:noFill/>
        </p:spPr>
        <p:txBody>
          <a:bodyPr wrap="square" rtlCol="0">
            <a:spAutoFit/>
          </a:bodyPr>
          <a:lstStyle/>
          <a:p>
            <a:pPr algn="ctr"/>
            <a:r>
              <a:rPr lang="en-US" b="1" dirty="0">
                <a:latin typeface="Arial" pitchFamily="34" charset="0"/>
                <a:cs typeface="Arial" pitchFamily="34" charset="0"/>
              </a:rPr>
              <a:t>Experimental Alloy 625 – Bi-Modal “Necklace” Distribution</a:t>
            </a:r>
          </a:p>
        </p:txBody>
      </p:sp>
      <p:graphicFrame>
        <p:nvGraphicFramePr>
          <p:cNvPr id="4" name="Table 3"/>
          <p:cNvGraphicFramePr>
            <a:graphicFrameLocks noGrp="1"/>
          </p:cNvGraphicFramePr>
          <p:nvPr/>
        </p:nvGraphicFramePr>
        <p:xfrm>
          <a:off x="1" y="1397000"/>
          <a:ext cx="9143994" cy="741680"/>
        </p:xfrm>
        <a:graphic>
          <a:graphicData uri="http://schemas.openxmlformats.org/drawingml/2006/table">
            <a:tbl>
              <a:tblPr firstRow="1" bandRow="1">
                <a:tableStyleId>{5C22544A-7EE6-4342-B048-85BDC9FD1C3A}</a:tableStyleId>
              </a:tblPr>
              <a:tblGrid>
                <a:gridCol w="537882">
                  <a:extLst>
                    <a:ext uri="{9D8B030D-6E8A-4147-A177-3AD203B41FA5}">
                      <a16:colId xmlns:a16="http://schemas.microsoft.com/office/drawing/2014/main" val="20000"/>
                    </a:ext>
                  </a:extLst>
                </a:gridCol>
                <a:gridCol w="537882">
                  <a:extLst>
                    <a:ext uri="{9D8B030D-6E8A-4147-A177-3AD203B41FA5}">
                      <a16:colId xmlns:a16="http://schemas.microsoft.com/office/drawing/2014/main" val="20001"/>
                    </a:ext>
                  </a:extLst>
                </a:gridCol>
                <a:gridCol w="537882">
                  <a:extLst>
                    <a:ext uri="{9D8B030D-6E8A-4147-A177-3AD203B41FA5}">
                      <a16:colId xmlns:a16="http://schemas.microsoft.com/office/drawing/2014/main" val="20002"/>
                    </a:ext>
                  </a:extLst>
                </a:gridCol>
                <a:gridCol w="537882">
                  <a:extLst>
                    <a:ext uri="{9D8B030D-6E8A-4147-A177-3AD203B41FA5}">
                      <a16:colId xmlns:a16="http://schemas.microsoft.com/office/drawing/2014/main" val="20003"/>
                    </a:ext>
                  </a:extLst>
                </a:gridCol>
                <a:gridCol w="537882">
                  <a:extLst>
                    <a:ext uri="{9D8B030D-6E8A-4147-A177-3AD203B41FA5}">
                      <a16:colId xmlns:a16="http://schemas.microsoft.com/office/drawing/2014/main" val="20004"/>
                    </a:ext>
                  </a:extLst>
                </a:gridCol>
                <a:gridCol w="537882">
                  <a:extLst>
                    <a:ext uri="{9D8B030D-6E8A-4147-A177-3AD203B41FA5}">
                      <a16:colId xmlns:a16="http://schemas.microsoft.com/office/drawing/2014/main" val="20005"/>
                    </a:ext>
                  </a:extLst>
                </a:gridCol>
                <a:gridCol w="537882">
                  <a:extLst>
                    <a:ext uri="{9D8B030D-6E8A-4147-A177-3AD203B41FA5}">
                      <a16:colId xmlns:a16="http://schemas.microsoft.com/office/drawing/2014/main" val="20006"/>
                    </a:ext>
                  </a:extLst>
                </a:gridCol>
                <a:gridCol w="537882">
                  <a:extLst>
                    <a:ext uri="{9D8B030D-6E8A-4147-A177-3AD203B41FA5}">
                      <a16:colId xmlns:a16="http://schemas.microsoft.com/office/drawing/2014/main" val="20007"/>
                    </a:ext>
                  </a:extLst>
                </a:gridCol>
                <a:gridCol w="537882">
                  <a:extLst>
                    <a:ext uri="{9D8B030D-6E8A-4147-A177-3AD203B41FA5}">
                      <a16:colId xmlns:a16="http://schemas.microsoft.com/office/drawing/2014/main" val="20008"/>
                    </a:ext>
                  </a:extLst>
                </a:gridCol>
                <a:gridCol w="537882">
                  <a:extLst>
                    <a:ext uri="{9D8B030D-6E8A-4147-A177-3AD203B41FA5}">
                      <a16:colId xmlns:a16="http://schemas.microsoft.com/office/drawing/2014/main" val="20009"/>
                    </a:ext>
                  </a:extLst>
                </a:gridCol>
                <a:gridCol w="537882">
                  <a:extLst>
                    <a:ext uri="{9D8B030D-6E8A-4147-A177-3AD203B41FA5}">
                      <a16:colId xmlns:a16="http://schemas.microsoft.com/office/drawing/2014/main" val="20010"/>
                    </a:ext>
                  </a:extLst>
                </a:gridCol>
                <a:gridCol w="537882">
                  <a:extLst>
                    <a:ext uri="{9D8B030D-6E8A-4147-A177-3AD203B41FA5}">
                      <a16:colId xmlns:a16="http://schemas.microsoft.com/office/drawing/2014/main" val="20011"/>
                    </a:ext>
                  </a:extLst>
                </a:gridCol>
                <a:gridCol w="537882">
                  <a:extLst>
                    <a:ext uri="{9D8B030D-6E8A-4147-A177-3AD203B41FA5}">
                      <a16:colId xmlns:a16="http://schemas.microsoft.com/office/drawing/2014/main" val="20012"/>
                    </a:ext>
                  </a:extLst>
                </a:gridCol>
                <a:gridCol w="537882">
                  <a:extLst>
                    <a:ext uri="{9D8B030D-6E8A-4147-A177-3AD203B41FA5}">
                      <a16:colId xmlns:a16="http://schemas.microsoft.com/office/drawing/2014/main" val="20013"/>
                    </a:ext>
                  </a:extLst>
                </a:gridCol>
                <a:gridCol w="537882">
                  <a:extLst>
                    <a:ext uri="{9D8B030D-6E8A-4147-A177-3AD203B41FA5}">
                      <a16:colId xmlns:a16="http://schemas.microsoft.com/office/drawing/2014/main" val="20014"/>
                    </a:ext>
                  </a:extLst>
                </a:gridCol>
                <a:gridCol w="537882">
                  <a:extLst>
                    <a:ext uri="{9D8B030D-6E8A-4147-A177-3AD203B41FA5}">
                      <a16:colId xmlns:a16="http://schemas.microsoft.com/office/drawing/2014/main" val="20015"/>
                    </a:ext>
                  </a:extLst>
                </a:gridCol>
                <a:gridCol w="537882">
                  <a:extLst>
                    <a:ext uri="{9D8B030D-6E8A-4147-A177-3AD203B41FA5}">
                      <a16:colId xmlns:a16="http://schemas.microsoft.com/office/drawing/2014/main" val="20016"/>
                    </a:ext>
                  </a:extLst>
                </a:gridCol>
              </a:tblGrid>
              <a:tr h="370840">
                <a:tc>
                  <a:txBody>
                    <a:bodyPr/>
                    <a:lstStyle/>
                    <a:p>
                      <a:pPr algn="ctr"/>
                      <a:r>
                        <a:rPr lang="en-US" sz="1400" b="1" dirty="0">
                          <a:latin typeface="Arial" pitchFamily="34" charset="0"/>
                          <a:cs typeface="Arial" pitchFamily="34" charset="0"/>
                        </a:rPr>
                        <a:t>G</a:t>
                      </a:r>
                    </a:p>
                  </a:txBody>
                  <a:tcPr/>
                </a:tc>
                <a:tc>
                  <a:txBody>
                    <a:bodyPr/>
                    <a:lstStyle/>
                    <a:p>
                      <a:pPr algn="ctr"/>
                      <a:r>
                        <a:rPr lang="en-US" sz="1400" b="1" dirty="0">
                          <a:latin typeface="Arial" pitchFamily="34" charset="0"/>
                          <a:cs typeface="Arial" pitchFamily="34" charset="0"/>
                        </a:rPr>
                        <a:t>0</a:t>
                      </a:r>
                    </a:p>
                  </a:txBody>
                  <a:tcPr/>
                </a:tc>
                <a:tc>
                  <a:txBody>
                    <a:bodyPr/>
                    <a:lstStyle/>
                    <a:p>
                      <a:pPr algn="ctr"/>
                      <a:r>
                        <a:rPr lang="en-US" sz="1400" b="1" dirty="0">
                          <a:latin typeface="Arial" pitchFamily="34" charset="0"/>
                          <a:cs typeface="Arial" pitchFamily="34" charset="0"/>
                        </a:rPr>
                        <a:t>1</a:t>
                      </a:r>
                    </a:p>
                  </a:txBody>
                  <a:tcPr/>
                </a:tc>
                <a:tc>
                  <a:txBody>
                    <a:bodyPr/>
                    <a:lstStyle/>
                    <a:p>
                      <a:pPr algn="ctr"/>
                      <a:r>
                        <a:rPr lang="en-US" sz="1400" b="1" dirty="0">
                          <a:latin typeface="Arial" pitchFamily="34" charset="0"/>
                          <a:cs typeface="Arial" pitchFamily="34" charset="0"/>
                        </a:rPr>
                        <a:t>2</a:t>
                      </a:r>
                    </a:p>
                  </a:txBody>
                  <a:tcPr/>
                </a:tc>
                <a:tc>
                  <a:txBody>
                    <a:bodyPr/>
                    <a:lstStyle/>
                    <a:p>
                      <a:pPr algn="ctr"/>
                      <a:r>
                        <a:rPr lang="en-US" sz="1400" b="1" dirty="0">
                          <a:latin typeface="Arial" pitchFamily="34" charset="0"/>
                          <a:cs typeface="Arial" pitchFamily="34" charset="0"/>
                        </a:rPr>
                        <a:t>3</a:t>
                      </a:r>
                    </a:p>
                  </a:txBody>
                  <a:tcPr/>
                </a:tc>
                <a:tc>
                  <a:txBody>
                    <a:bodyPr/>
                    <a:lstStyle/>
                    <a:p>
                      <a:pPr algn="ctr"/>
                      <a:r>
                        <a:rPr lang="en-US" sz="1400" b="1" dirty="0">
                          <a:latin typeface="Arial" pitchFamily="34" charset="0"/>
                          <a:cs typeface="Arial" pitchFamily="34" charset="0"/>
                        </a:rPr>
                        <a:t>4</a:t>
                      </a:r>
                    </a:p>
                  </a:txBody>
                  <a:tcPr/>
                </a:tc>
                <a:tc>
                  <a:txBody>
                    <a:bodyPr/>
                    <a:lstStyle/>
                    <a:p>
                      <a:pPr algn="ctr"/>
                      <a:r>
                        <a:rPr lang="en-US" sz="1400" b="1" dirty="0">
                          <a:latin typeface="Arial" pitchFamily="34" charset="0"/>
                          <a:cs typeface="Arial" pitchFamily="34" charset="0"/>
                        </a:rPr>
                        <a:t>5</a:t>
                      </a:r>
                    </a:p>
                  </a:txBody>
                  <a:tcPr/>
                </a:tc>
                <a:tc>
                  <a:txBody>
                    <a:bodyPr/>
                    <a:lstStyle/>
                    <a:p>
                      <a:pPr algn="ctr"/>
                      <a:r>
                        <a:rPr lang="en-US" sz="1400" b="1" dirty="0">
                          <a:latin typeface="Arial" pitchFamily="34" charset="0"/>
                          <a:cs typeface="Arial" pitchFamily="34" charset="0"/>
                        </a:rPr>
                        <a:t>6</a:t>
                      </a:r>
                    </a:p>
                  </a:txBody>
                  <a:tcPr/>
                </a:tc>
                <a:tc>
                  <a:txBody>
                    <a:bodyPr/>
                    <a:lstStyle/>
                    <a:p>
                      <a:pPr algn="ctr"/>
                      <a:r>
                        <a:rPr lang="en-US" sz="1400" b="1" dirty="0">
                          <a:latin typeface="Arial" pitchFamily="34" charset="0"/>
                          <a:cs typeface="Arial" pitchFamily="34" charset="0"/>
                        </a:rPr>
                        <a:t>7</a:t>
                      </a:r>
                    </a:p>
                  </a:txBody>
                  <a:tcPr/>
                </a:tc>
                <a:tc>
                  <a:txBody>
                    <a:bodyPr/>
                    <a:lstStyle/>
                    <a:p>
                      <a:pPr algn="ctr"/>
                      <a:r>
                        <a:rPr lang="en-US" sz="1400" b="1" dirty="0">
                          <a:latin typeface="Arial" pitchFamily="34" charset="0"/>
                          <a:cs typeface="Arial" pitchFamily="34" charset="0"/>
                        </a:rPr>
                        <a:t>8</a:t>
                      </a:r>
                    </a:p>
                  </a:txBody>
                  <a:tcPr/>
                </a:tc>
                <a:tc>
                  <a:txBody>
                    <a:bodyPr/>
                    <a:lstStyle/>
                    <a:p>
                      <a:pPr algn="ctr"/>
                      <a:r>
                        <a:rPr lang="en-US" sz="1400" b="1" dirty="0">
                          <a:latin typeface="Arial" pitchFamily="34" charset="0"/>
                          <a:cs typeface="Arial" pitchFamily="34" charset="0"/>
                        </a:rPr>
                        <a:t>9</a:t>
                      </a:r>
                    </a:p>
                  </a:txBody>
                  <a:tcPr/>
                </a:tc>
                <a:tc>
                  <a:txBody>
                    <a:bodyPr/>
                    <a:lstStyle/>
                    <a:p>
                      <a:pPr algn="ctr"/>
                      <a:r>
                        <a:rPr lang="en-US" sz="1400" b="1" dirty="0">
                          <a:latin typeface="Arial" pitchFamily="34" charset="0"/>
                          <a:cs typeface="Arial" pitchFamily="34" charset="0"/>
                        </a:rPr>
                        <a:t>10</a:t>
                      </a:r>
                    </a:p>
                  </a:txBody>
                  <a:tcPr/>
                </a:tc>
                <a:tc>
                  <a:txBody>
                    <a:bodyPr/>
                    <a:lstStyle/>
                    <a:p>
                      <a:pPr algn="ctr"/>
                      <a:r>
                        <a:rPr lang="en-US" sz="1400" b="1" dirty="0">
                          <a:latin typeface="Arial" pitchFamily="34" charset="0"/>
                          <a:cs typeface="Arial" pitchFamily="34" charset="0"/>
                        </a:rPr>
                        <a:t>11</a:t>
                      </a:r>
                    </a:p>
                  </a:txBody>
                  <a:tcPr/>
                </a:tc>
                <a:tc>
                  <a:txBody>
                    <a:bodyPr/>
                    <a:lstStyle/>
                    <a:p>
                      <a:pPr algn="ctr"/>
                      <a:r>
                        <a:rPr lang="en-US" sz="1400" b="1" dirty="0">
                          <a:latin typeface="Arial" pitchFamily="34" charset="0"/>
                          <a:cs typeface="Arial" pitchFamily="34" charset="0"/>
                        </a:rPr>
                        <a:t>12</a:t>
                      </a:r>
                    </a:p>
                  </a:txBody>
                  <a:tcPr/>
                </a:tc>
                <a:tc>
                  <a:txBody>
                    <a:bodyPr/>
                    <a:lstStyle/>
                    <a:p>
                      <a:pPr algn="ctr"/>
                      <a:r>
                        <a:rPr lang="en-US" sz="1400" b="1" dirty="0">
                          <a:latin typeface="Arial" pitchFamily="34" charset="0"/>
                          <a:cs typeface="Arial" pitchFamily="34" charset="0"/>
                        </a:rPr>
                        <a:t>13</a:t>
                      </a:r>
                    </a:p>
                  </a:txBody>
                  <a:tcPr/>
                </a:tc>
                <a:tc>
                  <a:txBody>
                    <a:bodyPr/>
                    <a:lstStyle/>
                    <a:p>
                      <a:pPr algn="ctr"/>
                      <a:r>
                        <a:rPr lang="en-US" sz="1400" b="1" dirty="0">
                          <a:latin typeface="Arial" pitchFamily="34" charset="0"/>
                          <a:cs typeface="Arial" pitchFamily="34" charset="0"/>
                        </a:rPr>
                        <a:t>14</a:t>
                      </a:r>
                    </a:p>
                  </a:txBody>
                  <a:tcPr/>
                </a:tc>
                <a:tc>
                  <a:txBody>
                    <a:bodyPr/>
                    <a:lstStyle/>
                    <a:p>
                      <a:pPr algn="ctr"/>
                      <a:r>
                        <a:rPr lang="en-US" sz="1400" b="1" dirty="0">
                          <a:latin typeface="Arial" pitchFamily="34" charset="0"/>
                          <a:cs typeface="Arial" pitchFamily="34" charset="0"/>
                        </a:rPr>
                        <a:t>15</a:t>
                      </a:r>
                    </a:p>
                  </a:txBody>
                  <a:tcPr/>
                </a:tc>
                <a:extLst>
                  <a:ext uri="{0D108BD9-81ED-4DB2-BD59-A6C34878D82A}">
                    <a16:rowId xmlns:a16="http://schemas.microsoft.com/office/drawing/2014/main" val="10000"/>
                  </a:ext>
                </a:extLst>
              </a:tr>
              <a:tr h="370840">
                <a:tc>
                  <a:txBody>
                    <a:bodyPr/>
                    <a:lstStyle/>
                    <a:p>
                      <a:pPr algn="ctr"/>
                      <a:r>
                        <a:rPr lang="en-US" sz="1400" b="1" dirty="0">
                          <a:latin typeface="Arial" pitchFamily="34" charset="0"/>
                          <a:cs typeface="Arial" pitchFamily="34" charset="0"/>
                        </a:rPr>
                        <a:t>% A</a:t>
                      </a:r>
                    </a:p>
                  </a:txBody>
                  <a:tcPr/>
                </a:tc>
                <a:tc>
                  <a:txBody>
                    <a:bodyPr/>
                    <a:lstStyle/>
                    <a:p>
                      <a:pPr algn="ctr"/>
                      <a:r>
                        <a:rPr lang="en-US" sz="1400" b="1" dirty="0">
                          <a:latin typeface="Arial" pitchFamily="34" charset="0"/>
                          <a:cs typeface="Arial" pitchFamily="34" charset="0"/>
                        </a:rPr>
                        <a:t>0</a:t>
                      </a:r>
                    </a:p>
                  </a:txBody>
                  <a:tcPr/>
                </a:tc>
                <a:tc>
                  <a:txBody>
                    <a:bodyPr/>
                    <a:lstStyle/>
                    <a:p>
                      <a:pPr algn="ctr"/>
                      <a:r>
                        <a:rPr lang="en-US" sz="1400" b="1" dirty="0">
                          <a:latin typeface="Arial" pitchFamily="34" charset="0"/>
                          <a:cs typeface="Arial" pitchFamily="34" charset="0"/>
                        </a:rPr>
                        <a:t>7</a:t>
                      </a:r>
                    </a:p>
                  </a:txBody>
                  <a:tcPr/>
                </a:tc>
                <a:tc>
                  <a:txBody>
                    <a:bodyPr/>
                    <a:lstStyle/>
                    <a:p>
                      <a:pPr algn="ctr"/>
                      <a:r>
                        <a:rPr lang="en-US" sz="1400" b="1" dirty="0">
                          <a:latin typeface="Arial" pitchFamily="34" charset="0"/>
                          <a:cs typeface="Arial" pitchFamily="34" charset="0"/>
                        </a:rPr>
                        <a:t>26.2</a:t>
                      </a:r>
                    </a:p>
                  </a:txBody>
                  <a:tcPr/>
                </a:tc>
                <a:tc>
                  <a:txBody>
                    <a:bodyPr/>
                    <a:lstStyle/>
                    <a:p>
                      <a:pPr algn="ctr"/>
                      <a:r>
                        <a:rPr lang="en-US" sz="1400" b="1" dirty="0">
                          <a:latin typeface="Arial" pitchFamily="34" charset="0"/>
                          <a:cs typeface="Arial" pitchFamily="34" charset="0"/>
                        </a:rPr>
                        <a:t>22.9</a:t>
                      </a:r>
                    </a:p>
                  </a:txBody>
                  <a:tcPr/>
                </a:tc>
                <a:tc>
                  <a:txBody>
                    <a:bodyPr/>
                    <a:lstStyle/>
                    <a:p>
                      <a:pPr algn="ctr"/>
                      <a:r>
                        <a:rPr lang="en-US" sz="1400" b="1" dirty="0">
                          <a:latin typeface="Arial" pitchFamily="34" charset="0"/>
                          <a:cs typeface="Arial" pitchFamily="34" charset="0"/>
                        </a:rPr>
                        <a:t>10.8</a:t>
                      </a:r>
                    </a:p>
                  </a:txBody>
                  <a:tcPr/>
                </a:tc>
                <a:tc>
                  <a:txBody>
                    <a:bodyPr/>
                    <a:lstStyle/>
                    <a:p>
                      <a:pPr algn="ctr"/>
                      <a:r>
                        <a:rPr lang="en-US" sz="1400" b="1" dirty="0">
                          <a:latin typeface="Arial" pitchFamily="34" charset="0"/>
                          <a:cs typeface="Arial" pitchFamily="34" charset="0"/>
                        </a:rPr>
                        <a:t>3.53</a:t>
                      </a:r>
                    </a:p>
                  </a:txBody>
                  <a:tcPr/>
                </a:tc>
                <a:tc>
                  <a:txBody>
                    <a:bodyPr/>
                    <a:lstStyle/>
                    <a:p>
                      <a:pPr algn="ctr"/>
                      <a:r>
                        <a:rPr lang="en-US" sz="1400" b="1" dirty="0">
                          <a:latin typeface="Arial" pitchFamily="34" charset="0"/>
                          <a:cs typeface="Arial" pitchFamily="34" charset="0"/>
                        </a:rPr>
                        <a:t>8.59</a:t>
                      </a:r>
                    </a:p>
                  </a:txBody>
                  <a:tcPr/>
                </a:tc>
                <a:tc>
                  <a:txBody>
                    <a:bodyPr/>
                    <a:lstStyle/>
                    <a:p>
                      <a:pPr algn="ctr"/>
                      <a:r>
                        <a:rPr lang="en-US" sz="1400" b="1" dirty="0">
                          <a:latin typeface="Arial" pitchFamily="34" charset="0"/>
                          <a:cs typeface="Arial" pitchFamily="34" charset="0"/>
                        </a:rPr>
                        <a:t>9</a:t>
                      </a:r>
                    </a:p>
                  </a:txBody>
                  <a:tcPr/>
                </a:tc>
                <a:tc>
                  <a:txBody>
                    <a:bodyPr/>
                    <a:lstStyle/>
                    <a:p>
                      <a:pPr algn="ctr"/>
                      <a:r>
                        <a:rPr lang="en-US" sz="1400" b="1" dirty="0">
                          <a:latin typeface="Arial" pitchFamily="34" charset="0"/>
                          <a:cs typeface="Arial" pitchFamily="34" charset="0"/>
                        </a:rPr>
                        <a:t>6.19</a:t>
                      </a:r>
                    </a:p>
                  </a:txBody>
                  <a:tcPr/>
                </a:tc>
                <a:tc>
                  <a:txBody>
                    <a:bodyPr/>
                    <a:lstStyle/>
                    <a:p>
                      <a:pPr algn="ctr"/>
                      <a:r>
                        <a:rPr lang="en-US" sz="1400" b="1" dirty="0">
                          <a:latin typeface="Arial" pitchFamily="34" charset="0"/>
                          <a:cs typeface="Arial" pitchFamily="34" charset="0"/>
                        </a:rPr>
                        <a:t>2.92</a:t>
                      </a:r>
                    </a:p>
                  </a:txBody>
                  <a:tcPr/>
                </a:tc>
                <a:tc>
                  <a:txBody>
                    <a:bodyPr/>
                    <a:lstStyle/>
                    <a:p>
                      <a:pPr algn="ctr"/>
                      <a:r>
                        <a:rPr lang="en-US" sz="1400" b="1" dirty="0">
                          <a:latin typeface="Arial" pitchFamily="34" charset="0"/>
                          <a:cs typeface="Arial" pitchFamily="34" charset="0"/>
                        </a:rPr>
                        <a:t>1.38</a:t>
                      </a:r>
                    </a:p>
                  </a:txBody>
                  <a:tcPr/>
                </a:tc>
                <a:tc>
                  <a:txBody>
                    <a:bodyPr/>
                    <a:lstStyle/>
                    <a:p>
                      <a:pPr algn="ctr"/>
                      <a:r>
                        <a:rPr lang="en-US" sz="1400" b="1" dirty="0">
                          <a:latin typeface="Arial" pitchFamily="34" charset="0"/>
                          <a:cs typeface="Arial" pitchFamily="34" charset="0"/>
                        </a:rPr>
                        <a:t>0.65</a:t>
                      </a:r>
                    </a:p>
                  </a:txBody>
                  <a:tcPr/>
                </a:tc>
                <a:tc>
                  <a:txBody>
                    <a:bodyPr/>
                    <a:lstStyle/>
                    <a:p>
                      <a:pPr algn="ctr"/>
                      <a:r>
                        <a:rPr lang="en-US" sz="1400" b="1" dirty="0">
                          <a:latin typeface="Arial" pitchFamily="34" charset="0"/>
                          <a:cs typeface="Arial" pitchFamily="34" charset="0"/>
                        </a:rPr>
                        <a:t>0.27</a:t>
                      </a:r>
                    </a:p>
                  </a:txBody>
                  <a:tcPr/>
                </a:tc>
                <a:tc>
                  <a:txBody>
                    <a:bodyPr/>
                    <a:lstStyle/>
                    <a:p>
                      <a:pPr algn="ctr"/>
                      <a:r>
                        <a:rPr lang="en-US" sz="1400" b="1" dirty="0">
                          <a:latin typeface="Arial" pitchFamily="34" charset="0"/>
                          <a:cs typeface="Arial" pitchFamily="34" charset="0"/>
                        </a:rPr>
                        <a:t>0.2</a:t>
                      </a:r>
                    </a:p>
                  </a:txBody>
                  <a:tcPr/>
                </a:tc>
                <a:tc>
                  <a:txBody>
                    <a:bodyPr/>
                    <a:lstStyle/>
                    <a:p>
                      <a:pPr algn="ctr"/>
                      <a:r>
                        <a:rPr lang="en-US" sz="1400" b="1" dirty="0">
                          <a:latin typeface="Arial" pitchFamily="34" charset="0"/>
                          <a:cs typeface="Arial" pitchFamily="34" charset="0"/>
                        </a:rPr>
                        <a:t>0.18</a:t>
                      </a:r>
                    </a:p>
                  </a:txBody>
                  <a:tcPr/>
                </a:tc>
                <a:tc>
                  <a:txBody>
                    <a:bodyPr/>
                    <a:lstStyle/>
                    <a:p>
                      <a:pPr algn="ctr"/>
                      <a:r>
                        <a:rPr lang="en-US" sz="1400" b="1" dirty="0">
                          <a:latin typeface="Arial" pitchFamily="34" charset="0"/>
                          <a:cs typeface="Arial" pitchFamily="34" charset="0"/>
                        </a:rPr>
                        <a:t>0.13</a:t>
                      </a:r>
                    </a:p>
                  </a:txBody>
                  <a:tcPr/>
                </a:tc>
                <a:extLst>
                  <a:ext uri="{0D108BD9-81ED-4DB2-BD59-A6C34878D82A}">
                    <a16:rowId xmlns:a16="http://schemas.microsoft.com/office/drawing/2014/main" val="10001"/>
                  </a:ext>
                </a:extLst>
              </a:tr>
            </a:tbl>
          </a:graphicData>
        </a:graphic>
      </p:graphicFrame>
      <p:graphicFrame>
        <p:nvGraphicFramePr>
          <p:cNvPr id="5" name="Table 4"/>
          <p:cNvGraphicFramePr>
            <a:graphicFrameLocks noGrp="1"/>
          </p:cNvGraphicFramePr>
          <p:nvPr/>
        </p:nvGraphicFramePr>
        <p:xfrm>
          <a:off x="990600" y="2667000"/>
          <a:ext cx="6934200" cy="1010920"/>
        </p:xfrm>
        <a:graphic>
          <a:graphicData uri="http://schemas.openxmlformats.org/drawingml/2006/table">
            <a:tbl>
              <a:tblPr firstRow="1" bandRow="1">
                <a:tableStyleId>{5C22544A-7EE6-4342-B048-85BDC9FD1C3A}</a:tableStyleId>
              </a:tblPr>
              <a:tblGrid>
                <a:gridCol w="1386840">
                  <a:extLst>
                    <a:ext uri="{9D8B030D-6E8A-4147-A177-3AD203B41FA5}">
                      <a16:colId xmlns:a16="http://schemas.microsoft.com/office/drawing/2014/main" val="20000"/>
                    </a:ext>
                  </a:extLst>
                </a:gridCol>
                <a:gridCol w="1386840">
                  <a:extLst>
                    <a:ext uri="{9D8B030D-6E8A-4147-A177-3AD203B41FA5}">
                      <a16:colId xmlns:a16="http://schemas.microsoft.com/office/drawing/2014/main" val="20001"/>
                    </a:ext>
                  </a:extLst>
                </a:gridCol>
                <a:gridCol w="1386840">
                  <a:extLst>
                    <a:ext uri="{9D8B030D-6E8A-4147-A177-3AD203B41FA5}">
                      <a16:colId xmlns:a16="http://schemas.microsoft.com/office/drawing/2014/main" val="20002"/>
                    </a:ext>
                  </a:extLst>
                </a:gridCol>
                <a:gridCol w="1478280">
                  <a:extLst>
                    <a:ext uri="{9D8B030D-6E8A-4147-A177-3AD203B41FA5}">
                      <a16:colId xmlns:a16="http://schemas.microsoft.com/office/drawing/2014/main" val="20003"/>
                    </a:ext>
                  </a:extLst>
                </a:gridCol>
                <a:gridCol w="1295400">
                  <a:extLst>
                    <a:ext uri="{9D8B030D-6E8A-4147-A177-3AD203B41FA5}">
                      <a16:colId xmlns:a16="http://schemas.microsoft.com/office/drawing/2014/main" val="20004"/>
                    </a:ext>
                  </a:extLst>
                </a:gridCol>
              </a:tblGrid>
              <a:tr h="370840">
                <a:tc>
                  <a:txBody>
                    <a:bodyPr/>
                    <a:lstStyle/>
                    <a:p>
                      <a:pPr algn="ctr"/>
                      <a:r>
                        <a:rPr lang="en-US" b="1" dirty="0">
                          <a:latin typeface="Arial" pitchFamily="34" charset="0"/>
                          <a:cs typeface="Arial" pitchFamily="34" charset="0"/>
                        </a:rPr>
                        <a:t>No. Grains</a:t>
                      </a:r>
                    </a:p>
                  </a:txBody>
                  <a:tcPr/>
                </a:tc>
                <a:tc>
                  <a:txBody>
                    <a:bodyPr/>
                    <a:lstStyle/>
                    <a:p>
                      <a:pPr algn="ctr"/>
                      <a:r>
                        <a:rPr lang="en-US" b="1" dirty="0">
                          <a:latin typeface="Arial" pitchFamily="34" charset="0"/>
                          <a:cs typeface="Arial" pitchFamily="34" charset="0"/>
                          <a:sym typeface="Symbol"/>
                        </a:rPr>
                        <a:t> Of Grain Areas, m</a:t>
                      </a:r>
                      <a:r>
                        <a:rPr lang="en-US" b="1" baseline="30000" dirty="0">
                          <a:latin typeface="Arial" pitchFamily="34" charset="0"/>
                          <a:cs typeface="Arial" pitchFamily="34" charset="0"/>
                          <a:sym typeface="Symbol"/>
                        </a:rPr>
                        <a:t>2</a:t>
                      </a:r>
                      <a:endParaRPr lang="en-US" b="1" baseline="30000" dirty="0">
                        <a:latin typeface="Arial" pitchFamily="34" charset="0"/>
                        <a:cs typeface="Arial" pitchFamily="34" charset="0"/>
                      </a:endParaRPr>
                    </a:p>
                  </a:txBody>
                  <a:tcPr/>
                </a:tc>
                <a:tc>
                  <a:txBody>
                    <a:bodyPr/>
                    <a:lstStyle/>
                    <a:p>
                      <a:pPr algn="ctr"/>
                      <a:r>
                        <a:rPr lang="en-US" b="1" dirty="0">
                          <a:latin typeface="Arial" pitchFamily="34" charset="0"/>
                          <a:cs typeface="Arial" pitchFamily="34" charset="0"/>
                        </a:rPr>
                        <a:t>Avg. Grain Area, </a:t>
                      </a:r>
                      <a:r>
                        <a:rPr lang="en-US" b="1" dirty="0">
                          <a:latin typeface="Arial" pitchFamily="34" charset="0"/>
                          <a:cs typeface="Arial" pitchFamily="34" charset="0"/>
                          <a:sym typeface="Symbol"/>
                        </a:rPr>
                        <a:t>m</a:t>
                      </a:r>
                      <a:r>
                        <a:rPr lang="en-US" b="1" baseline="30000" dirty="0">
                          <a:latin typeface="Arial" pitchFamily="34" charset="0"/>
                          <a:cs typeface="Arial" pitchFamily="34" charset="0"/>
                          <a:sym typeface="Symbol"/>
                        </a:rPr>
                        <a:t>2</a:t>
                      </a:r>
                      <a:endParaRPr lang="en-US" b="1" baseline="30000" dirty="0">
                        <a:latin typeface="Arial" pitchFamily="34" charset="0"/>
                        <a:cs typeface="Arial" pitchFamily="34" charset="0"/>
                      </a:endParaRPr>
                    </a:p>
                  </a:txBody>
                  <a:tcPr/>
                </a:tc>
                <a:tc>
                  <a:txBody>
                    <a:bodyPr/>
                    <a:lstStyle/>
                    <a:p>
                      <a:pPr algn="ctr"/>
                      <a:r>
                        <a:rPr lang="en-US" b="1" dirty="0">
                          <a:latin typeface="Arial" pitchFamily="34" charset="0"/>
                          <a:cs typeface="Arial" pitchFamily="34" charset="0"/>
                        </a:rPr>
                        <a:t>ASTM G (All Grains)</a:t>
                      </a:r>
                    </a:p>
                  </a:txBody>
                  <a:tcPr/>
                </a:tc>
                <a:tc>
                  <a:txBody>
                    <a:bodyPr/>
                    <a:lstStyle/>
                    <a:p>
                      <a:pPr algn="ctr"/>
                      <a:r>
                        <a:rPr lang="en-US" b="1" dirty="0">
                          <a:latin typeface="Arial" pitchFamily="34" charset="0"/>
                          <a:cs typeface="Arial" pitchFamily="34" charset="0"/>
                        </a:rPr>
                        <a:t>No. G Classes</a:t>
                      </a:r>
                    </a:p>
                  </a:txBody>
                  <a:tcPr/>
                </a:tc>
                <a:extLst>
                  <a:ext uri="{0D108BD9-81ED-4DB2-BD59-A6C34878D82A}">
                    <a16:rowId xmlns:a16="http://schemas.microsoft.com/office/drawing/2014/main" val="10000"/>
                  </a:ext>
                </a:extLst>
              </a:tr>
              <a:tr h="370840">
                <a:tc>
                  <a:txBody>
                    <a:bodyPr/>
                    <a:lstStyle/>
                    <a:p>
                      <a:pPr algn="ctr"/>
                      <a:r>
                        <a:rPr lang="en-US" b="1" dirty="0">
                          <a:latin typeface="Arial" pitchFamily="34" charset="0"/>
                          <a:cs typeface="Arial" pitchFamily="34" charset="0"/>
                        </a:rPr>
                        <a:t>1073</a:t>
                      </a:r>
                    </a:p>
                  </a:txBody>
                  <a:tcPr/>
                </a:tc>
                <a:tc>
                  <a:txBody>
                    <a:bodyPr/>
                    <a:lstStyle/>
                    <a:p>
                      <a:pPr algn="ctr"/>
                      <a:r>
                        <a:rPr lang="en-US" b="1" dirty="0">
                          <a:latin typeface="Arial" pitchFamily="34" charset="0"/>
                          <a:cs typeface="Arial" pitchFamily="34" charset="0"/>
                        </a:rPr>
                        <a:t>726007.7</a:t>
                      </a:r>
                    </a:p>
                  </a:txBody>
                  <a:tcPr/>
                </a:tc>
                <a:tc>
                  <a:txBody>
                    <a:bodyPr/>
                    <a:lstStyle/>
                    <a:p>
                      <a:pPr algn="ctr"/>
                      <a:r>
                        <a:rPr lang="en-US" b="1" dirty="0">
                          <a:latin typeface="Arial" pitchFamily="34" charset="0"/>
                          <a:cs typeface="Arial" pitchFamily="34" charset="0"/>
                        </a:rPr>
                        <a:t>676.6</a:t>
                      </a:r>
                    </a:p>
                  </a:txBody>
                  <a:tcPr/>
                </a:tc>
                <a:tc>
                  <a:txBody>
                    <a:bodyPr/>
                    <a:lstStyle/>
                    <a:p>
                      <a:pPr algn="ctr"/>
                      <a:r>
                        <a:rPr lang="en-US" b="1" dirty="0">
                          <a:latin typeface="Arial" pitchFamily="34" charset="0"/>
                          <a:cs typeface="Arial" pitchFamily="34" charset="0"/>
                        </a:rPr>
                        <a:t>7.58</a:t>
                      </a:r>
                    </a:p>
                  </a:txBody>
                  <a:tcPr/>
                </a:tc>
                <a:tc>
                  <a:txBody>
                    <a:bodyPr/>
                    <a:lstStyle/>
                    <a:p>
                      <a:pPr algn="ctr"/>
                      <a:r>
                        <a:rPr lang="en-US" b="1" dirty="0">
                          <a:latin typeface="Arial" pitchFamily="34" charset="0"/>
                          <a:cs typeface="Arial" pitchFamily="34" charset="0"/>
                        </a:rPr>
                        <a:t>15</a:t>
                      </a:r>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uplexSheetSteel.jpg"/>
          <p:cNvPicPr>
            <a:picLocks noChangeAspect="1"/>
          </p:cNvPicPr>
          <p:nvPr/>
        </p:nvPicPr>
        <p:blipFill>
          <a:blip r:embed="rId2" cstate="print"/>
          <a:stretch>
            <a:fillRect/>
          </a:stretch>
        </p:blipFill>
        <p:spPr>
          <a:xfrm>
            <a:off x="0" y="1143000"/>
            <a:ext cx="4480560" cy="3595684"/>
          </a:xfrm>
          <a:prstGeom prst="rect">
            <a:avLst/>
          </a:prstGeom>
        </p:spPr>
      </p:pic>
      <p:pic>
        <p:nvPicPr>
          <p:cNvPr id="3" name="Picture 2" descr="DuplexSheetSteel grain areas distribution from 1 to 500.jpg"/>
          <p:cNvPicPr>
            <a:picLocks noChangeAspect="1"/>
          </p:cNvPicPr>
          <p:nvPr/>
        </p:nvPicPr>
        <p:blipFill>
          <a:blip r:embed="rId3" cstate="print"/>
          <a:stretch>
            <a:fillRect/>
          </a:stretch>
        </p:blipFill>
        <p:spPr>
          <a:xfrm>
            <a:off x="4617720" y="1066800"/>
            <a:ext cx="4526280" cy="3632375"/>
          </a:xfrm>
          <a:prstGeom prst="rect">
            <a:avLst/>
          </a:prstGeom>
        </p:spPr>
      </p:pic>
      <p:sp>
        <p:nvSpPr>
          <p:cNvPr id="4" name="TextBox 3"/>
          <p:cNvSpPr txBox="1"/>
          <p:nvPr/>
        </p:nvSpPr>
        <p:spPr>
          <a:xfrm>
            <a:off x="685800" y="304800"/>
            <a:ext cx="7848600" cy="369332"/>
          </a:xfrm>
          <a:prstGeom prst="rect">
            <a:avLst/>
          </a:prstGeom>
          <a:noFill/>
        </p:spPr>
        <p:txBody>
          <a:bodyPr wrap="square" rtlCol="0">
            <a:spAutoFit/>
          </a:bodyPr>
          <a:lstStyle/>
          <a:p>
            <a:pPr algn="ctr"/>
            <a:r>
              <a:rPr lang="en-US" b="1" dirty="0">
                <a:solidFill>
                  <a:srgbClr val="002060"/>
                </a:solidFill>
                <a:effectLst>
                  <a:outerShdw blurRad="38100" dist="38100" dir="2700000" algn="tl">
                    <a:srgbClr val="000000">
                      <a:alpha val="43137"/>
                    </a:srgbClr>
                  </a:outerShdw>
                </a:effectLst>
                <a:latin typeface="Arial" pitchFamily="34" charset="0"/>
                <a:cs typeface="Arial" pitchFamily="34" charset="0"/>
              </a:rPr>
              <a:t>Low-Carbon Steel with ALA Bi-Modal Grain Size Condition</a:t>
            </a:r>
          </a:p>
        </p:txBody>
      </p:sp>
      <p:sp>
        <p:nvSpPr>
          <p:cNvPr id="5" name="TextBox 4"/>
          <p:cNvSpPr txBox="1"/>
          <p:nvPr/>
        </p:nvSpPr>
        <p:spPr>
          <a:xfrm>
            <a:off x="152400" y="4800600"/>
            <a:ext cx="8991600" cy="338554"/>
          </a:xfrm>
          <a:prstGeom prst="rect">
            <a:avLst/>
          </a:prstGeom>
          <a:noFill/>
        </p:spPr>
        <p:txBody>
          <a:bodyPr wrap="square" rtlCol="0">
            <a:spAutoFit/>
          </a:bodyPr>
          <a:lstStyle/>
          <a:p>
            <a:r>
              <a:rPr lang="en-US" sz="1600" b="1" dirty="0">
                <a:solidFill>
                  <a:srgbClr val="C00000"/>
                </a:solidFill>
                <a:latin typeface="Arial" pitchFamily="34" charset="0"/>
                <a:cs typeface="Arial" pitchFamily="34" charset="0"/>
              </a:rPr>
              <a:t>100 X                                                                                                          Finer Grains Detected</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752600" y="1371600"/>
            <a:ext cx="5623560" cy="3383470"/>
          </a:xfrm>
          <a:prstGeom prst="rect">
            <a:avLst/>
          </a:prstGeom>
          <a:noFill/>
          <a:ln w="9525">
            <a:noFill/>
            <a:miter lim="800000"/>
            <a:headEnd/>
            <a:tailEnd/>
          </a:ln>
          <a:effectLst/>
        </p:spPr>
      </p:pic>
      <p:sp>
        <p:nvSpPr>
          <p:cNvPr id="3" name="TextBox 2"/>
          <p:cNvSpPr txBox="1"/>
          <p:nvPr/>
        </p:nvSpPr>
        <p:spPr>
          <a:xfrm>
            <a:off x="2590800" y="2971800"/>
            <a:ext cx="1981200" cy="523220"/>
          </a:xfrm>
          <a:prstGeom prst="rect">
            <a:avLst/>
          </a:prstGeom>
          <a:noFill/>
        </p:spPr>
        <p:txBody>
          <a:bodyPr wrap="square" rtlCol="0">
            <a:spAutoFit/>
          </a:bodyPr>
          <a:lstStyle/>
          <a:p>
            <a:r>
              <a:rPr lang="en-US" sz="1400" b="1" dirty="0">
                <a:solidFill>
                  <a:srgbClr val="002060"/>
                </a:solidFill>
                <a:latin typeface="Arial" pitchFamily="34" charset="0"/>
                <a:cs typeface="Arial" pitchFamily="34" charset="0"/>
              </a:rPr>
              <a:t>One at G = 2.4 and one at  G = 3.1</a:t>
            </a:r>
          </a:p>
        </p:txBody>
      </p:sp>
      <p:sp>
        <p:nvSpPr>
          <p:cNvPr id="4" name="TextBox 3"/>
          <p:cNvSpPr txBox="1"/>
          <p:nvPr/>
        </p:nvSpPr>
        <p:spPr>
          <a:xfrm>
            <a:off x="5943600" y="2514600"/>
            <a:ext cx="1066800" cy="307777"/>
          </a:xfrm>
          <a:prstGeom prst="rect">
            <a:avLst/>
          </a:prstGeom>
          <a:noFill/>
        </p:spPr>
        <p:txBody>
          <a:bodyPr wrap="square" rtlCol="0">
            <a:spAutoFit/>
          </a:bodyPr>
          <a:lstStyle/>
          <a:p>
            <a:r>
              <a:rPr lang="en-US" sz="1400" b="1" dirty="0">
                <a:solidFill>
                  <a:srgbClr val="002060"/>
                </a:solidFill>
                <a:latin typeface="Arial" pitchFamily="34" charset="0"/>
                <a:cs typeface="Arial" pitchFamily="34" charset="0"/>
              </a:rPr>
              <a:t>G = 11.1</a:t>
            </a:r>
          </a:p>
        </p:txBody>
      </p:sp>
      <p:sp>
        <p:nvSpPr>
          <p:cNvPr id="5" name="TextBox 4"/>
          <p:cNvSpPr txBox="1"/>
          <p:nvPr/>
        </p:nvSpPr>
        <p:spPr>
          <a:xfrm>
            <a:off x="914400" y="5029200"/>
            <a:ext cx="7391400" cy="523220"/>
          </a:xfrm>
          <a:prstGeom prst="rect">
            <a:avLst/>
          </a:prstGeom>
          <a:noFill/>
        </p:spPr>
        <p:txBody>
          <a:bodyPr wrap="square" rtlCol="0">
            <a:spAutoFit/>
          </a:bodyPr>
          <a:lstStyle/>
          <a:p>
            <a:pPr algn="ct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Skew = 70.7   Kurtosis = 5717.9   N = 11624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1397000"/>
          <a:ext cx="9144000" cy="741680"/>
        </p:xfrm>
        <a:graphic>
          <a:graphicData uri="http://schemas.openxmlformats.org/drawingml/2006/table">
            <a:tbl>
              <a:tblPr firstRow="1" bandRow="1">
                <a:tableStyleId>{5C22544A-7EE6-4342-B048-85BDC9FD1C3A}</a:tableStyleId>
              </a:tblPr>
              <a:tblGrid>
                <a:gridCol w="571500">
                  <a:extLst>
                    <a:ext uri="{9D8B030D-6E8A-4147-A177-3AD203B41FA5}">
                      <a16:colId xmlns:a16="http://schemas.microsoft.com/office/drawing/2014/main" val="20000"/>
                    </a:ext>
                  </a:extLst>
                </a:gridCol>
                <a:gridCol w="571500">
                  <a:extLst>
                    <a:ext uri="{9D8B030D-6E8A-4147-A177-3AD203B41FA5}">
                      <a16:colId xmlns:a16="http://schemas.microsoft.com/office/drawing/2014/main" val="20001"/>
                    </a:ext>
                  </a:extLst>
                </a:gridCol>
                <a:gridCol w="571500">
                  <a:extLst>
                    <a:ext uri="{9D8B030D-6E8A-4147-A177-3AD203B41FA5}">
                      <a16:colId xmlns:a16="http://schemas.microsoft.com/office/drawing/2014/main" val="20002"/>
                    </a:ext>
                  </a:extLst>
                </a:gridCol>
                <a:gridCol w="571500">
                  <a:extLst>
                    <a:ext uri="{9D8B030D-6E8A-4147-A177-3AD203B41FA5}">
                      <a16:colId xmlns:a16="http://schemas.microsoft.com/office/drawing/2014/main" val="20003"/>
                    </a:ext>
                  </a:extLst>
                </a:gridCol>
                <a:gridCol w="571500">
                  <a:extLst>
                    <a:ext uri="{9D8B030D-6E8A-4147-A177-3AD203B41FA5}">
                      <a16:colId xmlns:a16="http://schemas.microsoft.com/office/drawing/2014/main" val="20004"/>
                    </a:ext>
                  </a:extLst>
                </a:gridCol>
                <a:gridCol w="571500">
                  <a:extLst>
                    <a:ext uri="{9D8B030D-6E8A-4147-A177-3AD203B41FA5}">
                      <a16:colId xmlns:a16="http://schemas.microsoft.com/office/drawing/2014/main" val="20005"/>
                    </a:ext>
                  </a:extLst>
                </a:gridCol>
                <a:gridCol w="571500">
                  <a:extLst>
                    <a:ext uri="{9D8B030D-6E8A-4147-A177-3AD203B41FA5}">
                      <a16:colId xmlns:a16="http://schemas.microsoft.com/office/drawing/2014/main" val="20006"/>
                    </a:ext>
                  </a:extLst>
                </a:gridCol>
                <a:gridCol w="571500">
                  <a:extLst>
                    <a:ext uri="{9D8B030D-6E8A-4147-A177-3AD203B41FA5}">
                      <a16:colId xmlns:a16="http://schemas.microsoft.com/office/drawing/2014/main" val="20007"/>
                    </a:ext>
                  </a:extLst>
                </a:gridCol>
                <a:gridCol w="571500">
                  <a:extLst>
                    <a:ext uri="{9D8B030D-6E8A-4147-A177-3AD203B41FA5}">
                      <a16:colId xmlns:a16="http://schemas.microsoft.com/office/drawing/2014/main" val="20008"/>
                    </a:ext>
                  </a:extLst>
                </a:gridCol>
                <a:gridCol w="571500">
                  <a:extLst>
                    <a:ext uri="{9D8B030D-6E8A-4147-A177-3AD203B41FA5}">
                      <a16:colId xmlns:a16="http://schemas.microsoft.com/office/drawing/2014/main" val="20009"/>
                    </a:ext>
                  </a:extLst>
                </a:gridCol>
                <a:gridCol w="571500">
                  <a:extLst>
                    <a:ext uri="{9D8B030D-6E8A-4147-A177-3AD203B41FA5}">
                      <a16:colId xmlns:a16="http://schemas.microsoft.com/office/drawing/2014/main" val="20010"/>
                    </a:ext>
                  </a:extLst>
                </a:gridCol>
                <a:gridCol w="571500">
                  <a:extLst>
                    <a:ext uri="{9D8B030D-6E8A-4147-A177-3AD203B41FA5}">
                      <a16:colId xmlns:a16="http://schemas.microsoft.com/office/drawing/2014/main" val="20011"/>
                    </a:ext>
                  </a:extLst>
                </a:gridCol>
                <a:gridCol w="571500">
                  <a:extLst>
                    <a:ext uri="{9D8B030D-6E8A-4147-A177-3AD203B41FA5}">
                      <a16:colId xmlns:a16="http://schemas.microsoft.com/office/drawing/2014/main" val="20012"/>
                    </a:ext>
                  </a:extLst>
                </a:gridCol>
                <a:gridCol w="571500">
                  <a:extLst>
                    <a:ext uri="{9D8B030D-6E8A-4147-A177-3AD203B41FA5}">
                      <a16:colId xmlns:a16="http://schemas.microsoft.com/office/drawing/2014/main" val="20013"/>
                    </a:ext>
                  </a:extLst>
                </a:gridCol>
                <a:gridCol w="571500">
                  <a:extLst>
                    <a:ext uri="{9D8B030D-6E8A-4147-A177-3AD203B41FA5}">
                      <a16:colId xmlns:a16="http://schemas.microsoft.com/office/drawing/2014/main" val="20014"/>
                    </a:ext>
                  </a:extLst>
                </a:gridCol>
                <a:gridCol w="571500">
                  <a:extLst>
                    <a:ext uri="{9D8B030D-6E8A-4147-A177-3AD203B41FA5}">
                      <a16:colId xmlns:a16="http://schemas.microsoft.com/office/drawing/2014/main" val="20015"/>
                    </a:ext>
                  </a:extLst>
                </a:gridCol>
              </a:tblGrid>
              <a:tr h="370840">
                <a:tc>
                  <a:txBody>
                    <a:bodyPr/>
                    <a:lstStyle/>
                    <a:p>
                      <a:pPr algn="ctr"/>
                      <a:r>
                        <a:rPr lang="en-US" sz="1400" b="1" dirty="0">
                          <a:latin typeface="Arial" pitchFamily="34" charset="0"/>
                          <a:cs typeface="Arial" pitchFamily="34" charset="0"/>
                        </a:rPr>
                        <a:t>G</a:t>
                      </a:r>
                    </a:p>
                  </a:txBody>
                  <a:tcPr/>
                </a:tc>
                <a:tc>
                  <a:txBody>
                    <a:bodyPr/>
                    <a:lstStyle/>
                    <a:p>
                      <a:pPr algn="ctr"/>
                      <a:r>
                        <a:rPr lang="en-US" sz="1400" b="1" dirty="0">
                          <a:latin typeface="Arial" pitchFamily="34" charset="0"/>
                          <a:cs typeface="Arial" pitchFamily="34" charset="0"/>
                        </a:rPr>
                        <a:t>1</a:t>
                      </a:r>
                    </a:p>
                  </a:txBody>
                  <a:tcPr/>
                </a:tc>
                <a:tc>
                  <a:txBody>
                    <a:bodyPr/>
                    <a:lstStyle/>
                    <a:p>
                      <a:pPr algn="ctr"/>
                      <a:r>
                        <a:rPr lang="en-US" sz="1400" b="1" dirty="0">
                          <a:latin typeface="Arial" pitchFamily="34" charset="0"/>
                          <a:cs typeface="Arial" pitchFamily="34" charset="0"/>
                        </a:rPr>
                        <a:t>2</a:t>
                      </a:r>
                    </a:p>
                  </a:txBody>
                  <a:tcPr/>
                </a:tc>
                <a:tc>
                  <a:txBody>
                    <a:bodyPr/>
                    <a:lstStyle/>
                    <a:p>
                      <a:pPr algn="ctr"/>
                      <a:r>
                        <a:rPr lang="en-US" sz="1400" b="1" dirty="0">
                          <a:latin typeface="Arial" pitchFamily="34" charset="0"/>
                          <a:cs typeface="Arial" pitchFamily="34" charset="0"/>
                        </a:rPr>
                        <a:t>3</a:t>
                      </a:r>
                    </a:p>
                  </a:txBody>
                  <a:tcPr/>
                </a:tc>
                <a:tc>
                  <a:txBody>
                    <a:bodyPr/>
                    <a:lstStyle/>
                    <a:p>
                      <a:pPr algn="ctr"/>
                      <a:r>
                        <a:rPr lang="en-US" sz="1400" b="1" dirty="0">
                          <a:latin typeface="Arial" pitchFamily="34" charset="0"/>
                          <a:cs typeface="Arial" pitchFamily="34" charset="0"/>
                        </a:rPr>
                        <a:t>4</a:t>
                      </a:r>
                    </a:p>
                  </a:txBody>
                  <a:tcPr/>
                </a:tc>
                <a:tc>
                  <a:txBody>
                    <a:bodyPr/>
                    <a:lstStyle/>
                    <a:p>
                      <a:pPr algn="ctr"/>
                      <a:r>
                        <a:rPr lang="en-US" sz="1400" b="1" dirty="0">
                          <a:latin typeface="Arial" pitchFamily="34" charset="0"/>
                          <a:cs typeface="Arial" pitchFamily="34" charset="0"/>
                        </a:rPr>
                        <a:t>5</a:t>
                      </a:r>
                    </a:p>
                  </a:txBody>
                  <a:tcPr/>
                </a:tc>
                <a:tc>
                  <a:txBody>
                    <a:bodyPr/>
                    <a:lstStyle/>
                    <a:p>
                      <a:pPr algn="ctr"/>
                      <a:r>
                        <a:rPr lang="en-US" sz="1400" b="1" dirty="0">
                          <a:latin typeface="Arial" pitchFamily="34" charset="0"/>
                          <a:cs typeface="Arial" pitchFamily="34" charset="0"/>
                        </a:rPr>
                        <a:t>6</a:t>
                      </a:r>
                    </a:p>
                  </a:txBody>
                  <a:tcPr/>
                </a:tc>
                <a:tc>
                  <a:txBody>
                    <a:bodyPr/>
                    <a:lstStyle/>
                    <a:p>
                      <a:pPr algn="ctr"/>
                      <a:r>
                        <a:rPr lang="en-US" sz="1400" b="1" dirty="0">
                          <a:latin typeface="Arial" pitchFamily="34" charset="0"/>
                          <a:cs typeface="Arial" pitchFamily="34" charset="0"/>
                        </a:rPr>
                        <a:t>7</a:t>
                      </a:r>
                    </a:p>
                  </a:txBody>
                  <a:tcPr/>
                </a:tc>
                <a:tc>
                  <a:txBody>
                    <a:bodyPr/>
                    <a:lstStyle/>
                    <a:p>
                      <a:pPr algn="ctr"/>
                      <a:r>
                        <a:rPr lang="en-US" sz="1400" b="1" dirty="0">
                          <a:latin typeface="Arial" pitchFamily="34" charset="0"/>
                          <a:cs typeface="Arial" pitchFamily="34" charset="0"/>
                        </a:rPr>
                        <a:t>8</a:t>
                      </a:r>
                    </a:p>
                  </a:txBody>
                  <a:tcPr/>
                </a:tc>
                <a:tc>
                  <a:txBody>
                    <a:bodyPr/>
                    <a:lstStyle/>
                    <a:p>
                      <a:pPr algn="ctr"/>
                      <a:r>
                        <a:rPr lang="en-US" sz="1400" b="1" dirty="0">
                          <a:latin typeface="Arial" pitchFamily="34" charset="0"/>
                          <a:cs typeface="Arial" pitchFamily="34" charset="0"/>
                        </a:rPr>
                        <a:t>9</a:t>
                      </a:r>
                    </a:p>
                  </a:txBody>
                  <a:tcPr/>
                </a:tc>
                <a:tc>
                  <a:txBody>
                    <a:bodyPr/>
                    <a:lstStyle/>
                    <a:p>
                      <a:pPr algn="ctr"/>
                      <a:r>
                        <a:rPr lang="en-US" sz="1400" b="1" dirty="0">
                          <a:latin typeface="Arial" pitchFamily="34" charset="0"/>
                          <a:cs typeface="Arial" pitchFamily="34" charset="0"/>
                        </a:rPr>
                        <a:t>10</a:t>
                      </a:r>
                    </a:p>
                  </a:txBody>
                  <a:tcPr/>
                </a:tc>
                <a:tc>
                  <a:txBody>
                    <a:bodyPr/>
                    <a:lstStyle/>
                    <a:p>
                      <a:pPr algn="ctr"/>
                      <a:r>
                        <a:rPr lang="en-US" sz="1400" b="1" dirty="0">
                          <a:latin typeface="Arial" pitchFamily="34" charset="0"/>
                          <a:cs typeface="Arial" pitchFamily="34" charset="0"/>
                        </a:rPr>
                        <a:t>11</a:t>
                      </a:r>
                    </a:p>
                  </a:txBody>
                  <a:tcPr/>
                </a:tc>
                <a:tc>
                  <a:txBody>
                    <a:bodyPr/>
                    <a:lstStyle/>
                    <a:p>
                      <a:pPr algn="ctr"/>
                      <a:r>
                        <a:rPr lang="en-US" sz="1400" b="1" dirty="0">
                          <a:latin typeface="Arial" pitchFamily="34" charset="0"/>
                          <a:cs typeface="Arial" pitchFamily="34" charset="0"/>
                        </a:rPr>
                        <a:t>12</a:t>
                      </a:r>
                    </a:p>
                  </a:txBody>
                  <a:tcPr/>
                </a:tc>
                <a:tc>
                  <a:txBody>
                    <a:bodyPr/>
                    <a:lstStyle/>
                    <a:p>
                      <a:pPr algn="ctr"/>
                      <a:r>
                        <a:rPr lang="en-US" sz="1400" b="1" dirty="0">
                          <a:latin typeface="Arial" pitchFamily="34" charset="0"/>
                          <a:cs typeface="Arial" pitchFamily="34" charset="0"/>
                        </a:rPr>
                        <a:t>13</a:t>
                      </a:r>
                    </a:p>
                  </a:txBody>
                  <a:tcPr/>
                </a:tc>
                <a:tc>
                  <a:txBody>
                    <a:bodyPr/>
                    <a:lstStyle/>
                    <a:p>
                      <a:pPr algn="ctr"/>
                      <a:r>
                        <a:rPr lang="en-US" sz="1400" b="1" dirty="0">
                          <a:latin typeface="Arial" pitchFamily="34" charset="0"/>
                          <a:cs typeface="Arial" pitchFamily="34" charset="0"/>
                        </a:rPr>
                        <a:t>14</a:t>
                      </a:r>
                    </a:p>
                  </a:txBody>
                  <a:tcPr/>
                </a:tc>
                <a:tc>
                  <a:txBody>
                    <a:bodyPr/>
                    <a:lstStyle/>
                    <a:p>
                      <a:pPr algn="ctr"/>
                      <a:r>
                        <a:rPr lang="en-US" sz="1400" b="1" dirty="0">
                          <a:latin typeface="Arial" pitchFamily="34" charset="0"/>
                          <a:cs typeface="Arial" pitchFamily="34" charset="0"/>
                        </a:rPr>
                        <a:t>15</a:t>
                      </a:r>
                    </a:p>
                  </a:txBody>
                  <a:tcPr/>
                </a:tc>
                <a:extLst>
                  <a:ext uri="{0D108BD9-81ED-4DB2-BD59-A6C34878D82A}">
                    <a16:rowId xmlns:a16="http://schemas.microsoft.com/office/drawing/2014/main" val="10000"/>
                  </a:ext>
                </a:extLst>
              </a:tr>
              <a:tr h="370840">
                <a:tc>
                  <a:txBody>
                    <a:bodyPr/>
                    <a:lstStyle/>
                    <a:p>
                      <a:pPr algn="ctr"/>
                      <a:r>
                        <a:rPr lang="en-US" sz="1400" b="1" dirty="0">
                          <a:latin typeface="Arial" pitchFamily="34" charset="0"/>
                          <a:cs typeface="Arial" pitchFamily="34" charset="0"/>
                        </a:rPr>
                        <a:t>% A</a:t>
                      </a:r>
                    </a:p>
                  </a:txBody>
                  <a:tcPr/>
                </a:tc>
                <a:tc>
                  <a:txBody>
                    <a:bodyPr/>
                    <a:lstStyle/>
                    <a:p>
                      <a:pPr algn="ctr"/>
                      <a:r>
                        <a:rPr lang="en-US" sz="1400" b="1" dirty="0">
                          <a:latin typeface="Arial" pitchFamily="34" charset="0"/>
                          <a:cs typeface="Arial" pitchFamily="34" charset="0"/>
                        </a:rPr>
                        <a:t>0</a:t>
                      </a:r>
                    </a:p>
                  </a:txBody>
                  <a:tcPr/>
                </a:tc>
                <a:tc>
                  <a:txBody>
                    <a:bodyPr/>
                    <a:lstStyle/>
                    <a:p>
                      <a:pPr algn="ctr"/>
                      <a:r>
                        <a:rPr lang="en-US" sz="1400" b="1" dirty="0">
                          <a:latin typeface="Arial" pitchFamily="34" charset="0"/>
                          <a:cs typeface="Arial" pitchFamily="34" charset="0"/>
                        </a:rPr>
                        <a:t>3.4</a:t>
                      </a:r>
                    </a:p>
                  </a:txBody>
                  <a:tcPr/>
                </a:tc>
                <a:tc>
                  <a:txBody>
                    <a:bodyPr/>
                    <a:lstStyle/>
                    <a:p>
                      <a:pPr algn="ctr"/>
                      <a:r>
                        <a:rPr lang="en-US" sz="1400" b="1" dirty="0">
                          <a:latin typeface="Arial" pitchFamily="34" charset="0"/>
                          <a:cs typeface="Arial" pitchFamily="34" charset="0"/>
                        </a:rPr>
                        <a:t>2</a:t>
                      </a:r>
                    </a:p>
                  </a:txBody>
                  <a:tcPr/>
                </a:tc>
                <a:tc>
                  <a:txBody>
                    <a:bodyPr/>
                    <a:lstStyle/>
                    <a:p>
                      <a:pPr algn="ctr"/>
                      <a:r>
                        <a:rPr lang="en-US" sz="1400" b="1" dirty="0">
                          <a:latin typeface="Arial" pitchFamily="34" charset="0"/>
                          <a:cs typeface="Arial" pitchFamily="34" charset="0"/>
                        </a:rPr>
                        <a:t>0</a:t>
                      </a:r>
                    </a:p>
                  </a:txBody>
                  <a:tcPr/>
                </a:tc>
                <a:tc>
                  <a:txBody>
                    <a:bodyPr/>
                    <a:lstStyle/>
                    <a:p>
                      <a:pPr algn="ctr"/>
                      <a:r>
                        <a:rPr lang="en-US" sz="1400" b="1" dirty="0">
                          <a:latin typeface="Arial" pitchFamily="34" charset="0"/>
                          <a:cs typeface="Arial" pitchFamily="34" charset="0"/>
                        </a:rPr>
                        <a:t>1.14</a:t>
                      </a:r>
                    </a:p>
                  </a:txBody>
                  <a:tcPr/>
                </a:tc>
                <a:tc>
                  <a:txBody>
                    <a:bodyPr/>
                    <a:lstStyle/>
                    <a:p>
                      <a:pPr algn="ctr"/>
                      <a:r>
                        <a:rPr lang="en-US" sz="1400" b="1" dirty="0">
                          <a:latin typeface="Arial" pitchFamily="34" charset="0"/>
                          <a:cs typeface="Arial" pitchFamily="34" charset="0"/>
                        </a:rPr>
                        <a:t>0.7</a:t>
                      </a:r>
                    </a:p>
                  </a:txBody>
                  <a:tcPr/>
                </a:tc>
                <a:tc>
                  <a:txBody>
                    <a:bodyPr/>
                    <a:lstStyle/>
                    <a:p>
                      <a:pPr algn="ctr"/>
                      <a:r>
                        <a:rPr lang="en-US" sz="1400" b="1" dirty="0">
                          <a:latin typeface="Arial" pitchFamily="34" charset="0"/>
                          <a:cs typeface="Arial" pitchFamily="34" charset="0"/>
                        </a:rPr>
                        <a:t>0.86</a:t>
                      </a:r>
                    </a:p>
                  </a:txBody>
                  <a:tcPr/>
                </a:tc>
                <a:tc>
                  <a:txBody>
                    <a:bodyPr/>
                    <a:lstStyle/>
                    <a:p>
                      <a:pPr algn="ctr"/>
                      <a:r>
                        <a:rPr lang="en-US" sz="1400" b="1" dirty="0">
                          <a:latin typeface="Arial" pitchFamily="34" charset="0"/>
                          <a:cs typeface="Arial" pitchFamily="34" charset="0"/>
                        </a:rPr>
                        <a:t>2.86</a:t>
                      </a:r>
                    </a:p>
                  </a:txBody>
                  <a:tcPr/>
                </a:tc>
                <a:tc>
                  <a:txBody>
                    <a:bodyPr/>
                    <a:lstStyle/>
                    <a:p>
                      <a:pPr algn="ctr"/>
                      <a:r>
                        <a:rPr lang="en-US" sz="1400" b="1" dirty="0">
                          <a:latin typeface="Arial" pitchFamily="34" charset="0"/>
                          <a:cs typeface="Arial" pitchFamily="34" charset="0"/>
                        </a:rPr>
                        <a:t>20.0</a:t>
                      </a:r>
                    </a:p>
                  </a:txBody>
                  <a:tcPr/>
                </a:tc>
                <a:tc>
                  <a:txBody>
                    <a:bodyPr/>
                    <a:lstStyle/>
                    <a:p>
                      <a:pPr algn="ctr"/>
                      <a:r>
                        <a:rPr lang="en-US" sz="1400" b="1" dirty="0">
                          <a:latin typeface="Arial" pitchFamily="34" charset="0"/>
                          <a:cs typeface="Arial" pitchFamily="34" charset="0"/>
                        </a:rPr>
                        <a:t>34.0</a:t>
                      </a:r>
                    </a:p>
                  </a:txBody>
                  <a:tcPr/>
                </a:tc>
                <a:tc>
                  <a:txBody>
                    <a:bodyPr/>
                    <a:lstStyle/>
                    <a:p>
                      <a:pPr algn="ctr"/>
                      <a:r>
                        <a:rPr lang="en-US" sz="1400" b="1" dirty="0">
                          <a:latin typeface="Arial" pitchFamily="34" charset="0"/>
                          <a:cs typeface="Arial" pitchFamily="34" charset="0"/>
                        </a:rPr>
                        <a:t>23.2</a:t>
                      </a:r>
                    </a:p>
                  </a:txBody>
                  <a:tcPr/>
                </a:tc>
                <a:tc>
                  <a:txBody>
                    <a:bodyPr/>
                    <a:lstStyle/>
                    <a:p>
                      <a:pPr algn="ctr"/>
                      <a:r>
                        <a:rPr lang="en-US" sz="1400" b="1" dirty="0">
                          <a:latin typeface="Arial" pitchFamily="34" charset="0"/>
                          <a:cs typeface="Arial" pitchFamily="34" charset="0"/>
                        </a:rPr>
                        <a:t>7.08</a:t>
                      </a:r>
                    </a:p>
                  </a:txBody>
                  <a:tcPr/>
                </a:tc>
                <a:tc>
                  <a:txBody>
                    <a:bodyPr/>
                    <a:lstStyle/>
                    <a:p>
                      <a:pPr algn="ctr"/>
                      <a:r>
                        <a:rPr lang="en-US" sz="1400" b="1" dirty="0">
                          <a:latin typeface="Arial" pitchFamily="34" charset="0"/>
                          <a:cs typeface="Arial" pitchFamily="34" charset="0"/>
                        </a:rPr>
                        <a:t>1.54</a:t>
                      </a:r>
                    </a:p>
                  </a:txBody>
                  <a:tcPr/>
                </a:tc>
                <a:tc>
                  <a:txBody>
                    <a:bodyPr/>
                    <a:lstStyle/>
                    <a:p>
                      <a:pPr algn="ctr"/>
                      <a:r>
                        <a:rPr lang="en-US" sz="1400" b="1" dirty="0">
                          <a:latin typeface="Arial" pitchFamily="34" charset="0"/>
                          <a:cs typeface="Arial" pitchFamily="34" charset="0"/>
                        </a:rPr>
                        <a:t>1.9</a:t>
                      </a:r>
                    </a:p>
                  </a:txBody>
                  <a:tcPr/>
                </a:tc>
                <a:tc>
                  <a:txBody>
                    <a:bodyPr/>
                    <a:lstStyle/>
                    <a:p>
                      <a:pPr algn="ctr"/>
                      <a:r>
                        <a:rPr lang="en-US" sz="1400" b="1" dirty="0">
                          <a:latin typeface="Arial" pitchFamily="34" charset="0"/>
                          <a:cs typeface="Arial" pitchFamily="34" charset="0"/>
                        </a:rPr>
                        <a:t>1.15</a:t>
                      </a:r>
                    </a:p>
                  </a:txBody>
                  <a:tcPr/>
                </a:tc>
                <a:extLst>
                  <a:ext uri="{0D108BD9-81ED-4DB2-BD59-A6C34878D82A}">
                    <a16:rowId xmlns:a16="http://schemas.microsoft.com/office/drawing/2014/main" val="10001"/>
                  </a:ext>
                </a:extLst>
              </a:tr>
            </a:tbl>
          </a:graphicData>
        </a:graphic>
      </p:graphicFrame>
      <p:sp>
        <p:nvSpPr>
          <p:cNvPr id="3" name="TextBox 2"/>
          <p:cNvSpPr txBox="1"/>
          <p:nvPr/>
        </p:nvSpPr>
        <p:spPr>
          <a:xfrm>
            <a:off x="1219200" y="762000"/>
            <a:ext cx="6553200" cy="369332"/>
          </a:xfrm>
          <a:prstGeom prst="rect">
            <a:avLst/>
          </a:prstGeom>
          <a:noFill/>
        </p:spPr>
        <p:txBody>
          <a:bodyPr wrap="square" rtlCol="0">
            <a:spAutoFit/>
          </a:bodyPr>
          <a:lstStyle/>
          <a:p>
            <a:pPr algn="ctr"/>
            <a:r>
              <a:rPr lang="en-US" b="1" dirty="0">
                <a:solidFill>
                  <a:srgbClr val="002060"/>
                </a:solidFill>
                <a:effectLst>
                  <a:outerShdw blurRad="38100" dist="38100" dir="2700000" algn="tl">
                    <a:srgbClr val="000000">
                      <a:alpha val="43137"/>
                    </a:srgbClr>
                  </a:outerShdw>
                </a:effectLst>
                <a:latin typeface="Arial" pitchFamily="34" charset="0"/>
                <a:cs typeface="Arial" pitchFamily="34" charset="0"/>
              </a:rPr>
              <a:t>Low-Carbon Steel “ALA” Bi-Modal Distribution</a:t>
            </a:r>
          </a:p>
        </p:txBody>
      </p:sp>
      <p:graphicFrame>
        <p:nvGraphicFramePr>
          <p:cNvPr id="4" name="Table 3"/>
          <p:cNvGraphicFramePr>
            <a:graphicFrameLocks noGrp="1"/>
          </p:cNvGraphicFramePr>
          <p:nvPr/>
        </p:nvGraphicFramePr>
        <p:xfrm>
          <a:off x="533400" y="2971800"/>
          <a:ext cx="7924800" cy="1010920"/>
        </p:xfrm>
        <a:graphic>
          <a:graphicData uri="http://schemas.openxmlformats.org/drawingml/2006/table">
            <a:tbl>
              <a:tblPr firstRow="1" bandRow="1">
                <a:tableStyleId>{5C22544A-7EE6-4342-B048-85BDC9FD1C3A}</a:tableStyleId>
              </a:tblPr>
              <a:tblGrid>
                <a:gridCol w="1584960">
                  <a:extLst>
                    <a:ext uri="{9D8B030D-6E8A-4147-A177-3AD203B41FA5}">
                      <a16:colId xmlns:a16="http://schemas.microsoft.com/office/drawing/2014/main" val="20000"/>
                    </a:ext>
                  </a:extLst>
                </a:gridCol>
                <a:gridCol w="1584960">
                  <a:extLst>
                    <a:ext uri="{9D8B030D-6E8A-4147-A177-3AD203B41FA5}">
                      <a16:colId xmlns:a16="http://schemas.microsoft.com/office/drawing/2014/main" val="20001"/>
                    </a:ext>
                  </a:extLst>
                </a:gridCol>
                <a:gridCol w="1584960">
                  <a:extLst>
                    <a:ext uri="{9D8B030D-6E8A-4147-A177-3AD203B41FA5}">
                      <a16:colId xmlns:a16="http://schemas.microsoft.com/office/drawing/2014/main" val="20002"/>
                    </a:ext>
                  </a:extLst>
                </a:gridCol>
                <a:gridCol w="1584960">
                  <a:extLst>
                    <a:ext uri="{9D8B030D-6E8A-4147-A177-3AD203B41FA5}">
                      <a16:colId xmlns:a16="http://schemas.microsoft.com/office/drawing/2014/main" val="20003"/>
                    </a:ext>
                  </a:extLst>
                </a:gridCol>
                <a:gridCol w="1584960">
                  <a:extLst>
                    <a:ext uri="{9D8B030D-6E8A-4147-A177-3AD203B41FA5}">
                      <a16:colId xmlns:a16="http://schemas.microsoft.com/office/drawing/2014/main" val="20004"/>
                    </a:ext>
                  </a:extLst>
                </a:gridCol>
              </a:tblGrid>
              <a:tr h="370840">
                <a:tc>
                  <a:txBody>
                    <a:bodyPr/>
                    <a:lstStyle/>
                    <a:p>
                      <a:pPr algn="ctr"/>
                      <a:r>
                        <a:rPr lang="en-US" b="1" dirty="0">
                          <a:solidFill>
                            <a:schemeClr val="bg1"/>
                          </a:solidFill>
                          <a:latin typeface="Arial" pitchFamily="34" charset="0"/>
                          <a:cs typeface="Arial" pitchFamily="34" charset="0"/>
                        </a:rPr>
                        <a:t>No. Grains</a:t>
                      </a:r>
                    </a:p>
                  </a:txBody>
                  <a:tcPr/>
                </a:tc>
                <a:tc>
                  <a:txBody>
                    <a:bodyPr/>
                    <a:lstStyle/>
                    <a:p>
                      <a:pPr algn="ctr"/>
                      <a:r>
                        <a:rPr lang="en-US" b="1" dirty="0">
                          <a:solidFill>
                            <a:schemeClr val="bg1"/>
                          </a:solidFill>
                          <a:latin typeface="Arial" pitchFamily="34" charset="0"/>
                          <a:cs typeface="Arial" pitchFamily="34" charset="0"/>
                          <a:sym typeface="Symbol"/>
                        </a:rPr>
                        <a:t> of Grain Areas, m</a:t>
                      </a:r>
                      <a:r>
                        <a:rPr lang="en-US" b="1" baseline="30000" dirty="0">
                          <a:solidFill>
                            <a:schemeClr val="bg1"/>
                          </a:solidFill>
                          <a:latin typeface="Arial" pitchFamily="34" charset="0"/>
                          <a:cs typeface="Arial" pitchFamily="34" charset="0"/>
                          <a:sym typeface="Symbol"/>
                        </a:rPr>
                        <a:t>2</a:t>
                      </a:r>
                      <a:endParaRPr lang="en-US" b="1" baseline="30000" dirty="0">
                        <a:solidFill>
                          <a:schemeClr val="bg1"/>
                        </a:solidFill>
                        <a:latin typeface="Arial" pitchFamily="34" charset="0"/>
                        <a:cs typeface="Arial" pitchFamily="34" charset="0"/>
                      </a:endParaRPr>
                    </a:p>
                  </a:txBody>
                  <a:tcPr/>
                </a:tc>
                <a:tc>
                  <a:txBody>
                    <a:bodyPr/>
                    <a:lstStyle/>
                    <a:p>
                      <a:pPr algn="ctr"/>
                      <a:r>
                        <a:rPr lang="en-US" b="1" dirty="0">
                          <a:solidFill>
                            <a:schemeClr val="bg1"/>
                          </a:solidFill>
                          <a:latin typeface="Arial" pitchFamily="34" charset="0"/>
                          <a:cs typeface="Arial" pitchFamily="34" charset="0"/>
                        </a:rPr>
                        <a:t>Avg. Grain Area, </a:t>
                      </a:r>
                      <a:r>
                        <a:rPr lang="en-US" b="1" dirty="0">
                          <a:solidFill>
                            <a:schemeClr val="bg1"/>
                          </a:solidFill>
                          <a:latin typeface="Arial" pitchFamily="34" charset="0"/>
                          <a:cs typeface="Arial" pitchFamily="34" charset="0"/>
                          <a:sym typeface="Symbol"/>
                        </a:rPr>
                        <a:t>m</a:t>
                      </a:r>
                      <a:r>
                        <a:rPr lang="en-US" b="1" baseline="30000" dirty="0">
                          <a:solidFill>
                            <a:schemeClr val="bg1"/>
                          </a:solidFill>
                          <a:latin typeface="Arial" pitchFamily="34" charset="0"/>
                          <a:cs typeface="Arial" pitchFamily="34" charset="0"/>
                          <a:sym typeface="Symbol"/>
                        </a:rPr>
                        <a:t>2</a:t>
                      </a:r>
                      <a:endParaRPr lang="en-US" b="1" baseline="30000" dirty="0">
                        <a:solidFill>
                          <a:schemeClr val="bg1"/>
                        </a:solidFill>
                        <a:latin typeface="Arial" pitchFamily="34" charset="0"/>
                        <a:cs typeface="Arial" pitchFamily="34" charset="0"/>
                      </a:endParaRPr>
                    </a:p>
                  </a:txBody>
                  <a:tcPr/>
                </a:tc>
                <a:tc>
                  <a:txBody>
                    <a:bodyPr/>
                    <a:lstStyle/>
                    <a:p>
                      <a:pPr algn="ctr"/>
                      <a:r>
                        <a:rPr lang="en-US" b="1" baseline="0" dirty="0">
                          <a:solidFill>
                            <a:schemeClr val="bg1"/>
                          </a:solidFill>
                          <a:latin typeface="Arial" pitchFamily="34" charset="0"/>
                          <a:cs typeface="Arial" pitchFamily="34" charset="0"/>
                        </a:rPr>
                        <a:t>ASTM G</a:t>
                      </a:r>
                    </a:p>
                    <a:p>
                      <a:pPr algn="ctr"/>
                      <a:r>
                        <a:rPr lang="en-US" b="1" baseline="0" dirty="0">
                          <a:solidFill>
                            <a:schemeClr val="bg1"/>
                          </a:solidFill>
                          <a:latin typeface="Arial" pitchFamily="34" charset="0"/>
                          <a:cs typeface="Arial" pitchFamily="34" charset="0"/>
                        </a:rPr>
                        <a:t> (All Grains)</a:t>
                      </a:r>
                      <a:endParaRPr lang="en-US" b="1" dirty="0">
                        <a:solidFill>
                          <a:schemeClr val="bg1"/>
                        </a:solidFill>
                        <a:latin typeface="Arial" pitchFamily="34" charset="0"/>
                        <a:cs typeface="Arial" pitchFamily="34" charset="0"/>
                      </a:endParaRPr>
                    </a:p>
                  </a:txBody>
                  <a:tcPr/>
                </a:tc>
                <a:tc>
                  <a:txBody>
                    <a:bodyPr/>
                    <a:lstStyle/>
                    <a:p>
                      <a:pPr algn="ctr"/>
                      <a:r>
                        <a:rPr lang="en-US" b="1" dirty="0">
                          <a:solidFill>
                            <a:schemeClr val="bg1"/>
                          </a:solidFill>
                          <a:latin typeface="Arial" pitchFamily="34" charset="0"/>
                          <a:cs typeface="Arial" pitchFamily="34" charset="0"/>
                        </a:rPr>
                        <a:t>No. of</a:t>
                      </a:r>
                      <a:r>
                        <a:rPr lang="en-US" b="1" baseline="0" dirty="0">
                          <a:solidFill>
                            <a:schemeClr val="bg1"/>
                          </a:solidFill>
                          <a:latin typeface="Arial" pitchFamily="34" charset="0"/>
                          <a:cs typeface="Arial" pitchFamily="34" charset="0"/>
                        </a:rPr>
                        <a:t> G Classes</a:t>
                      </a:r>
                      <a:endParaRPr lang="en-US" b="1" dirty="0">
                        <a:solidFill>
                          <a:schemeClr val="bg1"/>
                        </a:solidFill>
                        <a:latin typeface="Arial" pitchFamily="34" charset="0"/>
                        <a:cs typeface="Arial" pitchFamily="34" charset="0"/>
                      </a:endParaRPr>
                    </a:p>
                  </a:txBody>
                  <a:tcPr/>
                </a:tc>
                <a:extLst>
                  <a:ext uri="{0D108BD9-81ED-4DB2-BD59-A6C34878D82A}">
                    <a16:rowId xmlns:a16="http://schemas.microsoft.com/office/drawing/2014/main" val="10000"/>
                  </a:ext>
                </a:extLst>
              </a:tr>
              <a:tr h="370840">
                <a:tc>
                  <a:txBody>
                    <a:bodyPr/>
                    <a:lstStyle/>
                    <a:p>
                      <a:pPr algn="ctr"/>
                      <a:r>
                        <a:rPr lang="en-US" b="1" dirty="0">
                          <a:solidFill>
                            <a:schemeClr val="tx1"/>
                          </a:solidFill>
                          <a:latin typeface="Arial" pitchFamily="34" charset="0"/>
                          <a:cs typeface="Arial" pitchFamily="34" charset="0"/>
                        </a:rPr>
                        <a:t>11624</a:t>
                      </a:r>
                    </a:p>
                  </a:txBody>
                  <a:tcPr/>
                </a:tc>
                <a:tc>
                  <a:txBody>
                    <a:bodyPr/>
                    <a:lstStyle/>
                    <a:p>
                      <a:pPr algn="ctr"/>
                      <a:r>
                        <a:rPr lang="en-US" b="1" dirty="0">
                          <a:solidFill>
                            <a:schemeClr val="tx1"/>
                          </a:solidFill>
                          <a:latin typeface="Arial" pitchFamily="34" charset="0"/>
                          <a:cs typeface="Arial" pitchFamily="34" charset="0"/>
                        </a:rPr>
                        <a:t>735616.14</a:t>
                      </a:r>
                    </a:p>
                  </a:txBody>
                  <a:tcPr/>
                </a:tc>
                <a:tc>
                  <a:txBody>
                    <a:bodyPr/>
                    <a:lstStyle/>
                    <a:p>
                      <a:pPr algn="ctr"/>
                      <a:r>
                        <a:rPr lang="en-US" b="1" dirty="0">
                          <a:solidFill>
                            <a:schemeClr val="tx1"/>
                          </a:solidFill>
                          <a:latin typeface="Arial" pitchFamily="34" charset="0"/>
                          <a:cs typeface="Arial" pitchFamily="34" charset="0"/>
                        </a:rPr>
                        <a:t>63.27</a:t>
                      </a:r>
                    </a:p>
                  </a:txBody>
                  <a:tcPr/>
                </a:tc>
                <a:tc>
                  <a:txBody>
                    <a:bodyPr/>
                    <a:lstStyle/>
                    <a:p>
                      <a:pPr algn="ctr"/>
                      <a:r>
                        <a:rPr lang="en-US" b="1" dirty="0">
                          <a:solidFill>
                            <a:schemeClr val="tx1"/>
                          </a:solidFill>
                          <a:latin typeface="Arial" pitchFamily="34" charset="0"/>
                          <a:cs typeface="Arial" pitchFamily="34" charset="0"/>
                        </a:rPr>
                        <a:t>10.99</a:t>
                      </a:r>
                    </a:p>
                  </a:txBody>
                  <a:tcPr/>
                </a:tc>
                <a:tc>
                  <a:txBody>
                    <a:bodyPr/>
                    <a:lstStyle/>
                    <a:p>
                      <a:pPr algn="ctr"/>
                      <a:r>
                        <a:rPr lang="en-US" b="1" dirty="0">
                          <a:solidFill>
                            <a:schemeClr val="tx1"/>
                          </a:solidFill>
                          <a:latin typeface="Arial" pitchFamily="34" charset="0"/>
                          <a:cs typeface="Arial" pitchFamily="34" charset="0"/>
                        </a:rPr>
                        <a:t>14</a:t>
                      </a:r>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81000"/>
            <a:ext cx="7391400" cy="5509200"/>
          </a:xfrm>
          <a:prstGeom prst="rect">
            <a:avLst/>
          </a:prstGeom>
          <a:noFill/>
        </p:spPr>
        <p:txBody>
          <a:bodyPr wrap="square" rtlCol="0">
            <a:spAutoFit/>
          </a:bodyPr>
          <a:lstStyle/>
          <a:p>
            <a:pPr algn="ctr"/>
            <a:r>
              <a:rPr lang="en-US" sz="3200" b="1" dirty="0">
                <a:solidFill>
                  <a:srgbClr val="002060"/>
                </a:solidFill>
                <a:effectLst>
                  <a:outerShdw blurRad="38100" dist="38100" dir="2700000" algn="tl">
                    <a:srgbClr val="000000">
                      <a:alpha val="43137"/>
                    </a:srgbClr>
                  </a:outerShdw>
                </a:effectLst>
                <a:latin typeface="Arial" pitchFamily="34" charset="0"/>
                <a:cs typeface="Arial" pitchFamily="34" charset="0"/>
              </a:rPr>
              <a:t>Conclusions</a:t>
            </a:r>
          </a:p>
          <a:p>
            <a:pPr algn="ctr"/>
            <a:endParaRPr lang="en-US" sz="3200" b="1" dirty="0">
              <a:solidFill>
                <a:srgbClr val="002060"/>
              </a:solidFill>
              <a:effectLst>
                <a:outerShdw blurRad="38100" dist="38100" dir="2700000" algn="tl">
                  <a:srgbClr val="000000">
                    <a:alpha val="43137"/>
                  </a:srgbClr>
                </a:outerShdw>
              </a:effectLst>
              <a:latin typeface="Arial" pitchFamily="34" charset="0"/>
              <a:cs typeface="Arial" pitchFamily="34" charset="0"/>
            </a:endParaRPr>
          </a:p>
          <a:p>
            <a:pPr algn="ct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There are several ways to measure the grain size of single-phase microstructures and they give the same results within statistical precision.</a:t>
            </a:r>
          </a:p>
          <a:p>
            <a:pPr algn="ctr"/>
            <a:endPar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gn="ct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Measuring grain size in twinned grains is difficult as the twin intersections must be ignored.</a:t>
            </a:r>
          </a:p>
          <a:p>
            <a:pPr algn="ctr"/>
            <a:endPar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gn="ct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Two-phase/constituent microstructures can be evaluated but the area fraction is needed.</a:t>
            </a:r>
          </a:p>
          <a:p>
            <a:pPr algn="ctr"/>
            <a:endPar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gn="ct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Grain size distribution analysis can tell us if the distribution is Gaussian or bi-modal.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533400" y="457200"/>
            <a:ext cx="8077200" cy="707886"/>
          </a:xfrm>
          <a:prstGeom prst="rect">
            <a:avLst/>
          </a:prstGeom>
          <a:noFill/>
          <a:ln w="9525">
            <a:noFill/>
            <a:miter lim="800000"/>
            <a:headEnd/>
            <a:tailEnd/>
          </a:ln>
        </p:spPr>
        <p:txBody>
          <a:bodyPr>
            <a:spAutoFit/>
          </a:bodyPr>
          <a:lstStyle/>
          <a:p>
            <a:pPr algn="ctr">
              <a:spcBef>
                <a:spcPct val="50000"/>
              </a:spcBef>
            </a:pPr>
            <a:r>
              <a:rPr lang="en-US" sz="4000" b="1" dirty="0">
                <a:solidFill>
                  <a:srgbClr val="002060"/>
                </a:solidFill>
                <a:effectLst>
                  <a:outerShdw blurRad="38100" dist="38100" dir="2700000" algn="tl">
                    <a:srgbClr val="000000">
                      <a:alpha val="43137"/>
                    </a:srgbClr>
                  </a:outerShdw>
                </a:effectLst>
                <a:latin typeface="Arial" pitchFamily="34" charset="0"/>
                <a:cs typeface="Arial" pitchFamily="34" charset="0"/>
              </a:rPr>
              <a:t>Definition of ASTM Grain Size</a:t>
            </a:r>
          </a:p>
        </p:txBody>
      </p:sp>
      <p:sp>
        <p:nvSpPr>
          <p:cNvPr id="17411" name="Text Box 3"/>
          <p:cNvSpPr txBox="1">
            <a:spLocks noChangeArrowheads="1"/>
          </p:cNvSpPr>
          <p:nvPr/>
        </p:nvSpPr>
        <p:spPr bwMode="auto">
          <a:xfrm>
            <a:off x="1600200" y="2286000"/>
            <a:ext cx="5791200" cy="769441"/>
          </a:xfrm>
          <a:prstGeom prst="rect">
            <a:avLst/>
          </a:prstGeom>
          <a:noFill/>
          <a:ln w="9525">
            <a:noFill/>
            <a:miter lim="800000"/>
            <a:headEnd/>
            <a:tailEnd/>
          </a:ln>
        </p:spPr>
        <p:txBody>
          <a:bodyPr>
            <a:spAutoFit/>
          </a:bodyPr>
          <a:lstStyle/>
          <a:p>
            <a:pPr algn="ctr">
              <a:spcBef>
                <a:spcPct val="50000"/>
              </a:spcBef>
            </a:pPr>
            <a:r>
              <a:rPr lang="en-US" sz="4400" b="1" dirty="0">
                <a:solidFill>
                  <a:srgbClr val="FF0000"/>
                </a:solidFill>
                <a:effectLst>
                  <a:outerShdw blurRad="38100" dist="38100" dir="2700000" algn="tl">
                    <a:srgbClr val="000000">
                      <a:alpha val="43137"/>
                    </a:srgbClr>
                  </a:outerShdw>
                </a:effectLst>
                <a:latin typeface="Arial" pitchFamily="34" charset="0"/>
                <a:cs typeface="Arial" pitchFamily="34" charset="0"/>
              </a:rPr>
              <a:t>n = 2 </a:t>
            </a:r>
            <a:r>
              <a:rPr lang="en-US" sz="4400" b="1" baseline="30000" dirty="0">
                <a:solidFill>
                  <a:srgbClr val="FF0000"/>
                </a:solidFill>
                <a:effectLst>
                  <a:outerShdw blurRad="38100" dist="38100" dir="2700000" algn="tl">
                    <a:srgbClr val="000000">
                      <a:alpha val="43137"/>
                    </a:srgbClr>
                  </a:outerShdw>
                </a:effectLst>
                <a:latin typeface="Arial" pitchFamily="34" charset="0"/>
                <a:cs typeface="Arial" pitchFamily="34" charset="0"/>
              </a:rPr>
              <a:t>G-1</a:t>
            </a:r>
          </a:p>
        </p:txBody>
      </p:sp>
      <p:sp>
        <p:nvSpPr>
          <p:cNvPr id="17412" name="Text Box 4"/>
          <p:cNvSpPr txBox="1">
            <a:spLocks noChangeArrowheads="1"/>
          </p:cNvSpPr>
          <p:nvPr/>
        </p:nvSpPr>
        <p:spPr bwMode="auto">
          <a:xfrm>
            <a:off x="1066800" y="3505200"/>
            <a:ext cx="7239000" cy="1323439"/>
          </a:xfrm>
          <a:prstGeom prst="rect">
            <a:avLst/>
          </a:prstGeom>
          <a:noFill/>
          <a:ln w="9525">
            <a:noFill/>
            <a:miter lim="800000"/>
            <a:headEnd/>
            <a:tailEnd/>
          </a:ln>
        </p:spPr>
        <p:txBody>
          <a:bodyPr wrap="square">
            <a:spAutoFit/>
          </a:bodyPr>
          <a:lstStyle/>
          <a:p>
            <a:pPr algn="ctr">
              <a:spcBef>
                <a:spcPct val="50000"/>
              </a:spcBef>
            </a:pPr>
            <a:r>
              <a:rPr lang="en-US" sz="3200" b="1" dirty="0">
                <a:solidFill>
                  <a:srgbClr val="C00000"/>
                </a:solidFill>
                <a:effectLst>
                  <a:outerShdw blurRad="38100" dist="38100" dir="2700000" algn="tl">
                    <a:srgbClr val="000000">
                      <a:alpha val="43137"/>
                    </a:srgbClr>
                  </a:outerShdw>
                </a:effectLst>
                <a:latin typeface="Arial" pitchFamily="34" charset="0"/>
                <a:cs typeface="Arial" pitchFamily="34" charset="0"/>
              </a:rPr>
              <a:t>n = number of grains/in</a:t>
            </a:r>
            <a:r>
              <a:rPr lang="en-US" sz="3200" b="1" baseline="30000" dirty="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en-US" sz="3200" b="1" dirty="0">
                <a:solidFill>
                  <a:srgbClr val="C00000"/>
                </a:solidFill>
                <a:effectLst>
                  <a:outerShdw blurRad="38100" dist="38100" dir="2700000" algn="tl">
                    <a:srgbClr val="000000">
                      <a:alpha val="43137"/>
                    </a:srgbClr>
                  </a:outerShdw>
                </a:effectLst>
                <a:latin typeface="Arial" pitchFamily="34" charset="0"/>
                <a:cs typeface="Arial" pitchFamily="34" charset="0"/>
              </a:rPr>
              <a:t> at 100X</a:t>
            </a:r>
          </a:p>
          <a:p>
            <a:pPr algn="ctr">
              <a:spcBef>
                <a:spcPct val="50000"/>
              </a:spcBef>
            </a:pPr>
            <a:r>
              <a:rPr lang="en-US" sz="3200" b="1" dirty="0">
                <a:solidFill>
                  <a:srgbClr val="C00000"/>
                </a:solidFill>
                <a:effectLst>
                  <a:outerShdw blurRad="38100" dist="38100" dir="2700000" algn="tl">
                    <a:srgbClr val="000000">
                      <a:alpha val="43137"/>
                    </a:srgbClr>
                  </a:outerShdw>
                </a:effectLst>
                <a:latin typeface="Arial" pitchFamily="34" charset="0"/>
                <a:cs typeface="Arial" pitchFamily="34" charset="0"/>
              </a:rPr>
              <a:t>G = ASTM Grain Size Number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762000" y="457200"/>
            <a:ext cx="7772400" cy="762000"/>
          </a:xfrm>
          <a:prstGeom prst="rect">
            <a:avLst/>
          </a:prstGeom>
          <a:noFill/>
          <a:ln w="9525">
            <a:noFill/>
            <a:miter lim="800000"/>
            <a:headEnd/>
            <a:tailEnd/>
          </a:ln>
        </p:spPr>
        <p:txBody>
          <a:bodyPr>
            <a:spAutoFit/>
          </a:bodyPr>
          <a:lstStyle/>
          <a:p>
            <a:pPr algn="ctr">
              <a:spcBef>
                <a:spcPct val="50000"/>
              </a:spcBef>
            </a:pPr>
            <a:r>
              <a:rPr lang="en-US" sz="4400" b="1" dirty="0">
                <a:solidFill>
                  <a:srgbClr val="002060"/>
                </a:solidFill>
                <a:latin typeface="Arial" pitchFamily="34" charset="0"/>
                <a:cs typeface="Arial" pitchFamily="34" charset="0"/>
              </a:rPr>
              <a:t>ASTM Grain Size, G</a:t>
            </a:r>
          </a:p>
        </p:txBody>
      </p:sp>
      <p:sp>
        <p:nvSpPr>
          <p:cNvPr id="9219" name="Text Box 4"/>
          <p:cNvSpPr txBox="1">
            <a:spLocks noChangeArrowheads="1"/>
          </p:cNvSpPr>
          <p:nvPr/>
        </p:nvSpPr>
        <p:spPr bwMode="auto">
          <a:xfrm>
            <a:off x="1143000" y="2438400"/>
            <a:ext cx="6858000" cy="579438"/>
          </a:xfrm>
          <a:prstGeom prst="rect">
            <a:avLst/>
          </a:prstGeom>
          <a:noFill/>
          <a:ln w="9525">
            <a:noFill/>
            <a:miter lim="800000"/>
            <a:headEnd/>
            <a:tailEnd/>
          </a:ln>
        </p:spPr>
        <p:txBody>
          <a:bodyPr>
            <a:spAutoFit/>
          </a:bodyPr>
          <a:lstStyle/>
          <a:p>
            <a:pPr marL="457200" indent="-457200">
              <a:spcBef>
                <a:spcPct val="50000"/>
              </a:spcBef>
            </a:pPr>
            <a:r>
              <a:rPr lang="en-US">
                <a:solidFill>
                  <a:srgbClr val="FF9999"/>
                </a:solidFill>
              </a:rPr>
              <a:t>    </a:t>
            </a:r>
          </a:p>
        </p:txBody>
      </p:sp>
      <p:graphicFrame>
        <p:nvGraphicFramePr>
          <p:cNvPr id="10426" name="Group 186"/>
          <p:cNvGraphicFramePr>
            <a:graphicFrameLocks noGrp="1"/>
          </p:cNvGraphicFramePr>
          <p:nvPr/>
        </p:nvGraphicFramePr>
        <p:xfrm>
          <a:off x="1524000" y="1397000"/>
          <a:ext cx="6096000" cy="4064002"/>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677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FFFF99"/>
                          </a:solidFill>
                          <a:effectLst/>
                          <a:latin typeface="Arial" pitchFamily="34" charset="0"/>
                          <a:cs typeface="Arial" pitchFamily="34" charset="0"/>
                        </a:rPr>
                        <a:t>G</a:t>
                      </a:r>
                    </a:p>
                  </a:txBody>
                  <a:tcP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FFFF99"/>
                          </a:solidFill>
                          <a:effectLst/>
                          <a:latin typeface="Arial" pitchFamily="34" charset="0"/>
                          <a:cs typeface="Arial" pitchFamily="34" charset="0"/>
                        </a:rPr>
                        <a:t>n</a:t>
                      </a:r>
                    </a:p>
                  </a:txBody>
                  <a:tcP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FFFF99"/>
                          </a:solidFill>
                          <a:effectLst/>
                          <a:latin typeface="Arial" pitchFamily="34" charset="0"/>
                          <a:cs typeface="Arial" pitchFamily="34" charset="0"/>
                        </a:rPr>
                        <a:t>G</a:t>
                      </a:r>
                    </a:p>
                  </a:txBody>
                  <a:tcP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FFFF99"/>
                          </a:solidFill>
                          <a:effectLst/>
                          <a:latin typeface="Arial" pitchFamily="34" charset="0"/>
                          <a:cs typeface="Arial" pitchFamily="34" charset="0"/>
                        </a:rPr>
                        <a:t>n</a:t>
                      </a:r>
                    </a:p>
                  </a:txBody>
                  <a:tcP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676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C00000"/>
                          </a:solidFill>
                          <a:effectLst/>
                          <a:latin typeface="Arial" pitchFamily="34" charset="0"/>
                          <a:cs typeface="Arial" pitchFamily="34" charset="0"/>
                        </a:rPr>
                        <a:t>1</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C00000"/>
                          </a:solidFill>
                          <a:effectLst/>
                          <a:latin typeface="Arial" pitchFamily="34" charset="0"/>
                          <a:cs typeface="Arial" pitchFamily="34" charset="0"/>
                        </a:rPr>
                        <a:t>1</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C00000"/>
                          </a:solidFill>
                          <a:effectLst/>
                          <a:latin typeface="Arial" pitchFamily="34" charset="0"/>
                          <a:cs typeface="Arial" pitchFamily="34" charset="0"/>
                        </a:rPr>
                        <a:t>6</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C00000"/>
                          </a:solidFill>
                          <a:effectLst/>
                          <a:latin typeface="Arial" pitchFamily="34" charset="0"/>
                          <a:cs typeface="Arial" pitchFamily="34" charset="0"/>
                        </a:rPr>
                        <a:t>32</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677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rgbClr val="C00000"/>
                          </a:solidFill>
                          <a:effectLst/>
                          <a:latin typeface="Arial" pitchFamily="34" charset="0"/>
                          <a:cs typeface="Arial" pitchFamily="34" charset="0"/>
                        </a:rPr>
                        <a:t>2</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rgbClr val="C00000"/>
                          </a:solidFill>
                          <a:effectLst/>
                          <a:latin typeface="Arial" pitchFamily="34" charset="0"/>
                          <a:cs typeface="Arial" pitchFamily="34" charset="0"/>
                        </a:rPr>
                        <a:t>2</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C00000"/>
                          </a:solidFill>
                          <a:effectLst/>
                          <a:latin typeface="Arial" pitchFamily="34" charset="0"/>
                          <a:cs typeface="Arial" pitchFamily="34" charset="0"/>
                        </a:rPr>
                        <a:t>7</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C00000"/>
                          </a:solidFill>
                          <a:effectLst/>
                          <a:latin typeface="Arial" pitchFamily="34" charset="0"/>
                          <a:cs typeface="Arial" pitchFamily="34" charset="0"/>
                        </a:rPr>
                        <a:t>64</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677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rgbClr val="C00000"/>
                          </a:solidFill>
                          <a:effectLst/>
                          <a:latin typeface="Arial" pitchFamily="34" charset="0"/>
                          <a:cs typeface="Arial" pitchFamily="34" charset="0"/>
                        </a:rPr>
                        <a:t>3</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rgbClr val="C00000"/>
                          </a:solidFill>
                          <a:effectLst/>
                          <a:latin typeface="Arial" pitchFamily="34" charset="0"/>
                          <a:cs typeface="Arial" pitchFamily="34" charset="0"/>
                        </a:rPr>
                        <a:t>4</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rgbClr val="C00000"/>
                          </a:solidFill>
                          <a:effectLst/>
                          <a:latin typeface="Arial" pitchFamily="34" charset="0"/>
                          <a:cs typeface="Arial" pitchFamily="34" charset="0"/>
                        </a:rPr>
                        <a:t>8</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C00000"/>
                          </a:solidFill>
                          <a:effectLst/>
                          <a:latin typeface="Arial" pitchFamily="34" charset="0"/>
                          <a:cs typeface="Arial" pitchFamily="34" charset="0"/>
                        </a:rPr>
                        <a:t>128</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676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rgbClr val="C00000"/>
                          </a:solidFill>
                          <a:effectLst/>
                          <a:latin typeface="Arial" pitchFamily="34" charset="0"/>
                          <a:cs typeface="Arial" pitchFamily="34" charset="0"/>
                        </a:rPr>
                        <a:t>4</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rgbClr val="C00000"/>
                          </a:solidFill>
                          <a:effectLst/>
                          <a:latin typeface="Arial" pitchFamily="34" charset="0"/>
                          <a:cs typeface="Arial" pitchFamily="34" charset="0"/>
                        </a:rPr>
                        <a:t>8</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rgbClr val="C00000"/>
                          </a:solidFill>
                          <a:effectLst/>
                          <a:latin typeface="Arial" pitchFamily="34" charset="0"/>
                          <a:cs typeface="Arial" pitchFamily="34" charset="0"/>
                        </a:rPr>
                        <a:t>9</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C00000"/>
                          </a:solidFill>
                          <a:effectLst/>
                          <a:latin typeface="Arial" pitchFamily="34" charset="0"/>
                          <a:cs typeface="Arial" pitchFamily="34" charset="0"/>
                        </a:rPr>
                        <a:t>256</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677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rgbClr val="C00000"/>
                          </a:solidFill>
                          <a:effectLst/>
                          <a:latin typeface="Arial" pitchFamily="34" charset="0"/>
                          <a:cs typeface="Arial" pitchFamily="34" charset="0"/>
                        </a:rPr>
                        <a:t>5</a:t>
                      </a:r>
                    </a:p>
                  </a:txBody>
                  <a:tcPr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rgbClr val="C00000"/>
                          </a:solidFill>
                          <a:effectLst/>
                          <a:latin typeface="Arial" pitchFamily="34" charset="0"/>
                          <a:cs typeface="Arial" pitchFamily="34" charset="0"/>
                        </a:rPr>
                        <a:t>16</a:t>
                      </a:r>
                    </a:p>
                  </a:txBody>
                  <a:tcPr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rgbClr val="C00000"/>
                          </a:solidFill>
                          <a:effectLst/>
                          <a:latin typeface="Arial" pitchFamily="34" charset="0"/>
                          <a:cs typeface="Arial" pitchFamily="34" charset="0"/>
                        </a:rPr>
                        <a:t>10</a:t>
                      </a:r>
                    </a:p>
                  </a:txBody>
                  <a:tcPr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C00000"/>
                          </a:solidFill>
                          <a:effectLst/>
                          <a:latin typeface="Arial" pitchFamily="34" charset="0"/>
                          <a:cs typeface="Arial" pitchFamily="34" charset="0"/>
                        </a:rPr>
                        <a:t>512</a:t>
                      </a:r>
                    </a:p>
                  </a:txBody>
                  <a:tcP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1056</TotalTime>
  <Words>3257</Words>
  <Application>Microsoft Office PowerPoint</Application>
  <PresentationFormat>On-screen Show (4:3)</PresentationFormat>
  <Paragraphs>700</Paragraphs>
  <Slides>75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75</vt:i4>
      </vt:variant>
    </vt:vector>
  </HeadingPairs>
  <TitlesOfParts>
    <vt:vector size="79" baseType="lpstr">
      <vt:lpstr>Arial</vt:lpstr>
      <vt:lpstr>Calibri</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Owner</cp:lastModifiedBy>
  <cp:revision>38</cp:revision>
  <dcterms:created xsi:type="dcterms:W3CDTF">2013-03-28T20:19:59Z</dcterms:created>
  <dcterms:modified xsi:type="dcterms:W3CDTF">2019-08-04T21:30:50Z</dcterms:modified>
</cp:coreProperties>
</file>